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5"/>
  </p:notesMasterIdLst>
  <p:sldIdLst>
    <p:sldId id="398" r:id="rId3"/>
    <p:sldId id="500" r:id="rId4"/>
    <p:sldId id="501" r:id="rId6"/>
    <p:sldId id="264" r:id="rId7"/>
    <p:sldId id="428" r:id="rId8"/>
    <p:sldId id="476" r:id="rId9"/>
    <p:sldId id="431" r:id="rId10"/>
    <p:sldId id="340" r:id="rId11"/>
    <p:sldId id="432" r:id="rId12"/>
    <p:sldId id="433" r:id="rId13"/>
    <p:sldId id="429" r:id="rId14"/>
    <p:sldId id="329" r:id="rId15"/>
    <p:sldId id="284" r:id="rId16"/>
    <p:sldId id="477" r:id="rId17"/>
    <p:sldId id="430" r:id="rId18"/>
    <p:sldId id="454" r:id="rId19"/>
    <p:sldId id="344" r:id="rId20"/>
    <p:sldId id="345" r:id="rId21"/>
    <p:sldId id="346" r:id="rId22"/>
    <p:sldId id="347" r:id="rId23"/>
    <p:sldId id="348" r:id="rId24"/>
    <p:sldId id="349" r:id="rId25"/>
    <p:sldId id="350" r:id="rId26"/>
    <p:sldId id="467" r:id="rId27"/>
    <p:sldId id="473" r:id="rId28"/>
    <p:sldId id="352" r:id="rId29"/>
    <p:sldId id="354" r:id="rId30"/>
    <p:sldId id="355" r:id="rId31"/>
    <p:sldId id="35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076" autoAdjust="0"/>
    <p:restoredTop sz="75138" autoAdjust="0"/>
  </p:normalViewPr>
  <p:slideViewPr>
    <p:cSldViewPr>
      <p:cViewPr varScale="1">
        <p:scale>
          <a:sx n="52" d="100"/>
          <a:sy n="52" d="100"/>
        </p:scale>
        <p:origin x="-1872" y="-102"/>
      </p:cViewPr>
      <p:guideLst>
        <p:guide orient="horz" pos="2150"/>
        <p:guide pos="2879"/>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880" y="-84"/>
      </p:cViewPr>
      <p:guideLst>
        <p:guide orient="horz" pos="2867"/>
        <p:guide pos="215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1A3F805E-031C-4228-9C52-B6DA19A61BE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9EA54CD2-17AC-4CF0-B8EF-035A93CBA22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8D87C9B-3D3F-4D8F-BF71-CF66D968CB2E}"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smtClean="0"/>
              <a:t>进行决策，帮助他们自主的进行决策。</a:t>
            </a: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5C9B067-D75B-42C3-9F89-DE51D5612524}"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783CBC9-CEF3-40CB-8EF6-2638FEAD9238}"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06214B2-A498-4B58-A993-A5BE05EE6008}"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070E8DB-C92B-4942-B592-F747F747335D}"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DA6BBFB-76B7-4923-A2AF-A67B2EE24716}"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BFD5275F-B5D1-40B3-9287-5D6F33E0FBA2}" type="slidenum">
              <a:rPr lang="zh-CN" altLang="en-US" smtClean="0"/>
            </a:fld>
            <a:endParaRPr lang="zh-CN" altLang="en-US" smtClean="0"/>
          </a:p>
        </p:txBody>
      </p:sp>
      <p:sp>
        <p:nvSpPr>
          <p:cNvPr id="2" name="备注占位符 1"/>
          <p:cNvSpPr>
            <a:spLocks noGrp="1"/>
          </p:cNvSpPr>
          <p:nvPr>
            <p:ph type="body" sz="quarter" idx="10"/>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8E42035-6F31-44AC-90AF-41C28F183DD4}" type="slidenum">
              <a:rPr lang="en-US" altLang="zh-CN" smtClean="0"/>
            </a:fld>
            <a:endParaRPr lang="en-US" altLang="zh-CN"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631CE3F-B87B-4512-9750-0F1F68DBEEAA}" type="slidenum">
              <a:rPr lang="zh-CN" altLang="en-US" smtClean="0"/>
            </a:fld>
            <a:endParaRPr lang="zh-CN" altLang="en-US" smtClean="0"/>
          </a:p>
        </p:txBody>
      </p:sp>
      <p:sp>
        <p:nvSpPr>
          <p:cNvPr id="2" name="备注占位符 1"/>
          <p:cNvSpPr>
            <a:spLocks noGrp="1"/>
          </p:cNvSpPr>
          <p:nvPr>
            <p:ph type="body" sz="quarter" idx="10"/>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l="25107" t="45717" b="1630"/>
          <a:stretch>
            <a:fillRect/>
          </a:stretch>
        </p:blipFill>
        <p:spPr>
          <a:xfrm>
            <a:off x="13062" y="0"/>
            <a:ext cx="9130937" cy="4281714"/>
          </a:xfrm>
          <a:prstGeom prst="rect">
            <a:avLst/>
          </a:prstGeom>
        </p:spPr>
      </p:pic>
      <p:sp>
        <p:nvSpPr>
          <p:cNvPr id="4" name="Date Placeholder 3"/>
          <p:cNvSpPr>
            <a:spLocks noGrp="1"/>
          </p:cNvSpPr>
          <p:nvPr>
            <p:ph type="dt" sz="half" idx="10"/>
          </p:nvPr>
        </p:nvSpPr>
        <p:spPr/>
        <p:txBody>
          <a:bodyPr>
            <a:normAutofit/>
          </a:bodyPr>
          <a:lstStyle>
            <a:lvl1pPr>
              <a:defRPr>
                <a:solidFill>
                  <a:schemeClr val="tx1"/>
                </a:solidFill>
              </a:defRPr>
            </a:lvl1p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lvl1pPr>
              <a:defRPr>
                <a:solidFill>
                  <a:schemeClr val="tx1"/>
                </a:solidFill>
              </a:defRPr>
            </a:lvl1pPr>
          </a:lstStyle>
          <a:p>
            <a:endParaRPr lang="zh-CN" altLang="en-US"/>
          </a:p>
        </p:txBody>
      </p:sp>
      <p:sp>
        <p:nvSpPr>
          <p:cNvPr id="6" name="Slide Number Placeholder 5"/>
          <p:cNvSpPr>
            <a:spLocks noGrp="1"/>
          </p:cNvSpPr>
          <p:nvPr>
            <p:ph type="sldNum" sz="quarter" idx="12"/>
          </p:nvPr>
        </p:nvSpPr>
        <p:spPr/>
        <p:txBody>
          <a:bodyPr>
            <a:normAutofit/>
          </a:bodyPr>
          <a:lstStyle>
            <a:lvl1pPr>
              <a:defRPr>
                <a:solidFill>
                  <a:schemeClr val="tx1"/>
                </a:solidFill>
              </a:defRPr>
            </a:lvl1pPr>
          </a:lstStyle>
          <a:p>
            <a:fld id="{7A644B83-115B-4054-AC02-DC44F3D2F9C8}" type="slidenum">
              <a:rPr lang="zh-CN" altLang="en-US" smtClean="0"/>
            </a:fld>
            <a:endParaRPr lang="zh-CN" altLang="en-US"/>
          </a:p>
        </p:txBody>
      </p:sp>
      <p:sp>
        <p:nvSpPr>
          <p:cNvPr id="7" name="矩形 6"/>
          <p:cNvSpPr/>
          <p:nvPr/>
        </p:nvSpPr>
        <p:spPr>
          <a:xfrm>
            <a:off x="0" y="4281717"/>
            <a:ext cx="9144000" cy="2061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9" name="矩形 8"/>
          <p:cNvSpPr/>
          <p:nvPr/>
        </p:nvSpPr>
        <p:spPr>
          <a:xfrm>
            <a:off x="0" y="4005943"/>
            <a:ext cx="9144000" cy="567842"/>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10" name="任意多边形 9"/>
          <p:cNvSpPr/>
          <p:nvPr/>
        </p:nvSpPr>
        <p:spPr>
          <a:xfrm>
            <a:off x="3952079" y="3056959"/>
            <a:ext cx="1239845" cy="1268636"/>
          </a:xfrm>
          <a:custGeom>
            <a:avLst/>
            <a:gdLst>
              <a:gd name="connsiteX0" fmla="*/ 1188669 w 2377338"/>
              <a:gd name="connsiteY0" fmla="*/ 0 h 2757714"/>
              <a:gd name="connsiteX1" fmla="*/ 2377338 w 2377338"/>
              <a:gd name="connsiteY1" fmla="*/ 594335 h 2757714"/>
              <a:gd name="connsiteX2" fmla="*/ 2377338 w 2377338"/>
              <a:gd name="connsiteY2" fmla="*/ 2163379 h 2757714"/>
              <a:gd name="connsiteX3" fmla="*/ 1188669 w 2377338"/>
              <a:gd name="connsiteY3" fmla="*/ 2757714 h 2757714"/>
              <a:gd name="connsiteX4" fmla="*/ 0 w 2377338"/>
              <a:gd name="connsiteY4" fmla="*/ 2163379 h 2757714"/>
              <a:gd name="connsiteX5" fmla="*/ 0 w 2377338"/>
              <a:gd name="connsiteY5" fmla="*/ 594335 h 275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7338" h="2757714">
                <a:moveTo>
                  <a:pt x="1188669" y="0"/>
                </a:moveTo>
                <a:lnTo>
                  <a:pt x="2377338" y="594335"/>
                </a:lnTo>
                <a:lnTo>
                  <a:pt x="2377338" y="2163379"/>
                </a:lnTo>
                <a:lnTo>
                  <a:pt x="1188669" y="2757714"/>
                </a:lnTo>
                <a:lnTo>
                  <a:pt x="0" y="2163379"/>
                </a:lnTo>
                <a:lnTo>
                  <a:pt x="0" y="594335"/>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700" dirty="0" smtClean="0"/>
              <a:t>LOGO</a:t>
            </a:r>
            <a:endParaRPr lang="zh-CN" altLang="en-US" sz="2700" dirty="0"/>
          </a:p>
        </p:txBody>
      </p:sp>
      <p:sp>
        <p:nvSpPr>
          <p:cNvPr id="2" name="Title 1"/>
          <p:cNvSpPr>
            <a:spLocks noGrp="1"/>
          </p:cNvSpPr>
          <p:nvPr>
            <p:ph type="ctrTitle"/>
          </p:nvPr>
        </p:nvSpPr>
        <p:spPr>
          <a:xfrm>
            <a:off x="685800" y="4573784"/>
            <a:ext cx="7772400" cy="948985"/>
          </a:xfrm>
        </p:spPr>
        <p:txBody>
          <a:bodyPr anchor="ctr" anchorCtr="0">
            <a:normAutofit/>
          </a:bodyPr>
          <a:lstStyle>
            <a:lvl1pPr algn="ctr">
              <a:defRPr sz="4000">
                <a:solidFill>
                  <a:schemeClr val="bg1"/>
                </a:solidFill>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143000" y="5563530"/>
            <a:ext cx="6858000" cy="681151"/>
          </a:xfrm>
        </p:spPr>
        <p:txBody>
          <a:bodyPr anchor="ctr" anchorCtr="0">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200" y="408675"/>
            <a:ext cx="7887600" cy="58104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6EF2F5ED-D19D-4097-92A9-D6092B3D6E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AAEAA2-D029-4D23-B6D5-DE004B8B3ED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341060"/>
            <a:ext cx="7886700" cy="863272"/>
          </a:xfrm>
        </p:spPr>
        <p:txBody>
          <a:bodyPr>
            <a:normAutofit/>
          </a:bodyPr>
          <a:lstStyle/>
          <a:p>
            <a:r>
              <a:rPr lang="zh-CN" altLang="en-US" smtClean="0"/>
              <a:t>单击此处编辑母版标题样式</a:t>
            </a:r>
            <a:endParaRPr lang="en-US" dirty="0"/>
          </a:p>
        </p:txBody>
      </p:sp>
      <p:sp>
        <p:nvSpPr>
          <p:cNvPr id="3" name="Content Placeholder 2"/>
          <p:cNvSpPr>
            <a:spLocks noGrp="1"/>
          </p:cNvSpPr>
          <p:nvPr>
            <p:ph idx="1"/>
          </p:nvPr>
        </p:nvSpPr>
        <p:spPr>
          <a:xfrm>
            <a:off x="1096964" y="1825624"/>
            <a:ext cx="7418385" cy="4233981"/>
          </a:xfrm>
        </p:spPr>
        <p:txBody>
          <a:bodyPr>
            <a:normAutofit/>
          </a:bodyPr>
          <a:lstStyle>
            <a:lvl1pPr marL="0" indent="0">
              <a:buFont typeface="Wingdings" panose="05000000000000000000" pitchFamily="2" charset="2"/>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0" name="组合 9"/>
          <p:cNvGrpSpPr/>
          <p:nvPr/>
        </p:nvGrpSpPr>
        <p:grpSpPr>
          <a:xfrm>
            <a:off x="550867" y="410256"/>
            <a:ext cx="546098" cy="593585"/>
            <a:chOff x="1392693" y="990828"/>
            <a:chExt cx="328611" cy="357186"/>
          </a:xfrm>
        </p:grpSpPr>
        <p:sp>
          <p:nvSpPr>
            <p:cNvPr id="11"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2"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52800" y="2459185"/>
            <a:ext cx="5536870" cy="1172505"/>
          </a:xfrm>
        </p:spPr>
        <p:txBody>
          <a:bodyPr anchor="ctr" anchorCtr="0">
            <a:normAutofit/>
          </a:bodyPr>
          <a:lstStyle>
            <a:lvl1pPr algn="ctr">
              <a:defRPr sz="4000"/>
            </a:lvl1pPr>
          </a:lstStyle>
          <a:p>
            <a:r>
              <a:rPr lang="zh-CN" altLang="en-US" dirty="0" smtClean="0"/>
              <a:t>单击此处编辑标题</a:t>
            </a:r>
            <a:endParaRPr lang="en-US" dirty="0"/>
          </a:p>
        </p:txBody>
      </p:sp>
      <p:sp>
        <p:nvSpPr>
          <p:cNvPr id="3" name="Text Placeholder 2"/>
          <p:cNvSpPr>
            <a:spLocks noGrp="1"/>
          </p:cNvSpPr>
          <p:nvPr>
            <p:ph type="body" idx="1"/>
          </p:nvPr>
        </p:nvSpPr>
        <p:spPr>
          <a:xfrm>
            <a:off x="3252800" y="3675231"/>
            <a:ext cx="5536870" cy="616593"/>
          </a:xfrm>
        </p:spPr>
        <p:txBody>
          <a:bodyPr anchor="ctr" anchorCtr="0">
            <a:normAutofit/>
          </a:bodyPr>
          <a:lstStyle>
            <a:lvl1pPr marL="0" indent="0" algn="ctr">
              <a:buNone/>
              <a:defRPr sz="2400">
                <a:solidFill>
                  <a:schemeClr val="tx1">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7" name="矩形 6"/>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endParaRPr lang="zh-CN" altLang="en-US" sz="1350"/>
          </a:p>
        </p:txBody>
      </p:sp>
      <p:sp>
        <p:nvSpPr>
          <p:cNvPr id="10" name="矩形 9"/>
          <p:cNvSpPr/>
          <p:nvPr/>
        </p:nvSpPr>
        <p:spPr>
          <a:xfrm>
            <a:off x="0" y="2966737"/>
            <a:ext cx="1272085" cy="6949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66078" y="2348362"/>
            <a:ext cx="1943462" cy="1943462"/>
          </a:xfrm>
          <a:prstGeom prst="ellipse">
            <a:avLst/>
          </a:prstGeom>
          <a:solidFill>
            <a:schemeClr val="bg1"/>
          </a:solidFill>
          <a:ln w="250825">
            <a:gradFill>
              <a:gsLst>
                <a:gs pos="0">
                  <a:schemeClr val="accent1"/>
                </a:gs>
                <a:gs pos="33000">
                  <a:schemeClr val="accent2"/>
                </a:gs>
                <a:gs pos="66000">
                  <a:schemeClr val="accent3"/>
                </a:gs>
                <a:gs pos="100000">
                  <a:schemeClr val="accent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284881"/>
            <a:ext cx="7886700" cy="919451"/>
          </a:xfrm>
        </p:spPr>
        <p:txBody>
          <a:bodyPr>
            <a:normAutofit/>
          </a:bodyPr>
          <a:lstStyle/>
          <a:p>
            <a:r>
              <a:rPr lang="zh-CN" altLang="en-US" dirty="0" smtClean="0"/>
              <a:t>单击此处编辑母版标题样式</a:t>
            </a:r>
            <a:endParaRPr lang="en-US" dirty="0"/>
          </a:p>
        </p:txBody>
      </p:sp>
      <p:sp>
        <p:nvSpPr>
          <p:cNvPr id="3" name="Content Placeholder 2"/>
          <p:cNvSpPr>
            <a:spLocks noGrp="1"/>
          </p:cNvSpPr>
          <p:nvPr>
            <p:ph sz="half" idx="1"/>
          </p:nvPr>
        </p:nvSpPr>
        <p:spPr>
          <a:xfrm>
            <a:off x="1085850" y="1672327"/>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Content Placeholder 3"/>
          <p:cNvSpPr>
            <a:spLocks noGrp="1"/>
          </p:cNvSpPr>
          <p:nvPr>
            <p:ph sz="half" idx="2"/>
          </p:nvPr>
        </p:nvSpPr>
        <p:spPr>
          <a:xfrm>
            <a:off x="1096965" y="4045372"/>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1" name="组合 10"/>
          <p:cNvGrpSpPr/>
          <p:nvPr/>
        </p:nvGrpSpPr>
        <p:grpSpPr>
          <a:xfrm>
            <a:off x="550867" y="410256"/>
            <a:ext cx="546098" cy="593585"/>
            <a:chOff x="1392693" y="990828"/>
            <a:chExt cx="328611" cy="357186"/>
          </a:xfrm>
        </p:grpSpPr>
        <p:sp>
          <p:nvSpPr>
            <p:cNvPr id="12"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3"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8" name="Footer Placeholder 7"/>
          <p:cNvSpPr>
            <a:spLocks noGrp="1"/>
          </p:cNvSpPr>
          <p:nvPr>
            <p:ph type="ftr" sz="quarter" idx="11"/>
          </p:nvPr>
        </p:nvSpPr>
        <p:spPr/>
        <p:txBody>
          <a:bodyPr>
            <a:normAutofit/>
          </a:bodyPr>
          <a:lstStyle/>
          <a:p>
            <a:endParaRPr lang="zh-CN" altLang="en-US"/>
          </a:p>
        </p:txBody>
      </p:sp>
      <p:sp>
        <p:nvSpPr>
          <p:cNvPr id="9" name="Slide Number Placeholder 8"/>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199" y="2359570"/>
            <a:ext cx="5172075" cy="1325563"/>
          </a:xfrm>
        </p:spPr>
        <p:txBody>
          <a:bodyPr>
            <a:normAutofit/>
          </a:bodyPr>
          <a:lstStyle>
            <a:lvl1pPr algn="r">
              <a:defRPr sz="6000">
                <a:solidFill>
                  <a:schemeClr val="accent1"/>
                </a:solidFill>
                <a:latin typeface="方正舒体" panose="02010601030101010101" pitchFamily="2" charset="-122"/>
                <a:ea typeface="方正舒体" panose="02010601030101010101" pitchFamily="2" charset="-122"/>
              </a:defRPr>
            </a:lvl1pPr>
          </a:lstStyle>
          <a:p>
            <a:r>
              <a:rPr lang="zh-CN" altLang="en-US" dirty="0" smtClean="0"/>
              <a:t>编辑标题</a:t>
            </a:r>
            <a:endParaRPr lang="en-US" dirty="0"/>
          </a:p>
        </p:txBody>
      </p:sp>
      <p:sp>
        <p:nvSpPr>
          <p:cNvPr id="3" name="Date Placeholder 2"/>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4" name="Footer Placeholder 3"/>
          <p:cNvSpPr>
            <a:spLocks noGrp="1"/>
          </p:cNvSpPr>
          <p:nvPr>
            <p:ph type="ftr" sz="quarter" idx="11"/>
          </p:nvPr>
        </p:nvSpPr>
        <p:spPr/>
        <p:txBody>
          <a:bodyPr>
            <a:normAutofit/>
          </a:bodyPr>
          <a:lstStyle/>
          <a:p>
            <a:endParaRPr lang="zh-CN" altLang="en-US"/>
          </a:p>
        </p:txBody>
      </p:sp>
      <p:sp>
        <p:nvSpPr>
          <p:cNvPr id="5" name="Slide Number Placeholder 4"/>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pic>
        <p:nvPicPr>
          <p:cNvPr id="7" name="图片 6"/>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5800725" y="908650"/>
            <a:ext cx="3362325" cy="239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3" name="Footer Placeholder 2"/>
          <p:cNvSpPr>
            <a:spLocks noGrp="1"/>
          </p:cNvSpPr>
          <p:nvPr>
            <p:ph type="ftr" sz="quarter" idx="11"/>
          </p:nvPr>
        </p:nvSpPr>
        <p:spPr/>
        <p:txBody>
          <a:bodyPr>
            <a:normAutofit/>
          </a:bodyPr>
          <a:lstStyle/>
          <a:p>
            <a:endParaRPr lang="zh-CN" altLang="en-US"/>
          </a:p>
        </p:txBody>
      </p:sp>
      <p:sp>
        <p:nvSpPr>
          <p:cNvPr id="4" name="Slide Number Placeholder 3"/>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8" name="矩形 7"/>
          <p:cNvSpPr/>
          <p:nvPr/>
        </p:nvSpPr>
        <p:spPr>
          <a:xfrm>
            <a:off x="1094921" y="1965327"/>
            <a:ext cx="3182257" cy="3873500"/>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itle 1"/>
          <p:cNvSpPr>
            <a:spLocks noGrp="1"/>
          </p:cNvSpPr>
          <p:nvPr>
            <p:ph type="title"/>
          </p:nvPr>
        </p:nvSpPr>
        <p:spPr>
          <a:xfrm>
            <a:off x="629840" y="457200"/>
            <a:ext cx="8076009" cy="723900"/>
          </a:xfrm>
        </p:spPr>
        <p:txBody>
          <a:bodyPr anchor="ctr" anchorCtr="0">
            <a:normAutofit/>
          </a:bodyPr>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253203" y="2175671"/>
            <a:ext cx="2865692" cy="3158329"/>
          </a:xfrm>
        </p:spPr>
        <p:txBody>
          <a:bodyPr anchor="t">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383411" y="1965327"/>
            <a:ext cx="2949178" cy="3811588"/>
          </a:xfrm>
        </p:spPr>
        <p:txBody>
          <a:bodyPr anchor="ctr" anchorCtr="0">
            <a:normAutofit/>
          </a:bodyPr>
          <a:lstStyle>
            <a:lvl1pPr marL="0" indent="0">
              <a:buNone/>
              <a:defRPr sz="18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5893" y="365125"/>
            <a:ext cx="1459457" cy="5811838"/>
          </a:xfrm>
        </p:spPr>
        <p:txBody>
          <a:bodyPr vert="eaVert">
            <a:normAutofit/>
          </a:bodyPr>
          <a:lstStyle>
            <a:lvl1pPr>
              <a:defRPr sz="3600"/>
            </a:lvl1pPr>
          </a:lstStyle>
          <a:p>
            <a:r>
              <a:rPr lang="zh-CN" altLang="en-US" dirty="0" smtClean="0"/>
              <a:t>单击此处编辑母版标题样式</a:t>
            </a:r>
            <a:endParaRPr lang="en-US" dirty="0"/>
          </a:p>
        </p:txBody>
      </p:sp>
      <p:sp>
        <p:nvSpPr>
          <p:cNvPr id="3" name="Vertical Text Placeholder 2"/>
          <p:cNvSpPr>
            <a:spLocks noGrp="1"/>
          </p:cNvSpPr>
          <p:nvPr>
            <p:ph type="body" orient="vert" idx="1"/>
          </p:nvPr>
        </p:nvSpPr>
        <p:spPr>
          <a:xfrm>
            <a:off x="628650" y="365125"/>
            <a:ext cx="6304413" cy="5811838"/>
          </a:xfrm>
        </p:spPr>
        <p:txBody>
          <a:bodyPr vert="eaVert">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7.xml"/><Relationship Id="rId11" Type="http://schemas.openxmlformats.org/officeDocument/2006/relationships/tags" Target="../tags/tag6.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Title Placeholder 1"/>
          <p:cNvSpPr>
            <a:spLocks noGrp="1"/>
          </p:cNvSpPr>
          <p:nvPr>
            <p:ph type="title"/>
            <p:custDataLst>
              <p:tags r:id="rId11"/>
            </p:custDataLst>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custDataLst>
              <p:tags r:id="rId12"/>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5" name="Footer Placeholder 4"/>
          <p:cNvSpPr>
            <a:spLocks noGrp="1"/>
          </p:cNvSpPr>
          <p:nvPr>
            <p:ph type="ftr" sz="quarter" idx="3"/>
          </p:nvPr>
        </p:nvSpPr>
        <p:spPr>
          <a:xfrm>
            <a:off x="3028950" y="6438239"/>
            <a:ext cx="3086100" cy="365125"/>
          </a:xfrm>
          <a:prstGeom prst="rect">
            <a:avLst/>
          </a:prstGeom>
        </p:spPr>
        <p:txBody>
          <a:bodyPr vert="horz" lIns="91440" tIns="45720" rIns="91440" bIns="45720" rtlCol="0" anchor="ctr">
            <a:normAutofit/>
          </a:bodyPr>
          <a:lstStyle>
            <a:lvl1pPr algn="ctr">
              <a:defRPr sz="1400">
                <a:solidFill>
                  <a:schemeClr val="bg1"/>
                </a:solidFill>
              </a:defRPr>
            </a:lvl1pPr>
          </a:lstStyle>
          <a:p>
            <a:endParaRPr lang="zh-CN" altLang="en-US" dirty="0"/>
          </a:p>
        </p:txBody>
      </p:sp>
      <p:sp>
        <p:nvSpPr>
          <p:cNvPr id="6" name="Slide Number Placeholder 5"/>
          <p:cNvSpPr>
            <a:spLocks noGrp="1"/>
          </p:cNvSpPr>
          <p:nvPr>
            <p:ph type="sldNum" sz="quarter" idx="4"/>
          </p:nvPr>
        </p:nvSpPr>
        <p:spPr>
          <a:xfrm>
            <a:off x="6457950" y="6438239"/>
            <a:ext cx="2057400" cy="365125"/>
          </a:xfrm>
          <a:prstGeom prst="rect">
            <a:avLst/>
          </a:prstGeom>
        </p:spPr>
        <p:txBody>
          <a:bodyPr vert="horz" lIns="91440" tIns="45720" rIns="91440" bIns="45720" rtlCol="0" anchor="ctr">
            <a:normAutofit/>
          </a:bodyPr>
          <a:lstStyle>
            <a:lvl1pPr algn="r">
              <a:defRPr sz="1400">
                <a:solidFill>
                  <a:schemeClr val="bg1"/>
                </a:solidFill>
              </a:defRPr>
            </a:lvl1pPr>
          </a:lstStyle>
          <a:p>
            <a:fld id="{7A644B83-115B-4054-AC02-DC44F3D2F9C8}" type="slidenum">
              <a:rPr lang="zh-CN" altLang="en-US" smtClean="0"/>
            </a:fld>
            <a:endParaRPr lang="zh-CN" altLang="en-US"/>
          </a:p>
        </p:txBody>
      </p:sp>
      <p:sp>
        <p:nvSpPr>
          <p:cNvPr id="4" name="Date Placeholder 3"/>
          <p:cNvSpPr>
            <a:spLocks noGrp="1"/>
          </p:cNvSpPr>
          <p:nvPr>
            <p:ph type="dt" sz="half" idx="2"/>
          </p:nvPr>
        </p:nvSpPr>
        <p:spPr>
          <a:xfrm>
            <a:off x="628650" y="6438239"/>
            <a:ext cx="2057400" cy="365125"/>
          </a:xfrm>
          <a:prstGeom prst="rect">
            <a:avLst/>
          </a:prstGeom>
        </p:spPr>
        <p:txBody>
          <a:bodyPr vert="horz" lIns="91440" tIns="45720" rIns="91440" bIns="45720" rtlCol="0" anchor="ctr">
            <a:normAutofit/>
          </a:bodyPr>
          <a:lstStyle>
            <a:lvl1pPr algn="l">
              <a:defRPr sz="1400">
                <a:solidFill>
                  <a:schemeClr val="bg1"/>
                </a:solidFill>
              </a:defRPr>
            </a:lvl1pPr>
          </a:lstStyle>
          <a:p>
            <a:fld id="{E528DE8F-8DB5-4710-82E5-6DACE62778C2}" type="datetimeFigureOut">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SzPct val="80000"/>
        <a:buFont typeface="Wingdings" panose="05000000000000000000"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ph type="title"/>
            <p:custDataLst>
              <p:tags r:id="rId1"/>
            </p:custDataLst>
          </p:nvPr>
        </p:nvSpPr>
        <p:spPr/>
        <p:txBody>
          <a:bodyPr>
            <a:normAutofit/>
          </a:bodyPr>
          <a:p>
            <a:r>
              <a:rPr lang="zh-CN" altLang="en-US" dirty="0">
                <a:solidFill>
                  <a:schemeClr val="tx2"/>
                </a:solidFill>
              </a:rPr>
              <a:t>第一单元  认识职业生涯规划</a:t>
            </a:r>
            <a:endParaRPr lang="zh-CN" altLang="en-US" dirty="0">
              <a:solidFill>
                <a:schemeClr val="tx2"/>
              </a:solidFill>
            </a:endParaRPr>
          </a:p>
        </p:txBody>
      </p:sp>
      <p:sp>
        <p:nvSpPr>
          <p:cNvPr id="7" name="内容占位符 6"/>
          <p:cNvSpPr>
            <a:spLocks noGrp="1"/>
          </p:cNvSpPr>
          <p:nvPr>
            <p:ph idx="1"/>
            <p:custDataLst>
              <p:tags r:id="rId2"/>
            </p:custDataLst>
          </p:nvPr>
        </p:nvSpPr>
        <p:spPr/>
        <p:txBody>
          <a:bodyPr>
            <a:normAutofit/>
          </a:bodyPr>
          <a:p>
            <a:pPr>
              <a:defRPr/>
            </a:pPr>
            <a:endParaRPr lang="zh-CN" altLang="en-US" sz="3600" dirty="0">
              <a:latin typeface="楷体" panose="02010609060101010101" charset="-122"/>
              <a:ea typeface="楷体" panose="02010609060101010101" charset="-122"/>
            </a:endParaRPr>
          </a:p>
          <a:p>
            <a:pPr>
              <a:defRPr/>
            </a:pPr>
            <a:endParaRPr lang="zh-CN" altLang="en-US" sz="3600" dirty="0">
              <a:latin typeface="楷体" panose="02010609060101010101" charset="-122"/>
              <a:ea typeface="楷体" panose="02010609060101010101" charset="-122"/>
            </a:endParaRPr>
          </a:p>
          <a:p>
            <a:pPr>
              <a:defRPr/>
            </a:pPr>
            <a:r>
              <a:rPr lang="zh-CN" altLang="en-US" sz="3600" dirty="0">
                <a:latin typeface="楷体" panose="02010609060101010101" charset="-122"/>
                <a:ea typeface="楷体" panose="02010609060101010101" charset="-122"/>
              </a:rPr>
              <a:t>    生涯之学，即应变之学。</a:t>
            </a:r>
            <a:endParaRPr lang="zh-CN" altLang="en-US"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endParaRPr lang="en-US" altLang="zh-CN"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r>
              <a:rPr lang="zh-CN" altLang="en-US" sz="3600" dirty="0">
                <a:latin typeface="楷体" panose="02010609060101010101" charset="-122"/>
                <a:ea typeface="楷体" panose="02010609060101010101" charset="-122"/>
              </a:rPr>
              <a:t>金树人</a:t>
            </a:r>
            <a:endParaRPr lang="zh-CN" altLang="en-US" sz="3600" dirty="0">
              <a:latin typeface="楷体" panose="02010609060101010101" charset="-122"/>
              <a:ea typeface="楷体" panose="02010609060101010101" charset="-122"/>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sz="3600">
                <a:solidFill>
                  <a:schemeClr val="tx2"/>
                </a:solidFill>
              </a:rPr>
              <a:t>结合活动分享讲解职业生涯规划概念</a:t>
            </a:r>
            <a:endParaRPr lang="zh-CN" altLang="en-US" sz="3600">
              <a:solidFill>
                <a:schemeClr val="tx2"/>
              </a:solidFill>
            </a:endParaRPr>
          </a:p>
        </p:txBody>
      </p:sp>
      <p:sp>
        <p:nvSpPr>
          <p:cNvPr id="3" name="内容占位符 2"/>
          <p:cNvSpPr>
            <a:spLocks noGrp="1"/>
          </p:cNvSpPr>
          <p:nvPr>
            <p:ph idx="1"/>
          </p:nvPr>
        </p:nvSpPr>
        <p:spPr>
          <a:xfrm>
            <a:off x="1096964" y="1845309"/>
            <a:ext cx="7418385" cy="4233981"/>
          </a:xfrm>
        </p:spPr>
        <p:txBody>
          <a:bodyPr/>
          <a:p>
            <a:r>
              <a:rPr lang="en-US" altLang="zh-CN"/>
              <a:t>1</a:t>
            </a:r>
            <a:r>
              <a:rPr lang="zh-CN" altLang="en-US"/>
              <a:t>、目标：追求理想人生</a:t>
            </a:r>
            <a:endParaRPr lang="zh-CN" altLang="en-US"/>
          </a:p>
          <a:p>
            <a:endParaRPr lang="zh-CN" altLang="en-US" b="1">
              <a:solidFill>
                <a:srgbClr val="FF0000"/>
              </a:solidFill>
            </a:endParaRPr>
          </a:p>
          <a:p>
            <a:endParaRPr lang="zh-CN" altLang="en-US"/>
          </a:p>
          <a:p>
            <a:r>
              <a:rPr lang="en-US" altLang="zh-CN"/>
              <a:t>2</a:t>
            </a:r>
            <a:r>
              <a:rPr lang="zh-CN" altLang="en-US"/>
              <a:t>、时间：自青春期到退休</a:t>
            </a:r>
            <a:endParaRPr lang="zh-CN" altLang="en-US"/>
          </a:p>
          <a:p>
            <a:endParaRPr lang="zh-CN" altLang="en-US" b="1">
              <a:solidFill>
                <a:srgbClr val="FF0000"/>
              </a:solidFill>
            </a:endParaRPr>
          </a:p>
          <a:p>
            <a:endParaRPr lang="zh-CN" altLang="en-US"/>
          </a:p>
          <a:p>
            <a:r>
              <a:rPr lang="en-US" altLang="zh-CN"/>
              <a:t>3</a:t>
            </a:r>
            <a:r>
              <a:rPr lang="zh-CN" altLang="en-US"/>
              <a:t>、内容：</a:t>
            </a:r>
            <a:r>
              <a:rPr lang="zh-CN" altLang="en-US" dirty="0" smtClean="0">
                <a:solidFill>
                  <a:schemeClr val="tx2"/>
                </a:solidFill>
                <a:latin typeface="黑体" panose="02010609060101010101" pitchFamily="49" charset="-122"/>
                <a:ea typeface="黑体" panose="02010609060101010101" pitchFamily="49" charset="-122"/>
                <a:sym typeface="+mn-ea"/>
              </a:rPr>
              <a:t>理念、工作、生活、家庭以及社会等目标</a:t>
            </a:r>
            <a:endParaRPr lang="zh-CN" altLang="en-US" dirty="0" smtClean="0">
              <a:solidFill>
                <a:schemeClr val="tx2"/>
              </a:solidFill>
              <a:latin typeface="黑体" panose="02010609060101010101" pitchFamily="49" charset="-122"/>
              <a:ea typeface="黑体" panose="02010609060101010101" pitchFamily="49" charset="-122"/>
              <a:sym typeface="+mn-ea"/>
            </a:endParaRPr>
          </a:p>
        </p:txBody>
      </p:sp>
      <p:sp>
        <p:nvSpPr>
          <p:cNvPr id="6" name="燕尾形箭头 5"/>
          <p:cNvSpPr/>
          <p:nvPr/>
        </p:nvSpPr>
        <p:spPr>
          <a:xfrm>
            <a:off x="4495800" y="1981200"/>
            <a:ext cx="381000" cy="1524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5029200" y="1219200"/>
            <a:ext cx="3124835" cy="914400"/>
          </a:xfrm>
          <a:prstGeom prst="rect">
            <a:avLst/>
          </a:prstGeom>
          <a:solidFill>
            <a:schemeClr val="accent1"/>
          </a:solidFill>
        </p:spPr>
        <p:txBody>
          <a:bodyPr wrap="square" rtlCol="0">
            <a:spAutoFit/>
          </a:bodyPr>
          <a:p>
            <a:r>
              <a:rPr lang="zh-CN" altLang="en-US" b="1">
                <a:solidFill>
                  <a:schemeClr val="tx2"/>
                </a:solidFill>
              </a:rPr>
              <a:t>每个人的理想人生是不一样的，每个人要为自己的理想人生负责</a:t>
            </a:r>
            <a:endParaRPr lang="zh-CN" altLang="en-US" b="1">
              <a:solidFill>
                <a:schemeClr val="tx2"/>
              </a:solidFill>
            </a:endParaRPr>
          </a:p>
        </p:txBody>
      </p:sp>
      <p:sp>
        <p:nvSpPr>
          <p:cNvPr id="8" name="文本框 7"/>
          <p:cNvSpPr txBox="1"/>
          <p:nvPr/>
        </p:nvSpPr>
        <p:spPr>
          <a:xfrm>
            <a:off x="5029200" y="2209800"/>
            <a:ext cx="3113405" cy="640080"/>
          </a:xfrm>
          <a:prstGeom prst="rect">
            <a:avLst/>
          </a:prstGeom>
          <a:solidFill>
            <a:schemeClr val="accent1"/>
          </a:solidFill>
        </p:spPr>
        <p:txBody>
          <a:bodyPr wrap="square" rtlCol="0">
            <a:spAutoFit/>
          </a:bodyPr>
          <a:p>
            <a:r>
              <a:rPr lang="zh-CN" altLang="en-US" b="1"/>
              <a:t>人生要有目标，知道自己理想的人生是什么并为之奋斗</a:t>
            </a:r>
            <a:endParaRPr lang="zh-CN" altLang="en-US" b="1"/>
          </a:p>
        </p:txBody>
      </p:sp>
      <p:sp>
        <p:nvSpPr>
          <p:cNvPr id="9" name="燕尾形箭头 8"/>
          <p:cNvSpPr/>
          <p:nvPr/>
        </p:nvSpPr>
        <p:spPr>
          <a:xfrm>
            <a:off x="4724400" y="3276600"/>
            <a:ext cx="381000" cy="152400"/>
          </a:xfrm>
          <a:prstGeom prst="notched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文本框 9"/>
          <p:cNvSpPr txBox="1"/>
          <p:nvPr/>
        </p:nvSpPr>
        <p:spPr>
          <a:xfrm>
            <a:off x="5181600" y="3048000"/>
            <a:ext cx="2245360" cy="365760"/>
          </a:xfrm>
          <a:prstGeom prst="rect">
            <a:avLst/>
          </a:prstGeom>
          <a:solidFill>
            <a:schemeClr val="accent6"/>
          </a:solidFill>
        </p:spPr>
        <p:txBody>
          <a:bodyPr wrap="square" rtlCol="0">
            <a:spAutoFit/>
          </a:bodyPr>
          <a:p>
            <a:r>
              <a:rPr lang="zh-CN" altLang="en-US" b="1"/>
              <a:t>珍惜时间</a:t>
            </a:r>
            <a:endParaRPr lang="zh-CN" altLang="en-US" b="1"/>
          </a:p>
        </p:txBody>
      </p:sp>
      <p:sp>
        <p:nvSpPr>
          <p:cNvPr id="11" name="文本框 10"/>
          <p:cNvSpPr txBox="1"/>
          <p:nvPr/>
        </p:nvSpPr>
        <p:spPr>
          <a:xfrm>
            <a:off x="5182870" y="3505200"/>
            <a:ext cx="3237865" cy="914400"/>
          </a:xfrm>
          <a:prstGeom prst="rect">
            <a:avLst/>
          </a:prstGeom>
          <a:solidFill>
            <a:schemeClr val="accent6"/>
          </a:solidFill>
        </p:spPr>
        <p:txBody>
          <a:bodyPr wrap="square" rtlCol="0">
            <a:spAutoFit/>
          </a:bodyPr>
          <a:p>
            <a:r>
              <a:rPr lang="zh-CN" altLang="en-US" b="1"/>
              <a:t>舒伯的生涯理论：生涯是连续的，不能回头，前一段未完成的任务要在下一阶段完成</a:t>
            </a:r>
            <a:endParaRPr lang="zh-CN" altLang="en-US" b="1"/>
          </a:p>
        </p:txBody>
      </p:sp>
      <p:sp>
        <p:nvSpPr>
          <p:cNvPr id="12" name="燕尾形箭头 11"/>
          <p:cNvSpPr/>
          <p:nvPr/>
        </p:nvSpPr>
        <p:spPr>
          <a:xfrm>
            <a:off x="1295400" y="5105400"/>
            <a:ext cx="381000" cy="152400"/>
          </a:xfrm>
          <a:prstGeom prst="notched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676400" y="5029200"/>
            <a:ext cx="6366510" cy="365760"/>
          </a:xfrm>
          <a:prstGeom prst="rect">
            <a:avLst/>
          </a:prstGeom>
          <a:solidFill>
            <a:srgbClr val="7030A0"/>
          </a:solidFill>
        </p:spPr>
        <p:txBody>
          <a:bodyPr wrap="square" rtlCol="0">
            <a:spAutoFit/>
          </a:bodyPr>
          <a:p>
            <a:r>
              <a:rPr lang="zh-CN" altLang="en-US">
                <a:solidFill>
                  <a:schemeClr val="bg1"/>
                </a:solidFill>
              </a:rPr>
              <a:t>生涯规划的内容是综合的，不只是工作</a:t>
            </a:r>
            <a:endParaRPr lang="zh-CN" altLang="en-US">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smtClean="0">
                <a:latin typeface="黑体" panose="02010609060101010101" pitchFamily="49" charset="-122"/>
                <a:ea typeface="黑体" panose="02010609060101010101" pitchFamily="49" charset="-122"/>
                <a:sym typeface="+mn-ea"/>
              </a:rPr>
              <a:t>职业生涯规划的意义</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838200"/>
            <a:ext cx="8229600" cy="1143000"/>
          </a:xfrm>
        </p:spPr>
        <p:txBody>
          <a:bodyPr anchor="t"/>
          <a:lstStyle/>
          <a:p>
            <a:pPr eaLnBrk="1" hangingPunct="1"/>
            <a:r>
              <a:rPr lang="zh-CN" altLang="en-US" sz="3600" b="1" i="1" kern="0" dirty="0">
                <a:solidFill>
                  <a:schemeClr val="tx2"/>
                </a:solidFill>
                <a:latin typeface="黑体" panose="02010609060101010101" pitchFamily="49" charset="-122"/>
                <a:ea typeface="黑体" panose="02010609060101010101" pitchFamily="49" charset="-122"/>
              </a:rPr>
              <a:t>职业生涯规划的意义</a:t>
            </a:r>
            <a:endParaRPr lang="zh-CN" altLang="en-US" sz="3200" b="1" smtClean="0">
              <a:solidFill>
                <a:schemeClr val="tx2"/>
              </a:solidFill>
              <a:ea typeface="华文细黑" panose="02010600040101010101" pitchFamily="2" charset="-122"/>
            </a:endParaRPr>
          </a:p>
        </p:txBody>
      </p:sp>
      <p:sp>
        <p:nvSpPr>
          <p:cNvPr id="18435" name="Rectangle 3"/>
          <p:cNvSpPr>
            <a:spLocks noGrp="1" noChangeArrowheads="1"/>
          </p:cNvSpPr>
          <p:nvPr>
            <p:ph idx="1"/>
          </p:nvPr>
        </p:nvSpPr>
        <p:spPr>
          <a:xfrm>
            <a:off x="685800" y="2060575"/>
            <a:ext cx="7543800" cy="2663825"/>
          </a:xfrm>
        </p:spPr>
        <p:txBody>
          <a:bodyPr/>
          <a:lstStyle/>
          <a:p>
            <a:pPr eaLnBrk="1" hangingPunct="1">
              <a:lnSpc>
                <a:spcPct val="150000"/>
              </a:lnSpc>
            </a:pPr>
            <a:r>
              <a:rPr lang="zh-CN" altLang="en-US" sz="3600" dirty="0" smtClean="0">
                <a:latin typeface="黑体" panose="02010609060101010101" pitchFamily="49" charset="-122"/>
                <a:ea typeface="黑体" panose="02010609060101010101" pitchFamily="49" charset="-122"/>
              </a:rPr>
              <a:t>Michelozzi（1998）指出：职业生涯规划有</a:t>
            </a:r>
            <a:r>
              <a:rPr lang="zh-CN" altLang="en-US" sz="3600" dirty="0" smtClean="0">
                <a:solidFill>
                  <a:schemeClr val="accent1">
                    <a:lumMod val="75000"/>
                  </a:schemeClr>
                </a:solidFill>
                <a:latin typeface="黑体" panose="02010609060101010101" pitchFamily="49" charset="-122"/>
                <a:ea typeface="黑体" panose="02010609060101010101" pitchFamily="49" charset="-122"/>
              </a:rPr>
              <a:t>突破障碍、开发潜能和自我实现</a:t>
            </a:r>
            <a:r>
              <a:rPr lang="zh-CN" altLang="en-US" sz="3600" dirty="0" smtClean="0">
                <a:latin typeface="黑体" panose="02010609060101010101" pitchFamily="49" charset="-122"/>
                <a:ea typeface="黑体" panose="02010609060101010101" pitchFamily="49" charset="-122"/>
              </a:rPr>
              <a:t>等三个积极目的。</a:t>
            </a:r>
            <a:endParaRPr lang="zh-CN" altLang="en-US" sz="3600" dirty="0" smtClean="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458" name="Group 19"/>
          <p:cNvGrpSpPr/>
          <p:nvPr/>
        </p:nvGrpSpPr>
        <p:grpSpPr bwMode="auto">
          <a:xfrm>
            <a:off x="-152400" y="0"/>
            <a:ext cx="9601200" cy="7086600"/>
            <a:chOff x="0" y="0"/>
            <a:chExt cx="5760" cy="4320"/>
          </a:xfrm>
        </p:grpSpPr>
        <p:sp>
          <p:nvSpPr>
            <p:cNvPr id="19459" name="Rectangle 2"/>
            <p:cNvSpPr>
              <a:spLocks noChangeArrowheads="1"/>
            </p:cNvSpPr>
            <p:nvPr/>
          </p:nvSpPr>
          <p:spPr bwMode="auto">
            <a:xfrm>
              <a:off x="0" y="0"/>
              <a:ext cx="5760" cy="43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19460" name="Text Box 5"/>
            <p:cNvSpPr txBox="1">
              <a:spLocks noChangeArrowheads="1"/>
            </p:cNvSpPr>
            <p:nvPr/>
          </p:nvSpPr>
          <p:spPr bwMode="auto">
            <a:xfrm>
              <a:off x="1488" y="288"/>
              <a:ext cx="864" cy="2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400" b="1">
                  <a:latin typeface="黑体" panose="02010609060101010101" pitchFamily="49" charset="-122"/>
                  <a:ea typeface="黑体" panose="02010609060101010101" pitchFamily="49" charset="-122"/>
                </a:rPr>
                <a:t>突破障碍</a:t>
              </a:r>
              <a:endParaRPr lang="zh-CN" altLang="en-US" sz="2400" b="1">
                <a:latin typeface="黑体" panose="02010609060101010101" pitchFamily="49" charset="-122"/>
                <a:ea typeface="黑体" panose="02010609060101010101" pitchFamily="49" charset="-122"/>
              </a:endParaRPr>
            </a:p>
          </p:txBody>
        </p:sp>
        <p:grpSp>
          <p:nvGrpSpPr>
            <p:cNvPr id="19461" name="Group 16"/>
            <p:cNvGrpSpPr/>
            <p:nvPr/>
          </p:nvGrpSpPr>
          <p:grpSpPr bwMode="auto">
            <a:xfrm>
              <a:off x="960" y="672"/>
              <a:ext cx="1872" cy="1728"/>
              <a:chOff x="960" y="1008"/>
              <a:chExt cx="1968" cy="1872"/>
            </a:xfrm>
          </p:grpSpPr>
          <p:sp>
            <p:nvSpPr>
              <p:cNvPr id="19472" name="Oval 6"/>
              <p:cNvSpPr>
                <a:spLocks noChangeArrowheads="1"/>
              </p:cNvSpPr>
              <p:nvPr/>
            </p:nvSpPr>
            <p:spPr bwMode="auto">
              <a:xfrm>
                <a:off x="960" y="1008"/>
                <a:ext cx="1968" cy="1872"/>
              </a:xfrm>
              <a:prstGeom prst="ellipse">
                <a:avLst/>
              </a:prstGeom>
              <a:solidFill>
                <a:srgbClr val="FFFFFF"/>
              </a:solidFill>
              <a:ln w="9525">
                <a:solidFill>
                  <a:srgbClr val="000000"/>
                </a:solidFill>
                <a:round/>
              </a:ln>
            </p:spPr>
            <p:txBody>
              <a:bodyPr/>
              <a:lstStyle/>
              <a:p>
                <a:endParaRPr lang="zh-CN" altLang="en-US">
                  <a:latin typeface="黑体" panose="02010609060101010101" pitchFamily="49" charset="-122"/>
                  <a:ea typeface="黑体" panose="02010609060101010101" pitchFamily="49" charset="-122"/>
                </a:endParaRPr>
              </a:p>
            </p:txBody>
          </p:sp>
          <p:sp>
            <p:nvSpPr>
              <p:cNvPr id="19473" name="Text Box 7"/>
              <p:cNvSpPr txBox="1">
                <a:spLocks noChangeArrowheads="1"/>
              </p:cNvSpPr>
              <p:nvPr/>
            </p:nvSpPr>
            <p:spPr bwMode="auto">
              <a:xfrm>
                <a:off x="1537" y="1387"/>
                <a:ext cx="960" cy="10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000" b="1" u="sng">
                    <a:latin typeface="黑体" panose="02010609060101010101" pitchFamily="49" charset="-122"/>
                    <a:ea typeface="黑体" panose="02010609060101010101" pitchFamily="49" charset="-122"/>
                  </a:rPr>
                  <a:t>内在障碍</a:t>
                </a:r>
                <a:endParaRPr lang="zh-CN" altLang="en-US" sz="2000" b="1" u="sng">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恐惧不安</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缺乏信心</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缺少自觉</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自视甚低</a:t>
                </a:r>
                <a:endParaRPr lang="zh-CN" altLang="en-US" sz="2000">
                  <a:latin typeface="黑体" panose="02010609060101010101" pitchFamily="49" charset="-122"/>
                  <a:ea typeface="黑体" panose="02010609060101010101" pitchFamily="49" charset="-122"/>
                </a:endParaRPr>
              </a:p>
              <a:p>
                <a:pPr algn="just"/>
                <a:endParaRPr lang="zh-CN" altLang="en-US" sz="2000">
                  <a:latin typeface="黑体" panose="02010609060101010101" pitchFamily="49" charset="-122"/>
                  <a:ea typeface="黑体" panose="02010609060101010101" pitchFamily="49" charset="-122"/>
                </a:endParaRPr>
              </a:p>
            </p:txBody>
          </p:sp>
        </p:grpSp>
        <p:sp>
          <p:nvSpPr>
            <p:cNvPr id="19462" name="Text Box 8"/>
            <p:cNvSpPr txBox="1">
              <a:spLocks noChangeArrowheads="1"/>
            </p:cNvSpPr>
            <p:nvPr/>
          </p:nvSpPr>
          <p:spPr bwMode="auto">
            <a:xfrm>
              <a:off x="1554" y="2555"/>
              <a:ext cx="1104" cy="14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000" b="1" u="sng">
                  <a:latin typeface="黑体" panose="02010609060101010101" pitchFamily="49" charset="-122"/>
                  <a:ea typeface="黑体" panose="02010609060101010101" pitchFamily="49" charset="-122"/>
                </a:rPr>
                <a:t>外在障碍</a:t>
              </a:r>
              <a:endParaRPr lang="zh-CN" altLang="en-US" sz="2000" b="1" u="sng">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政局不安</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市场趋势不明</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经济衰退</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社会环境紊乱</a:t>
              </a:r>
              <a:endParaRPr lang="zh-CN" altLang="en-US" sz="2000">
                <a:latin typeface="黑体" panose="02010609060101010101" pitchFamily="49" charset="-122"/>
                <a:ea typeface="黑体" panose="02010609060101010101" pitchFamily="49" charset="-122"/>
              </a:endParaRPr>
            </a:p>
            <a:p>
              <a:pPr algn="just"/>
              <a:endParaRPr lang="zh-CN" altLang="en-US" sz="2000">
                <a:latin typeface="黑体" panose="02010609060101010101" pitchFamily="49" charset="-122"/>
                <a:ea typeface="黑体" panose="02010609060101010101" pitchFamily="49" charset="-122"/>
              </a:endParaRPr>
            </a:p>
            <a:p>
              <a:pPr algn="just"/>
              <a:endParaRPr lang="en-US" altLang="zh-CN" sz="2000">
                <a:latin typeface="黑体" panose="02010609060101010101" pitchFamily="49" charset="-122"/>
                <a:ea typeface="黑体" panose="02010609060101010101" pitchFamily="49" charset="-122"/>
              </a:endParaRPr>
            </a:p>
          </p:txBody>
        </p:sp>
        <p:sp>
          <p:nvSpPr>
            <p:cNvPr id="19463" name="Freeform 13"/>
            <p:cNvSpPr/>
            <p:nvPr/>
          </p:nvSpPr>
          <p:spPr bwMode="auto">
            <a:xfrm>
              <a:off x="3072" y="2448"/>
              <a:ext cx="1104" cy="1056"/>
            </a:xfrm>
            <a:custGeom>
              <a:avLst/>
              <a:gdLst>
                <a:gd name="T0" fmla="*/ 0 w 2505"/>
                <a:gd name="T1" fmla="*/ 1 h 1710"/>
                <a:gd name="T2" fmla="*/ 0 w 2505"/>
                <a:gd name="T3" fmla="*/ 0 h 1710"/>
                <a:gd name="T4" fmla="*/ 0 60000 65536"/>
                <a:gd name="T5" fmla="*/ 0 60000 65536"/>
                <a:gd name="T6" fmla="*/ 0 w 2505"/>
                <a:gd name="T7" fmla="*/ 0 h 1710"/>
                <a:gd name="T8" fmla="*/ 2505 w 2505"/>
                <a:gd name="T9" fmla="*/ 1710 h 1710"/>
              </a:gdLst>
              <a:ahLst/>
              <a:cxnLst>
                <a:cxn ang="T4">
                  <a:pos x="T0" y="T1"/>
                </a:cxn>
                <a:cxn ang="T5">
                  <a:pos x="T2" y="T3"/>
                </a:cxn>
              </a:cxnLst>
              <a:rect l="T6" t="T7" r="T8" b="T9"/>
              <a:pathLst>
                <a:path w="2505" h="1710">
                  <a:moveTo>
                    <a:pt x="0" y="1710"/>
                  </a:moveTo>
                  <a:lnTo>
                    <a:pt x="2505" y="0"/>
                  </a:lnTo>
                </a:path>
              </a:pathLst>
            </a:cu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64" name="Line 14"/>
            <p:cNvSpPr>
              <a:spLocks noChangeShapeType="1"/>
            </p:cNvSpPr>
            <p:nvPr/>
          </p:nvSpPr>
          <p:spPr bwMode="auto">
            <a:xfrm flipV="1">
              <a:off x="3936" y="1296"/>
              <a:ext cx="0" cy="1920"/>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465" name="Oval 4"/>
            <p:cNvSpPr>
              <a:spLocks noChangeArrowheads="1"/>
            </p:cNvSpPr>
            <p:nvPr/>
          </p:nvSpPr>
          <p:spPr bwMode="auto">
            <a:xfrm>
              <a:off x="48" y="240"/>
              <a:ext cx="3696" cy="3696"/>
            </a:xfrm>
            <a:prstGeom prst="ellipse">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endParaRPr lang="zh-CN" altLang="en-US">
                <a:latin typeface="黑体" panose="02010609060101010101" pitchFamily="49" charset="-122"/>
                <a:ea typeface="黑体" panose="02010609060101010101" pitchFamily="49" charset="-122"/>
              </a:endParaRPr>
            </a:p>
          </p:txBody>
        </p:sp>
        <p:grpSp>
          <p:nvGrpSpPr>
            <p:cNvPr id="19466" name="Group 17"/>
            <p:cNvGrpSpPr/>
            <p:nvPr/>
          </p:nvGrpSpPr>
          <p:grpSpPr bwMode="auto">
            <a:xfrm>
              <a:off x="3888" y="288"/>
              <a:ext cx="1632" cy="1536"/>
              <a:chOff x="3840" y="288"/>
              <a:chExt cx="1632" cy="1536"/>
            </a:xfrm>
          </p:grpSpPr>
          <p:sp>
            <p:nvSpPr>
              <p:cNvPr id="19470" name="Text Box 10"/>
              <p:cNvSpPr txBox="1">
                <a:spLocks noChangeArrowheads="1"/>
              </p:cNvSpPr>
              <p:nvPr/>
            </p:nvSpPr>
            <p:spPr bwMode="auto">
              <a:xfrm>
                <a:off x="4295" y="418"/>
                <a:ext cx="864" cy="139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400" b="1" u="sng">
                    <a:latin typeface="黑体" panose="02010609060101010101" pitchFamily="49" charset="-122"/>
                    <a:ea typeface="黑体" panose="02010609060101010101" pitchFamily="49" charset="-122"/>
                  </a:rPr>
                  <a:t>自我实现</a:t>
                </a:r>
                <a:endParaRPr lang="zh-CN" altLang="en-US" sz="2400" b="1" u="sng">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以己为荣</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圆融</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丰足</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喜悦</a:t>
                </a:r>
                <a:endParaRPr lang="zh-CN" altLang="en-US" sz="2000">
                  <a:latin typeface="黑体" panose="02010609060101010101" pitchFamily="49" charset="-122"/>
                  <a:ea typeface="黑体" panose="02010609060101010101" pitchFamily="49" charset="-122"/>
                </a:endParaRPr>
              </a:p>
              <a:p>
                <a:pPr algn="just"/>
                <a:endParaRPr lang="zh-CN" altLang="en-US" sz="2000">
                  <a:latin typeface="黑体" panose="02010609060101010101" pitchFamily="49" charset="-122"/>
                  <a:ea typeface="黑体" panose="02010609060101010101" pitchFamily="49" charset="-122"/>
                </a:endParaRPr>
              </a:p>
            </p:txBody>
          </p:sp>
          <p:sp>
            <p:nvSpPr>
              <p:cNvPr id="19471" name="Oval 9"/>
              <p:cNvSpPr>
                <a:spLocks noChangeArrowheads="1"/>
              </p:cNvSpPr>
              <p:nvPr/>
            </p:nvSpPr>
            <p:spPr bwMode="auto">
              <a:xfrm>
                <a:off x="3840" y="288"/>
                <a:ext cx="1632" cy="1536"/>
              </a:xfrm>
              <a:prstGeom prst="ellipse">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endParaRPr lang="zh-CN" altLang="en-US">
                  <a:latin typeface="黑体" panose="02010609060101010101" pitchFamily="49" charset="-122"/>
                  <a:ea typeface="黑体" panose="02010609060101010101" pitchFamily="49" charset="-122"/>
                </a:endParaRPr>
              </a:p>
            </p:txBody>
          </p:sp>
        </p:grpSp>
        <p:grpSp>
          <p:nvGrpSpPr>
            <p:cNvPr id="19467" name="Group 18"/>
            <p:cNvGrpSpPr/>
            <p:nvPr/>
          </p:nvGrpSpPr>
          <p:grpSpPr bwMode="auto">
            <a:xfrm>
              <a:off x="3936" y="2208"/>
              <a:ext cx="1632" cy="1788"/>
              <a:chOff x="3888" y="2208"/>
              <a:chExt cx="1632" cy="1788"/>
            </a:xfrm>
          </p:grpSpPr>
          <p:sp>
            <p:nvSpPr>
              <p:cNvPr id="19468" name="Text Box 12"/>
              <p:cNvSpPr txBox="1">
                <a:spLocks noChangeArrowheads="1"/>
              </p:cNvSpPr>
              <p:nvPr/>
            </p:nvSpPr>
            <p:spPr bwMode="auto">
              <a:xfrm>
                <a:off x="4295" y="2508"/>
                <a:ext cx="864" cy="1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400" b="1" u="sng">
                    <a:latin typeface="黑体" panose="02010609060101010101" pitchFamily="49" charset="-122"/>
                    <a:ea typeface="黑体" panose="02010609060101010101" pitchFamily="49" charset="-122"/>
                  </a:rPr>
                  <a:t>开发潜能</a:t>
                </a:r>
                <a:endParaRPr lang="zh-CN" altLang="en-US" sz="2400" b="1" u="sng">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自我觉知</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积极进取</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建立自信</a:t>
                </a:r>
                <a:endParaRPr lang="zh-CN" altLang="en-US" sz="2000">
                  <a:latin typeface="黑体" panose="02010609060101010101" pitchFamily="49" charset="-122"/>
                  <a:ea typeface="黑体" panose="02010609060101010101" pitchFamily="49" charset="-122"/>
                </a:endParaRPr>
              </a:p>
              <a:p>
                <a:pPr algn="just"/>
                <a:r>
                  <a:rPr lang="zh-CN" altLang="en-US" sz="2000">
                    <a:latin typeface="黑体" panose="02010609060101010101" pitchFamily="49" charset="-122"/>
                    <a:ea typeface="黑体" panose="02010609060101010101" pitchFamily="49" charset="-122"/>
                  </a:rPr>
                  <a:t>培养实力</a:t>
                </a:r>
                <a:endParaRPr lang="zh-CN" altLang="en-US" sz="2000">
                  <a:latin typeface="黑体" panose="02010609060101010101" pitchFamily="49" charset="-122"/>
                  <a:ea typeface="黑体" panose="02010609060101010101" pitchFamily="49" charset="-122"/>
                </a:endParaRPr>
              </a:p>
              <a:p>
                <a:pPr algn="just"/>
                <a:endParaRPr lang="zh-CN" altLang="en-US" sz="2000">
                  <a:latin typeface="黑体" panose="02010609060101010101" pitchFamily="49" charset="-122"/>
                  <a:ea typeface="黑体" panose="02010609060101010101" pitchFamily="49" charset="-122"/>
                </a:endParaRPr>
              </a:p>
            </p:txBody>
          </p:sp>
          <p:sp>
            <p:nvSpPr>
              <p:cNvPr id="19469" name="Oval 11"/>
              <p:cNvSpPr>
                <a:spLocks noChangeArrowheads="1"/>
              </p:cNvSpPr>
              <p:nvPr/>
            </p:nvSpPr>
            <p:spPr bwMode="auto">
              <a:xfrm>
                <a:off x="3888" y="2208"/>
                <a:ext cx="1632" cy="1632"/>
              </a:xfrm>
              <a:prstGeom prst="ellipse">
                <a:avLst/>
              </a:prstGeom>
              <a:noFill/>
              <a:ln w="9525">
                <a:solidFill>
                  <a:srgbClr val="000000"/>
                </a:solidFill>
                <a:round/>
              </a:ln>
              <a:extLst>
                <a:ext uri="{909E8E84-426E-40DD-AFC4-6F175D3DCCD1}">
                  <a14:hiddenFill xmlns:a14="http://schemas.microsoft.com/office/drawing/2010/main">
                    <a:solidFill>
                      <a:srgbClr val="FFFFFF"/>
                    </a:solidFill>
                  </a14:hiddenFill>
                </a:ext>
              </a:extLst>
            </p:spPr>
            <p:txBody>
              <a:bodyPr/>
              <a:lstStyle/>
              <a:p>
                <a:endParaRPr lang="zh-CN" altLang="en-US">
                  <a:latin typeface="黑体" panose="02010609060101010101" pitchFamily="49" charset="-122"/>
                  <a:ea typeface="黑体" panose="02010609060101010101" pitchFamily="49" charset="-122"/>
                </a:endParaRPr>
              </a:p>
            </p:txBody>
          </p:sp>
        </p:gr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680720" y="1328420"/>
            <a:ext cx="8026400" cy="4965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buFont typeface="Wingdings" panose="05000000000000000000" pitchFamily="2" charset="2"/>
              <a:buChar char="Ø"/>
            </a:pPr>
            <a:r>
              <a:rPr lang="zh-CN" altLang="en-US" sz="2400" b="1" dirty="0">
                <a:solidFill>
                  <a:schemeClr val="tx1"/>
                </a:solidFill>
                <a:latin typeface="黑体" panose="02010609060101010101" pitchFamily="49" charset="-122"/>
                <a:ea typeface="黑体" panose="02010609060101010101" pitchFamily="49" charset="-122"/>
              </a:rPr>
              <a:t>案例一：机电工程学院</a:t>
            </a:r>
            <a:r>
              <a:rPr lang="en-US" altLang="zh-CN" sz="2400" b="1" dirty="0">
                <a:solidFill>
                  <a:schemeClr val="tx1"/>
                </a:solidFill>
                <a:latin typeface="黑体" panose="02010609060101010101" pitchFamily="49" charset="-122"/>
                <a:ea typeface="黑体" panose="02010609060101010101" pitchFamily="49" charset="-122"/>
              </a:rPr>
              <a:t>A</a:t>
            </a:r>
            <a:r>
              <a:rPr lang="zh-CN" altLang="en-US" sz="2400" b="1" dirty="0">
                <a:solidFill>
                  <a:schemeClr val="tx1"/>
                </a:solidFill>
                <a:latin typeface="黑体" panose="02010609060101010101" pitchFamily="49" charset="-122"/>
                <a:ea typeface="黑体" panose="02010609060101010101" pitchFamily="49" charset="-122"/>
              </a:rPr>
              <a:t>同学目标职业为产品研发经理，在毕业季求职时才发现，企业研发部门所聘人员均要求具备研究生学历。此时，研究生考试报名已经截止，只能等待来年再考。毕业后独自一人在校外租房准备考研，困难重重</a:t>
            </a:r>
            <a:r>
              <a:rPr lang="en-US" altLang="zh-CN" sz="2400" b="1" dirty="0">
                <a:solidFill>
                  <a:schemeClr val="tx1"/>
                </a:solidFill>
                <a:latin typeface="黑体" panose="02010609060101010101" pitchFamily="49" charset="-122"/>
                <a:ea typeface="黑体" panose="02010609060101010101" pitchFamily="49" charset="-122"/>
              </a:rPr>
              <a:t>……</a:t>
            </a:r>
            <a:r>
              <a:rPr lang="zh-CN" altLang="en-US" sz="2400" b="1" dirty="0">
                <a:solidFill>
                  <a:schemeClr val="tx1"/>
                </a:solidFill>
                <a:latin typeface="黑体" panose="02010609060101010101" pitchFamily="49" charset="-122"/>
                <a:ea typeface="黑体" panose="02010609060101010101" pitchFamily="49" charset="-122"/>
              </a:rPr>
              <a:t> </a:t>
            </a:r>
            <a:endParaRPr lang="zh-CN" altLang="en-US" sz="2400" b="1" dirty="0">
              <a:solidFill>
                <a:schemeClr val="tx1"/>
              </a:solidFill>
              <a:latin typeface="黑体" panose="02010609060101010101" pitchFamily="49" charset="-122"/>
              <a:ea typeface="黑体" panose="02010609060101010101" pitchFamily="49" charset="-122"/>
            </a:endParaRPr>
          </a:p>
          <a:p>
            <a:pPr>
              <a:lnSpc>
                <a:spcPct val="120000"/>
              </a:lnSpc>
              <a:buFont typeface="Wingdings" panose="05000000000000000000" pitchFamily="2" charset="2"/>
              <a:buChar char="Ø"/>
            </a:pPr>
            <a:endParaRPr lang="zh-CN" altLang="en-US" sz="2400" b="1" dirty="0">
              <a:solidFill>
                <a:srgbClr val="FF0000"/>
              </a:solidFill>
              <a:latin typeface="黑体" panose="02010609060101010101" pitchFamily="49" charset="-122"/>
              <a:ea typeface="黑体" panose="02010609060101010101" pitchFamily="49" charset="-122"/>
            </a:endParaRPr>
          </a:p>
          <a:p>
            <a:pPr>
              <a:lnSpc>
                <a:spcPct val="120000"/>
              </a:lnSpc>
              <a:buFont typeface="Wingdings" panose="05000000000000000000" pitchFamily="2" charset="2"/>
              <a:buChar char="Ø"/>
            </a:pPr>
            <a:r>
              <a:rPr lang="zh-CN" altLang="en-US" sz="2400" b="1" dirty="0">
                <a:solidFill>
                  <a:schemeClr val="tx1"/>
                </a:solidFill>
                <a:latin typeface="黑体" panose="02010609060101010101" pitchFamily="49" charset="-122"/>
                <a:ea typeface="黑体" panose="02010609060101010101" pitchFamily="49" charset="-122"/>
              </a:rPr>
              <a:t>案例二：我校政治与公共管理学院</a:t>
            </a:r>
            <a:r>
              <a:rPr lang="en-US" altLang="zh-CN" sz="2400" b="1" dirty="0">
                <a:solidFill>
                  <a:schemeClr val="tx1"/>
                </a:solidFill>
                <a:latin typeface="黑体" panose="02010609060101010101" pitchFamily="49" charset="-122"/>
                <a:ea typeface="黑体" panose="02010609060101010101" pitchFamily="49" charset="-122"/>
              </a:rPr>
              <a:t>B</a:t>
            </a:r>
            <a:r>
              <a:rPr lang="zh-CN" altLang="en-US" sz="2400" b="1" dirty="0">
                <a:solidFill>
                  <a:schemeClr val="tx1"/>
                </a:solidFill>
                <a:latin typeface="黑体" panose="02010609060101010101" pitchFamily="49" charset="-122"/>
                <a:ea typeface="黑体" panose="02010609060101010101" pitchFamily="49" charset="-122"/>
              </a:rPr>
              <a:t>同学，听从家人建议，考取家乡公务员。一路过五关斩六将，终于顺利入职。但是工作了一个月后，发现自己根本不适合这份工作，每天都很痛苦</a:t>
            </a:r>
            <a:r>
              <a:rPr lang="en-US" altLang="zh-CN" sz="2400" b="1" dirty="0">
                <a:solidFill>
                  <a:schemeClr val="tx1"/>
                </a:solidFill>
                <a:latin typeface="黑体" panose="02010609060101010101" pitchFamily="49" charset="-122"/>
                <a:ea typeface="黑体" panose="02010609060101010101" pitchFamily="49" charset="-122"/>
              </a:rPr>
              <a:t>……</a:t>
            </a:r>
            <a:endParaRPr lang="zh-CN" altLang="en-US" sz="2400" b="1" dirty="0">
              <a:solidFill>
                <a:schemeClr val="tx1"/>
              </a:solidFill>
              <a:latin typeface="黑体" panose="02010609060101010101" pitchFamily="49" charset="-122"/>
              <a:ea typeface="黑体" panose="02010609060101010101" pitchFamily="49" charset="-122"/>
            </a:endParaRPr>
          </a:p>
          <a:p>
            <a:pPr indent="0">
              <a:lnSpc>
                <a:spcPct val="120000"/>
              </a:lnSpc>
              <a:buFont typeface="Wingdings" panose="05000000000000000000" pitchFamily="2" charset="2"/>
              <a:buNone/>
            </a:pPr>
            <a:endParaRPr lang="zh-CN" altLang="en-US" sz="2400" b="1" dirty="0">
              <a:solidFill>
                <a:schemeClr val="tx1"/>
              </a:solidFill>
              <a:latin typeface="黑体" panose="02010609060101010101" pitchFamily="49" charset="-122"/>
              <a:ea typeface="黑体" panose="02010609060101010101" pitchFamily="49" charset="-122"/>
            </a:endParaRPr>
          </a:p>
        </p:txBody>
      </p:sp>
      <p:sp>
        <p:nvSpPr>
          <p:cNvPr id="9" name="Rectangle 2"/>
          <p:cNvSpPr txBox="1">
            <a:spLocks noChangeArrowheads="1"/>
          </p:cNvSpPr>
          <p:nvPr/>
        </p:nvSpPr>
        <p:spPr bwMode="auto">
          <a:xfrm>
            <a:off x="1143000" y="381000"/>
            <a:ext cx="6031230" cy="838200"/>
          </a:xfrm>
          <a:prstGeom prst="rect">
            <a:avLst/>
          </a:prstGeom>
          <a:noFill/>
          <a:ln>
            <a:miter lim="800000"/>
          </a:ln>
        </p:spPr>
        <p:txBody>
          <a:bodyPr/>
          <a:lstStyle/>
          <a:p>
            <a:pPr>
              <a:defRPr/>
            </a:pPr>
            <a:r>
              <a:rPr lang="zh-CN" altLang="en-US" sz="3600" b="1" i="1" kern="0" dirty="0">
                <a:solidFill>
                  <a:schemeClr val="tx1"/>
                </a:solidFill>
                <a:latin typeface="黑体" panose="02010609060101010101" pitchFamily="49" charset="-122"/>
                <a:ea typeface="黑体" panose="02010609060101010101" pitchFamily="49" charset="-122"/>
                <a:cs typeface="+mj-cs"/>
              </a:rPr>
              <a:t>职业生涯规划的现实意义</a:t>
            </a:r>
            <a:endParaRPr lang="zh-CN" altLang="en-US" sz="3600" b="1" i="1" kern="0" dirty="0">
              <a:solidFill>
                <a:schemeClr val="tx1"/>
              </a:solidFill>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linds(horizontal)">
                                      <p:cBhvr>
                                        <p:cTn id="1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normAutofit fontScale="90000"/>
          </a:bodyPr>
          <a:p>
            <a:r>
              <a:rPr lang="zh-CN" altLang="en-US" smtClean="0">
                <a:latin typeface="黑体" panose="02010609060101010101" pitchFamily="49" charset="-122"/>
                <a:ea typeface="黑体" panose="02010609060101010101" pitchFamily="49" charset="-122"/>
                <a:sym typeface="+mn-ea"/>
              </a:rPr>
              <a:t>系统职业生涯规划的步骤</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a:t>活动：我的旅游计划（教材</a:t>
            </a:r>
            <a:r>
              <a:rPr lang="en-US" altLang="zh-CN">
                <a:solidFill>
                  <a:srgbClr val="92D050"/>
                </a:solidFill>
              </a:rPr>
              <a:t>9</a:t>
            </a:r>
            <a:r>
              <a:rPr lang="zh-CN" altLang="en-US"/>
              <a:t>页）</a:t>
            </a:r>
            <a:endParaRPr lang="zh-CN" altLang="en-US"/>
          </a:p>
        </p:txBody>
      </p:sp>
      <p:pic>
        <p:nvPicPr>
          <p:cNvPr id="6" name="内容占位符 5" descr="c6f08edbedd0b0f56b56c3dcbf5f005f"/>
          <p:cNvPicPr>
            <a:picLocks noChangeAspect="1"/>
          </p:cNvPicPr>
          <p:nvPr>
            <p:ph idx="1"/>
          </p:nvPr>
        </p:nvPicPr>
        <p:blipFill>
          <a:blip r:embed="rId1"/>
          <a:stretch>
            <a:fillRect/>
          </a:stretch>
        </p:blipFill>
        <p:spPr>
          <a:xfrm>
            <a:off x="2133600" y="1295400"/>
            <a:ext cx="4887595" cy="488759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任意多边形 4"/>
          <p:cNvSpPr/>
          <p:nvPr/>
        </p:nvSpPr>
        <p:spPr bwMode="auto">
          <a:xfrm>
            <a:off x="4442048" y="508546"/>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C0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0"/>
              <a:lumOff val="0"/>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1.</a:t>
            </a:r>
            <a:r>
              <a:rPr lang="zh-CN" altLang="en-US" sz="2000" b="1" dirty="0">
                <a:latin typeface="微软雅黑" panose="020B0503020204020204" charset="-122"/>
                <a:ea typeface="微软雅黑" panose="020B0503020204020204" charset="-122"/>
              </a:rPr>
              <a:t>觉知与承诺</a:t>
            </a:r>
            <a:endParaRPr lang="en-US" sz="2000" b="1" dirty="0">
              <a:latin typeface="微软雅黑" panose="020B0503020204020204" charset="-122"/>
              <a:ea typeface="微软雅黑" panose="020B0503020204020204" charset="-122"/>
            </a:endParaRPr>
          </a:p>
        </p:txBody>
      </p:sp>
      <p:sp>
        <p:nvSpPr>
          <p:cNvPr id="6" name="任意多边形 5"/>
          <p:cNvSpPr/>
          <p:nvPr/>
        </p:nvSpPr>
        <p:spPr bwMode="auto">
          <a:xfrm rot="1800000">
            <a:off x="5799568" y="1583262"/>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0"/>
              <a:lumOff val="0"/>
              <a:alphaOff val="0"/>
            </a:schemeClr>
          </a:lnRef>
          <a:fillRef idx="3">
            <a:schemeClr val="accent6">
              <a:shade val="90000"/>
              <a:hueOff val="0"/>
              <a:satOff val="0"/>
              <a:lumOff val="0"/>
              <a:alphaOff val="0"/>
            </a:schemeClr>
          </a:fillRef>
          <a:effectRef idx="2">
            <a:schemeClr val="accent6">
              <a:shade val="90000"/>
              <a:hueOff val="0"/>
              <a:satOff val="0"/>
              <a:lumOff val="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7" name="任意多边形 6"/>
          <p:cNvSpPr/>
          <p:nvPr/>
        </p:nvSpPr>
        <p:spPr bwMode="auto">
          <a:xfrm>
            <a:off x="6100986"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2.</a:t>
            </a:r>
            <a:r>
              <a:rPr lang="zh-CN" altLang="en-US" sz="2000" b="1" dirty="0">
                <a:latin typeface="微软雅黑" panose="020B0503020204020204" charset="-122"/>
                <a:ea typeface="微软雅黑" panose="020B0503020204020204" charset="-122"/>
              </a:rPr>
              <a:t>认识自己</a:t>
            </a:r>
            <a:endParaRPr lang="zh-CN" altLang="en-US" sz="2000" b="1" dirty="0">
              <a:latin typeface="微软雅黑" panose="020B0503020204020204" charset="-122"/>
              <a:ea typeface="微软雅黑" panose="020B0503020204020204" charset="-122"/>
            </a:endParaRPr>
          </a:p>
        </p:txBody>
      </p:sp>
      <p:sp>
        <p:nvSpPr>
          <p:cNvPr id="8" name="任意多边形 7"/>
          <p:cNvSpPr/>
          <p:nvPr/>
        </p:nvSpPr>
        <p:spPr bwMode="auto">
          <a:xfrm rot="5400000">
            <a:off x="6596040" y="3134687"/>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9" name="任意多边形 8"/>
          <p:cNvSpPr/>
          <p:nvPr/>
        </p:nvSpPr>
        <p:spPr bwMode="auto">
          <a:xfrm>
            <a:off x="6100986" y="3644391"/>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C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3.</a:t>
            </a:r>
            <a:r>
              <a:rPr lang="zh-CN" altLang="en-US" sz="2000" b="1" dirty="0">
                <a:latin typeface="微软雅黑" panose="020B0503020204020204" charset="-122"/>
                <a:ea typeface="微软雅黑" panose="020B0503020204020204" charset="-122"/>
              </a:rPr>
              <a:t>认识工作世界</a:t>
            </a:r>
            <a:endParaRPr lang="en-US" sz="2000" b="1" dirty="0">
              <a:latin typeface="微软雅黑" panose="020B0503020204020204" charset="-122"/>
              <a:ea typeface="微软雅黑" panose="020B0503020204020204" charset="-122"/>
            </a:endParaRPr>
          </a:p>
        </p:txBody>
      </p:sp>
      <p:sp>
        <p:nvSpPr>
          <p:cNvPr id="10" name="任意多边形 9"/>
          <p:cNvSpPr/>
          <p:nvPr/>
        </p:nvSpPr>
        <p:spPr bwMode="auto">
          <a:xfrm rot="19800000">
            <a:off x="5727290" y="4659697"/>
            <a:ext cx="359052" cy="455330"/>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07723" tIns="91075" rIns="1" bIns="91075"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12" name="任意多边形 11"/>
          <p:cNvSpPr/>
          <p:nvPr/>
        </p:nvSpPr>
        <p:spPr bwMode="auto">
          <a:xfrm>
            <a:off x="4345893" y="4724523"/>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70C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37411"/>
              <a:lumOff val="49652"/>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4.</a:t>
            </a:r>
            <a:r>
              <a:rPr lang="zh-CN" altLang="en-US" sz="2000" b="1" dirty="0">
                <a:latin typeface="微软雅黑" panose="020B0503020204020204" charset="-122"/>
                <a:ea typeface="微软雅黑" panose="020B0503020204020204" charset="-122"/>
              </a:rPr>
              <a:t>决策</a:t>
            </a:r>
            <a:endParaRPr lang="en-US" sz="2000" b="1" dirty="0">
              <a:latin typeface="微软雅黑" panose="020B0503020204020204" charset="-122"/>
              <a:ea typeface="微软雅黑" panose="020B0503020204020204" charset="-122"/>
            </a:endParaRPr>
          </a:p>
        </p:txBody>
      </p:sp>
      <p:sp>
        <p:nvSpPr>
          <p:cNvPr id="13" name="任意多边形 12"/>
          <p:cNvSpPr/>
          <p:nvPr/>
        </p:nvSpPr>
        <p:spPr bwMode="auto">
          <a:xfrm rot="1800000">
            <a:off x="3972197" y="4669859"/>
            <a:ext cx="359052"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35418"/>
              <a:lumOff val="43770"/>
              <a:alphaOff val="0"/>
            </a:schemeClr>
          </a:lnRef>
          <a:fillRef idx="3">
            <a:schemeClr val="accent6">
              <a:shade val="90000"/>
              <a:hueOff val="0"/>
              <a:satOff val="-35418"/>
              <a:lumOff val="43770"/>
              <a:alphaOff val="0"/>
            </a:schemeClr>
          </a:fillRef>
          <a:effectRef idx="2">
            <a:schemeClr val="accent6">
              <a:shade val="90000"/>
              <a:hueOff val="0"/>
              <a:satOff val="-35418"/>
              <a:lumOff val="43770"/>
              <a:alphaOff val="0"/>
            </a:schemeClr>
          </a:effectRef>
          <a:fontRef idx="minor">
            <a:schemeClr val="lt1"/>
          </a:fontRef>
        </p:style>
        <p:txBody>
          <a:bodyPr lIns="107724" tIns="91075" rIns="0" bIns="91074"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14" name="任意多边形 13"/>
          <p:cNvSpPr/>
          <p:nvPr/>
        </p:nvSpPr>
        <p:spPr bwMode="auto">
          <a:xfrm>
            <a:off x="2590800" y="3711239"/>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B05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5.</a:t>
            </a:r>
            <a:r>
              <a:rPr lang="zh-CN" altLang="en-US" sz="2000" b="1" dirty="0">
                <a:latin typeface="微软雅黑" panose="020B0503020204020204" charset="-122"/>
                <a:ea typeface="微软雅黑" panose="020B0503020204020204" charset="-122"/>
              </a:rPr>
              <a:t>行动</a:t>
            </a:r>
            <a:endParaRPr lang="en-US" sz="2000" b="1" dirty="0">
              <a:latin typeface="微软雅黑" panose="020B0503020204020204" charset="-122"/>
              <a:ea typeface="微软雅黑" panose="020B0503020204020204" charset="-122"/>
            </a:endParaRPr>
          </a:p>
        </p:txBody>
      </p:sp>
      <p:sp>
        <p:nvSpPr>
          <p:cNvPr id="15" name="任意多边形 14"/>
          <p:cNvSpPr/>
          <p:nvPr/>
        </p:nvSpPr>
        <p:spPr bwMode="auto">
          <a:xfrm rot="16200000">
            <a:off x="3085854" y="3155010"/>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16" name="任意多边形 15"/>
          <p:cNvSpPr/>
          <p:nvPr/>
        </p:nvSpPr>
        <p:spPr bwMode="auto">
          <a:xfrm>
            <a:off x="2590800"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7030A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charset="-122"/>
                <a:ea typeface="微软雅黑" panose="020B0503020204020204" charset="-122"/>
              </a:rPr>
              <a:t>6.</a:t>
            </a:r>
            <a:r>
              <a:rPr lang="zh-CN" altLang="en-US" sz="2000" b="1" dirty="0">
                <a:latin typeface="微软雅黑" panose="020B0503020204020204" charset="-122"/>
                <a:ea typeface="微软雅黑" panose="020B0503020204020204" charset="-122"/>
              </a:rPr>
              <a:t>再评估</a:t>
            </a:r>
            <a:r>
              <a:rPr lang="en-US" altLang="zh-CN" sz="2000" b="1" dirty="0">
                <a:latin typeface="微软雅黑" panose="020B0503020204020204" charset="-122"/>
                <a:ea typeface="微软雅黑" panose="020B0503020204020204" charset="-122"/>
              </a:rPr>
              <a:t>/</a:t>
            </a:r>
            <a:r>
              <a:rPr lang="zh-CN" altLang="en-US" sz="2000" b="1" dirty="0">
                <a:latin typeface="微软雅黑" panose="020B0503020204020204" charset="-122"/>
                <a:ea typeface="微软雅黑" panose="020B0503020204020204" charset="-122"/>
              </a:rPr>
              <a:t>成长</a:t>
            </a:r>
            <a:endParaRPr lang="zh-CN" altLang="en-US" sz="2000" b="1" dirty="0">
              <a:latin typeface="微软雅黑" panose="020B0503020204020204" charset="-122"/>
              <a:ea typeface="微软雅黑" panose="020B0503020204020204" charset="-122"/>
            </a:endParaRPr>
          </a:p>
        </p:txBody>
      </p:sp>
      <p:sp>
        <p:nvSpPr>
          <p:cNvPr id="17" name="任意多边形 16"/>
          <p:cNvSpPr/>
          <p:nvPr/>
        </p:nvSpPr>
        <p:spPr bwMode="auto">
          <a:xfrm rot="19800000">
            <a:off x="3954597" y="1630008"/>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charset="-122"/>
              <a:ea typeface="微软雅黑" panose="020B0503020204020204" charset="-122"/>
            </a:endParaRPr>
          </a:p>
        </p:txBody>
      </p:sp>
      <p:sp>
        <p:nvSpPr>
          <p:cNvPr id="22566" name="TextBox 11"/>
          <p:cNvSpPr txBox="1">
            <a:spLocks noChangeArrowheads="1"/>
          </p:cNvSpPr>
          <p:nvPr/>
        </p:nvSpPr>
        <p:spPr bwMode="auto">
          <a:xfrm>
            <a:off x="735013" y="1371600"/>
            <a:ext cx="704850" cy="415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a:latin typeface="微软雅黑" panose="020B0503020204020204" charset="-122"/>
                <a:ea typeface="微软雅黑" panose="020B0503020204020204" charset="-122"/>
              </a:rPr>
              <a:t>系统职业生涯规划步骤</a:t>
            </a:r>
            <a:endParaRPr lang="en-US" sz="3200">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500"/>
                            </p:stCondLst>
                            <p:childTnLst>
                              <p:par>
                                <p:cTn id="54" presetID="27" presetClass="emph" presetSubtype="0" fill="remove" grpId="0" nodeType="afterEffect">
                                  <p:stCondLst>
                                    <p:cond delay="0"/>
                                  </p:stCondLst>
                                  <p:childTnLst>
                                    <p:animClr clrSpc="rgb" dir="cw">
                                      <p:cBhvr override="childStyle">
                                        <p:cTn id="55" dur="250" autoRev="1" fill="remove"/>
                                        <p:tgtEl>
                                          <p:spTgt spid="5"/>
                                        </p:tgtEl>
                                        <p:attrNameLst>
                                          <p:attrName>style.color</p:attrName>
                                        </p:attrNameLst>
                                      </p:cBhvr>
                                      <p:to>
                                        <a:schemeClr val="bg1"/>
                                      </p:to>
                                    </p:animClr>
                                    <p:animClr clrSpc="rgb" dir="cw">
                                      <p:cBhvr>
                                        <p:cTn id="56" dur="250" autoRev="1" fill="remove"/>
                                        <p:tgtEl>
                                          <p:spTgt spid="5"/>
                                        </p:tgtEl>
                                        <p:attrNameLst>
                                          <p:attrName>fillcolor</p:attrName>
                                        </p:attrNameLst>
                                      </p:cBhvr>
                                      <p:to>
                                        <a:schemeClr val="bg1"/>
                                      </p:to>
                                    </p:animClr>
                                    <p:set>
                                      <p:cBhvr>
                                        <p:cTn id="57" dur="250" autoRev="1" fill="remove"/>
                                        <p:tgtEl>
                                          <p:spTgt spid="5"/>
                                        </p:tgtEl>
                                        <p:attrNameLst>
                                          <p:attrName>fill.type</p:attrName>
                                        </p:attrNameLst>
                                      </p:cBhvr>
                                      <p:to>
                                        <p:strVal val="solid"/>
                                      </p:to>
                                    </p:set>
                                    <p:set>
                                      <p:cBhvr>
                                        <p:cTn id="58" dur="250" autoRev="1" fill="remove"/>
                                        <p:tgtEl>
                                          <p:spTgt spid="5"/>
                                        </p:tgtEl>
                                        <p:attrNameLst>
                                          <p:attrName>fill.on</p:attrName>
                                        </p:attrNameLst>
                                      </p:cBhvr>
                                      <p:to>
                                        <p:strVal val="true"/>
                                      </p:to>
                                    </p:set>
                                  </p:childTnLst>
                                </p:cTn>
                              </p:par>
                            </p:childTnLst>
                          </p:cTn>
                        </p:par>
                        <p:par>
                          <p:cTn id="59" fill="hold">
                            <p:stCondLst>
                              <p:cond delay="1000"/>
                            </p:stCondLst>
                            <p:childTnLst>
                              <p:par>
                                <p:cTn id="60" presetID="27" presetClass="emph" presetSubtype="0" fill="remove" grpId="0" nodeType="afterEffect">
                                  <p:stCondLst>
                                    <p:cond delay="0"/>
                                  </p:stCondLst>
                                  <p:childTnLst>
                                    <p:animClr clrSpc="rgb" dir="cw">
                                      <p:cBhvr override="childStyle">
                                        <p:cTn id="61" dur="250" autoRev="1" fill="remove"/>
                                        <p:tgtEl>
                                          <p:spTgt spid="7"/>
                                        </p:tgtEl>
                                        <p:attrNameLst>
                                          <p:attrName>style.color</p:attrName>
                                        </p:attrNameLst>
                                      </p:cBhvr>
                                      <p:to>
                                        <a:schemeClr val="bg1"/>
                                      </p:to>
                                    </p:animClr>
                                    <p:animClr clrSpc="rgb" dir="cw">
                                      <p:cBhvr>
                                        <p:cTn id="62" dur="250" autoRev="1" fill="remove"/>
                                        <p:tgtEl>
                                          <p:spTgt spid="7"/>
                                        </p:tgtEl>
                                        <p:attrNameLst>
                                          <p:attrName>fillcolor</p:attrName>
                                        </p:attrNameLst>
                                      </p:cBhvr>
                                      <p:to>
                                        <a:schemeClr val="bg1"/>
                                      </p:to>
                                    </p:animClr>
                                    <p:set>
                                      <p:cBhvr>
                                        <p:cTn id="63" dur="250" autoRev="1" fill="remove"/>
                                        <p:tgtEl>
                                          <p:spTgt spid="7"/>
                                        </p:tgtEl>
                                        <p:attrNameLst>
                                          <p:attrName>fill.type</p:attrName>
                                        </p:attrNameLst>
                                      </p:cBhvr>
                                      <p:to>
                                        <p:strVal val="solid"/>
                                      </p:to>
                                    </p:set>
                                    <p:set>
                                      <p:cBhvr>
                                        <p:cTn id="64" dur="250" autoRev="1" fill="remove"/>
                                        <p:tgtEl>
                                          <p:spTgt spid="7"/>
                                        </p:tgtEl>
                                        <p:attrNameLst>
                                          <p:attrName>fill.on</p:attrName>
                                        </p:attrNameLst>
                                      </p:cBhvr>
                                      <p:to>
                                        <p:strVal val="true"/>
                                      </p:to>
                                    </p:set>
                                  </p:childTnLst>
                                </p:cTn>
                              </p:par>
                            </p:childTnLst>
                          </p:cTn>
                        </p:par>
                        <p:par>
                          <p:cTn id="65" fill="hold">
                            <p:stCondLst>
                              <p:cond delay="1500"/>
                            </p:stCondLst>
                            <p:childTnLst>
                              <p:par>
                                <p:cTn id="66" presetID="27" presetClass="emph" presetSubtype="0" fill="remove" grpId="0" nodeType="afterEffect">
                                  <p:stCondLst>
                                    <p:cond delay="0"/>
                                  </p:stCondLst>
                                  <p:childTnLst>
                                    <p:animClr clrSpc="rgb" dir="cw">
                                      <p:cBhvr override="childStyle">
                                        <p:cTn id="67" dur="250" autoRev="1" fill="remove"/>
                                        <p:tgtEl>
                                          <p:spTgt spid="9"/>
                                        </p:tgtEl>
                                        <p:attrNameLst>
                                          <p:attrName>style.color</p:attrName>
                                        </p:attrNameLst>
                                      </p:cBhvr>
                                      <p:to>
                                        <a:schemeClr val="bg1"/>
                                      </p:to>
                                    </p:animClr>
                                    <p:animClr clrSpc="rgb" dir="cw">
                                      <p:cBhvr>
                                        <p:cTn id="68" dur="250" autoRev="1" fill="remove"/>
                                        <p:tgtEl>
                                          <p:spTgt spid="9"/>
                                        </p:tgtEl>
                                        <p:attrNameLst>
                                          <p:attrName>fillcolor</p:attrName>
                                        </p:attrNameLst>
                                      </p:cBhvr>
                                      <p:to>
                                        <a:schemeClr val="bg1"/>
                                      </p:to>
                                    </p:animClr>
                                    <p:set>
                                      <p:cBhvr>
                                        <p:cTn id="69" dur="250" autoRev="1" fill="remove"/>
                                        <p:tgtEl>
                                          <p:spTgt spid="9"/>
                                        </p:tgtEl>
                                        <p:attrNameLst>
                                          <p:attrName>fill.type</p:attrName>
                                        </p:attrNameLst>
                                      </p:cBhvr>
                                      <p:to>
                                        <p:strVal val="solid"/>
                                      </p:to>
                                    </p:set>
                                    <p:set>
                                      <p:cBhvr>
                                        <p:cTn id="70" dur="250" autoRev="1" fill="remove"/>
                                        <p:tgtEl>
                                          <p:spTgt spid="9"/>
                                        </p:tgtEl>
                                        <p:attrNameLst>
                                          <p:attrName>fill.on</p:attrName>
                                        </p:attrNameLst>
                                      </p:cBhvr>
                                      <p:to>
                                        <p:strVal val="true"/>
                                      </p:to>
                                    </p:set>
                                  </p:childTnLst>
                                </p:cTn>
                              </p:par>
                            </p:childTnLst>
                          </p:cTn>
                        </p:par>
                        <p:par>
                          <p:cTn id="71" fill="hold">
                            <p:stCondLst>
                              <p:cond delay="2000"/>
                            </p:stCondLst>
                            <p:childTnLst>
                              <p:par>
                                <p:cTn id="72" presetID="27" presetClass="emph" presetSubtype="0" fill="remove" grpId="0" nodeType="afterEffect">
                                  <p:stCondLst>
                                    <p:cond delay="0"/>
                                  </p:stCondLst>
                                  <p:childTnLst>
                                    <p:animClr clrSpc="rgb" dir="cw">
                                      <p:cBhvr override="childStyle">
                                        <p:cTn id="73" dur="250" autoRev="1" fill="remove"/>
                                        <p:tgtEl>
                                          <p:spTgt spid="12"/>
                                        </p:tgtEl>
                                        <p:attrNameLst>
                                          <p:attrName>style.color</p:attrName>
                                        </p:attrNameLst>
                                      </p:cBhvr>
                                      <p:to>
                                        <a:schemeClr val="bg1"/>
                                      </p:to>
                                    </p:animClr>
                                    <p:animClr clrSpc="rgb" dir="cw">
                                      <p:cBhvr>
                                        <p:cTn id="74" dur="250" autoRev="1" fill="remove"/>
                                        <p:tgtEl>
                                          <p:spTgt spid="12"/>
                                        </p:tgtEl>
                                        <p:attrNameLst>
                                          <p:attrName>fillcolor</p:attrName>
                                        </p:attrNameLst>
                                      </p:cBhvr>
                                      <p:to>
                                        <a:schemeClr val="bg1"/>
                                      </p:to>
                                    </p:animClr>
                                    <p:set>
                                      <p:cBhvr>
                                        <p:cTn id="75" dur="250" autoRev="1" fill="remove"/>
                                        <p:tgtEl>
                                          <p:spTgt spid="12"/>
                                        </p:tgtEl>
                                        <p:attrNameLst>
                                          <p:attrName>fill.type</p:attrName>
                                        </p:attrNameLst>
                                      </p:cBhvr>
                                      <p:to>
                                        <p:strVal val="solid"/>
                                      </p:to>
                                    </p:set>
                                    <p:set>
                                      <p:cBhvr>
                                        <p:cTn id="76" dur="250" autoRev="1" fill="remove"/>
                                        <p:tgtEl>
                                          <p:spTgt spid="12"/>
                                        </p:tgtEl>
                                        <p:attrNameLst>
                                          <p:attrName>fill.on</p:attrName>
                                        </p:attrNameLst>
                                      </p:cBhvr>
                                      <p:to>
                                        <p:strVal val="true"/>
                                      </p:to>
                                    </p:set>
                                  </p:childTnLst>
                                </p:cTn>
                              </p:par>
                            </p:childTnLst>
                          </p:cTn>
                        </p:par>
                        <p:par>
                          <p:cTn id="77" fill="hold">
                            <p:stCondLst>
                              <p:cond delay="2500"/>
                            </p:stCondLst>
                            <p:childTnLst>
                              <p:par>
                                <p:cTn id="78" presetID="27" presetClass="emph" presetSubtype="0" fill="remove" grpId="0" nodeType="afterEffect">
                                  <p:stCondLst>
                                    <p:cond delay="0"/>
                                  </p:stCondLst>
                                  <p:childTnLst>
                                    <p:animClr clrSpc="rgb" dir="cw">
                                      <p:cBhvr override="childStyle">
                                        <p:cTn id="79" dur="250" autoRev="1" fill="remove"/>
                                        <p:tgtEl>
                                          <p:spTgt spid="14"/>
                                        </p:tgtEl>
                                        <p:attrNameLst>
                                          <p:attrName>style.color</p:attrName>
                                        </p:attrNameLst>
                                      </p:cBhvr>
                                      <p:to>
                                        <a:schemeClr val="bg1"/>
                                      </p:to>
                                    </p:animClr>
                                    <p:animClr clrSpc="rgb" dir="cw">
                                      <p:cBhvr>
                                        <p:cTn id="80" dur="250" autoRev="1" fill="remove"/>
                                        <p:tgtEl>
                                          <p:spTgt spid="14"/>
                                        </p:tgtEl>
                                        <p:attrNameLst>
                                          <p:attrName>fillcolor</p:attrName>
                                        </p:attrNameLst>
                                      </p:cBhvr>
                                      <p:to>
                                        <a:schemeClr val="bg1"/>
                                      </p:to>
                                    </p:animClr>
                                    <p:set>
                                      <p:cBhvr>
                                        <p:cTn id="81" dur="250" autoRev="1" fill="remove"/>
                                        <p:tgtEl>
                                          <p:spTgt spid="14"/>
                                        </p:tgtEl>
                                        <p:attrNameLst>
                                          <p:attrName>fill.type</p:attrName>
                                        </p:attrNameLst>
                                      </p:cBhvr>
                                      <p:to>
                                        <p:strVal val="solid"/>
                                      </p:to>
                                    </p:set>
                                    <p:set>
                                      <p:cBhvr>
                                        <p:cTn id="82" dur="250" autoRev="1" fill="remove"/>
                                        <p:tgtEl>
                                          <p:spTgt spid="14"/>
                                        </p:tgtEl>
                                        <p:attrNameLst>
                                          <p:attrName>fill.on</p:attrName>
                                        </p:attrNameLst>
                                      </p:cBhvr>
                                      <p:to>
                                        <p:strVal val="true"/>
                                      </p:to>
                                    </p:set>
                                  </p:childTnLst>
                                </p:cTn>
                              </p:par>
                            </p:childTnLst>
                          </p:cTn>
                        </p:par>
                        <p:par>
                          <p:cTn id="83" fill="hold">
                            <p:stCondLst>
                              <p:cond delay="3000"/>
                            </p:stCondLst>
                            <p:childTnLst>
                              <p:par>
                                <p:cTn id="84" presetID="27" presetClass="emph" presetSubtype="0" fill="remove" grpId="0" nodeType="afterEffect">
                                  <p:stCondLst>
                                    <p:cond delay="0"/>
                                  </p:stCondLst>
                                  <p:childTnLst>
                                    <p:animClr clrSpc="rgb" dir="cw">
                                      <p:cBhvr override="childStyle">
                                        <p:cTn id="85" dur="250" autoRev="1" fill="remove"/>
                                        <p:tgtEl>
                                          <p:spTgt spid="16"/>
                                        </p:tgtEl>
                                        <p:attrNameLst>
                                          <p:attrName>style.color</p:attrName>
                                        </p:attrNameLst>
                                      </p:cBhvr>
                                      <p:to>
                                        <a:schemeClr val="bg1"/>
                                      </p:to>
                                    </p:animClr>
                                    <p:animClr clrSpc="rgb" dir="cw">
                                      <p:cBhvr>
                                        <p:cTn id="86" dur="250" autoRev="1" fill="remove"/>
                                        <p:tgtEl>
                                          <p:spTgt spid="16"/>
                                        </p:tgtEl>
                                        <p:attrNameLst>
                                          <p:attrName>fillcolor</p:attrName>
                                        </p:attrNameLst>
                                      </p:cBhvr>
                                      <p:to>
                                        <a:schemeClr val="bg1"/>
                                      </p:to>
                                    </p:animClr>
                                    <p:set>
                                      <p:cBhvr>
                                        <p:cTn id="87" dur="250" autoRev="1" fill="remove"/>
                                        <p:tgtEl>
                                          <p:spTgt spid="16"/>
                                        </p:tgtEl>
                                        <p:attrNameLst>
                                          <p:attrName>fill.type</p:attrName>
                                        </p:attrNameLst>
                                      </p:cBhvr>
                                      <p:to>
                                        <p:strVal val="solid"/>
                                      </p:to>
                                    </p:set>
                                    <p:set>
                                      <p:cBhvr>
                                        <p:cTn id="88" dur="250" autoRev="1" fill="remove"/>
                                        <p:tgtEl>
                                          <p:spTgt spid="16"/>
                                        </p:tgtEl>
                                        <p:attrNameLst>
                                          <p:attrName>fill.on</p:attrName>
                                        </p:attrNameLst>
                                      </p:cBhvr>
                                      <p:to>
                                        <p:strVal val="true"/>
                                      </p:to>
                                    </p:set>
                                  </p:childTnLst>
                                </p:cTn>
                              </p:par>
                            </p:childTnLst>
                          </p:cTn>
                        </p:par>
                        <p:par>
                          <p:cTn id="89" fill="hold">
                            <p:stCondLst>
                              <p:cond delay="3500"/>
                            </p:stCondLst>
                            <p:childTnLst>
                              <p:par>
                                <p:cTn id="90" presetID="27" presetClass="emph" presetSubtype="0" fill="remove" grpId="1" nodeType="afterEffect">
                                  <p:stCondLst>
                                    <p:cond delay="0"/>
                                  </p:stCondLst>
                                  <p:childTnLst>
                                    <p:animClr clrSpc="rgb" dir="cw">
                                      <p:cBhvr override="childStyle">
                                        <p:cTn id="91" dur="250" autoRev="1" fill="remove"/>
                                        <p:tgtEl>
                                          <p:spTgt spid="5"/>
                                        </p:tgtEl>
                                        <p:attrNameLst>
                                          <p:attrName>style.color</p:attrName>
                                        </p:attrNameLst>
                                      </p:cBhvr>
                                      <p:to>
                                        <a:schemeClr val="bg1"/>
                                      </p:to>
                                    </p:animClr>
                                    <p:animClr clrSpc="rgb" dir="cw">
                                      <p:cBhvr>
                                        <p:cTn id="92" dur="250" autoRev="1" fill="remove"/>
                                        <p:tgtEl>
                                          <p:spTgt spid="5"/>
                                        </p:tgtEl>
                                        <p:attrNameLst>
                                          <p:attrName>fillcolor</p:attrName>
                                        </p:attrNameLst>
                                      </p:cBhvr>
                                      <p:to>
                                        <a:schemeClr val="bg1"/>
                                      </p:to>
                                    </p:animClr>
                                    <p:set>
                                      <p:cBhvr>
                                        <p:cTn id="93" dur="250" autoRev="1" fill="remove"/>
                                        <p:tgtEl>
                                          <p:spTgt spid="5"/>
                                        </p:tgtEl>
                                        <p:attrNameLst>
                                          <p:attrName>fill.type</p:attrName>
                                        </p:attrNameLst>
                                      </p:cBhvr>
                                      <p:to>
                                        <p:strVal val="solid"/>
                                      </p:to>
                                    </p:set>
                                    <p:set>
                                      <p:cBhvr>
                                        <p:cTn id="94" dur="250" autoRev="1" fill="remove"/>
                                        <p:tgtEl>
                                          <p:spTgt spid="5"/>
                                        </p:tgtEl>
                                        <p:attrNameLst>
                                          <p:attrName>fill.on</p:attrName>
                                        </p:attrNameLst>
                                      </p:cBhvr>
                                      <p:to>
                                        <p:strVal val="true"/>
                                      </p:to>
                                    </p:set>
                                  </p:childTnLst>
                                </p:cTn>
                              </p:par>
                            </p:childTnLst>
                          </p:cTn>
                        </p:par>
                        <p:par>
                          <p:cTn id="95" fill="hold">
                            <p:stCondLst>
                              <p:cond delay="4000"/>
                            </p:stCondLst>
                            <p:childTnLst>
                              <p:par>
                                <p:cTn id="96" presetID="27" presetClass="emph" presetSubtype="0" fill="remove" grpId="1" nodeType="afterEffect">
                                  <p:stCondLst>
                                    <p:cond delay="0"/>
                                  </p:stCondLst>
                                  <p:childTnLst>
                                    <p:animClr clrSpc="rgb" dir="cw">
                                      <p:cBhvr override="childStyle">
                                        <p:cTn id="97" dur="250" autoRev="1" fill="remove"/>
                                        <p:tgtEl>
                                          <p:spTgt spid="7"/>
                                        </p:tgtEl>
                                        <p:attrNameLst>
                                          <p:attrName>style.color</p:attrName>
                                        </p:attrNameLst>
                                      </p:cBhvr>
                                      <p:to>
                                        <a:schemeClr val="bg1"/>
                                      </p:to>
                                    </p:animClr>
                                    <p:animClr clrSpc="rgb" dir="cw">
                                      <p:cBhvr>
                                        <p:cTn id="98" dur="250" autoRev="1" fill="remove"/>
                                        <p:tgtEl>
                                          <p:spTgt spid="7"/>
                                        </p:tgtEl>
                                        <p:attrNameLst>
                                          <p:attrName>fillcolor</p:attrName>
                                        </p:attrNameLst>
                                      </p:cBhvr>
                                      <p:to>
                                        <a:schemeClr val="bg1"/>
                                      </p:to>
                                    </p:animClr>
                                    <p:set>
                                      <p:cBhvr>
                                        <p:cTn id="99" dur="250" autoRev="1" fill="remove"/>
                                        <p:tgtEl>
                                          <p:spTgt spid="7"/>
                                        </p:tgtEl>
                                        <p:attrNameLst>
                                          <p:attrName>fill.type</p:attrName>
                                        </p:attrNameLst>
                                      </p:cBhvr>
                                      <p:to>
                                        <p:strVal val="solid"/>
                                      </p:to>
                                    </p:set>
                                    <p:set>
                                      <p:cBhvr>
                                        <p:cTn id="100" dur="250" autoRev="1" fill="remove"/>
                                        <p:tgtEl>
                                          <p:spTgt spid="7"/>
                                        </p:tgtEl>
                                        <p:attrNameLst>
                                          <p:attrName>fill.on</p:attrName>
                                        </p:attrNameLst>
                                      </p:cBhvr>
                                      <p:to>
                                        <p:strVal val="true"/>
                                      </p:to>
                                    </p:set>
                                  </p:childTnLst>
                                </p:cTn>
                              </p:par>
                            </p:childTnLst>
                          </p:cTn>
                        </p:par>
                        <p:par>
                          <p:cTn id="101" fill="hold">
                            <p:stCondLst>
                              <p:cond delay="4500"/>
                            </p:stCondLst>
                            <p:childTnLst>
                              <p:par>
                                <p:cTn id="102" presetID="27" presetClass="emph" presetSubtype="0" fill="remove" grpId="1" nodeType="afterEffect">
                                  <p:stCondLst>
                                    <p:cond delay="0"/>
                                  </p:stCondLst>
                                  <p:childTnLst>
                                    <p:animClr clrSpc="rgb" dir="cw">
                                      <p:cBhvr override="childStyle">
                                        <p:cTn id="103" dur="250" autoRev="1" fill="remove"/>
                                        <p:tgtEl>
                                          <p:spTgt spid="9"/>
                                        </p:tgtEl>
                                        <p:attrNameLst>
                                          <p:attrName>style.color</p:attrName>
                                        </p:attrNameLst>
                                      </p:cBhvr>
                                      <p:to>
                                        <a:schemeClr val="bg1"/>
                                      </p:to>
                                    </p:animClr>
                                    <p:animClr clrSpc="rgb" dir="cw">
                                      <p:cBhvr>
                                        <p:cTn id="104" dur="250" autoRev="1" fill="remove"/>
                                        <p:tgtEl>
                                          <p:spTgt spid="9"/>
                                        </p:tgtEl>
                                        <p:attrNameLst>
                                          <p:attrName>fillcolor</p:attrName>
                                        </p:attrNameLst>
                                      </p:cBhvr>
                                      <p:to>
                                        <a:schemeClr val="bg1"/>
                                      </p:to>
                                    </p:animClr>
                                    <p:set>
                                      <p:cBhvr>
                                        <p:cTn id="105" dur="250" autoRev="1" fill="remove"/>
                                        <p:tgtEl>
                                          <p:spTgt spid="9"/>
                                        </p:tgtEl>
                                        <p:attrNameLst>
                                          <p:attrName>fill.type</p:attrName>
                                        </p:attrNameLst>
                                      </p:cBhvr>
                                      <p:to>
                                        <p:strVal val="solid"/>
                                      </p:to>
                                    </p:set>
                                    <p:set>
                                      <p:cBhvr>
                                        <p:cTn id="106" dur="250" autoRev="1" fill="remove"/>
                                        <p:tgtEl>
                                          <p:spTgt spid="9"/>
                                        </p:tgtEl>
                                        <p:attrNameLst>
                                          <p:attrName>fill.on</p:attrName>
                                        </p:attrNameLst>
                                      </p:cBhvr>
                                      <p:to>
                                        <p:strVal val="true"/>
                                      </p:to>
                                    </p:set>
                                  </p:childTnLst>
                                </p:cTn>
                              </p:par>
                            </p:childTnLst>
                          </p:cTn>
                        </p:par>
                        <p:par>
                          <p:cTn id="107" fill="hold">
                            <p:stCondLst>
                              <p:cond delay="5000"/>
                            </p:stCondLst>
                            <p:childTnLst>
                              <p:par>
                                <p:cTn id="108" presetID="27" presetClass="emph" presetSubtype="0" fill="remove" grpId="1" nodeType="afterEffect">
                                  <p:stCondLst>
                                    <p:cond delay="0"/>
                                  </p:stCondLst>
                                  <p:childTnLst>
                                    <p:animClr clrSpc="rgb" dir="cw">
                                      <p:cBhvr override="childStyle">
                                        <p:cTn id="109" dur="250" autoRev="1" fill="remove"/>
                                        <p:tgtEl>
                                          <p:spTgt spid="12"/>
                                        </p:tgtEl>
                                        <p:attrNameLst>
                                          <p:attrName>style.color</p:attrName>
                                        </p:attrNameLst>
                                      </p:cBhvr>
                                      <p:to>
                                        <a:schemeClr val="bg1"/>
                                      </p:to>
                                    </p:animClr>
                                    <p:animClr clrSpc="rgb" dir="cw">
                                      <p:cBhvr>
                                        <p:cTn id="110" dur="250" autoRev="1" fill="remove"/>
                                        <p:tgtEl>
                                          <p:spTgt spid="12"/>
                                        </p:tgtEl>
                                        <p:attrNameLst>
                                          <p:attrName>fillcolor</p:attrName>
                                        </p:attrNameLst>
                                      </p:cBhvr>
                                      <p:to>
                                        <a:schemeClr val="bg1"/>
                                      </p:to>
                                    </p:animClr>
                                    <p:set>
                                      <p:cBhvr>
                                        <p:cTn id="111" dur="250" autoRev="1" fill="remove"/>
                                        <p:tgtEl>
                                          <p:spTgt spid="12"/>
                                        </p:tgtEl>
                                        <p:attrNameLst>
                                          <p:attrName>fill.type</p:attrName>
                                        </p:attrNameLst>
                                      </p:cBhvr>
                                      <p:to>
                                        <p:strVal val="solid"/>
                                      </p:to>
                                    </p:set>
                                    <p:set>
                                      <p:cBhvr>
                                        <p:cTn id="112" dur="250" autoRev="1" fill="remove"/>
                                        <p:tgtEl>
                                          <p:spTgt spid="12"/>
                                        </p:tgtEl>
                                        <p:attrNameLst>
                                          <p:attrName>fill.on</p:attrName>
                                        </p:attrNameLst>
                                      </p:cBhvr>
                                      <p:to>
                                        <p:strVal val="true"/>
                                      </p:to>
                                    </p:set>
                                  </p:childTnLst>
                                </p:cTn>
                              </p:par>
                            </p:childTnLst>
                          </p:cTn>
                        </p:par>
                        <p:par>
                          <p:cTn id="113" fill="hold">
                            <p:stCondLst>
                              <p:cond delay="5500"/>
                            </p:stCondLst>
                            <p:childTnLst>
                              <p:par>
                                <p:cTn id="114" presetID="27" presetClass="emph" presetSubtype="0" fill="remove" grpId="1" nodeType="afterEffect">
                                  <p:stCondLst>
                                    <p:cond delay="0"/>
                                  </p:stCondLst>
                                  <p:childTnLst>
                                    <p:animClr clrSpc="rgb" dir="cw">
                                      <p:cBhvr override="childStyle">
                                        <p:cTn id="115" dur="250" autoRev="1" fill="remove"/>
                                        <p:tgtEl>
                                          <p:spTgt spid="14"/>
                                        </p:tgtEl>
                                        <p:attrNameLst>
                                          <p:attrName>style.color</p:attrName>
                                        </p:attrNameLst>
                                      </p:cBhvr>
                                      <p:to>
                                        <a:schemeClr val="bg1"/>
                                      </p:to>
                                    </p:animClr>
                                    <p:animClr clrSpc="rgb" dir="cw">
                                      <p:cBhvr>
                                        <p:cTn id="116" dur="250" autoRev="1" fill="remove"/>
                                        <p:tgtEl>
                                          <p:spTgt spid="14"/>
                                        </p:tgtEl>
                                        <p:attrNameLst>
                                          <p:attrName>fillcolor</p:attrName>
                                        </p:attrNameLst>
                                      </p:cBhvr>
                                      <p:to>
                                        <a:schemeClr val="bg1"/>
                                      </p:to>
                                    </p:animClr>
                                    <p:set>
                                      <p:cBhvr>
                                        <p:cTn id="117" dur="250" autoRev="1" fill="remove"/>
                                        <p:tgtEl>
                                          <p:spTgt spid="14"/>
                                        </p:tgtEl>
                                        <p:attrNameLst>
                                          <p:attrName>fill.type</p:attrName>
                                        </p:attrNameLst>
                                      </p:cBhvr>
                                      <p:to>
                                        <p:strVal val="solid"/>
                                      </p:to>
                                    </p:set>
                                    <p:set>
                                      <p:cBhvr>
                                        <p:cTn id="118" dur="250" autoRev="1" fill="remove"/>
                                        <p:tgtEl>
                                          <p:spTgt spid="14"/>
                                        </p:tgtEl>
                                        <p:attrNameLst>
                                          <p:attrName>fill.on</p:attrName>
                                        </p:attrNameLst>
                                      </p:cBhvr>
                                      <p:to>
                                        <p:strVal val="true"/>
                                      </p:to>
                                    </p:set>
                                  </p:childTnLst>
                                </p:cTn>
                              </p:par>
                            </p:childTnLst>
                          </p:cTn>
                        </p:par>
                        <p:par>
                          <p:cTn id="119" fill="hold">
                            <p:stCondLst>
                              <p:cond delay="6000"/>
                            </p:stCondLst>
                            <p:childTnLst>
                              <p:par>
                                <p:cTn id="120" presetID="27" presetClass="emph" presetSubtype="0" fill="remove" grpId="1" nodeType="afterEffect">
                                  <p:stCondLst>
                                    <p:cond delay="0"/>
                                  </p:stCondLst>
                                  <p:childTnLst>
                                    <p:animClr clrSpc="rgb" dir="cw">
                                      <p:cBhvr override="childStyle">
                                        <p:cTn id="121" dur="250" autoRev="1" fill="remove"/>
                                        <p:tgtEl>
                                          <p:spTgt spid="16"/>
                                        </p:tgtEl>
                                        <p:attrNameLst>
                                          <p:attrName>style.color</p:attrName>
                                        </p:attrNameLst>
                                      </p:cBhvr>
                                      <p:to>
                                        <a:schemeClr val="bg1"/>
                                      </p:to>
                                    </p:animClr>
                                    <p:animClr clrSpc="rgb" dir="cw">
                                      <p:cBhvr>
                                        <p:cTn id="122" dur="250" autoRev="1" fill="remove"/>
                                        <p:tgtEl>
                                          <p:spTgt spid="16"/>
                                        </p:tgtEl>
                                        <p:attrNameLst>
                                          <p:attrName>fillcolor</p:attrName>
                                        </p:attrNameLst>
                                      </p:cBhvr>
                                      <p:to>
                                        <a:schemeClr val="bg1"/>
                                      </p:to>
                                    </p:animClr>
                                    <p:set>
                                      <p:cBhvr>
                                        <p:cTn id="123" dur="250" autoRev="1" fill="remove"/>
                                        <p:tgtEl>
                                          <p:spTgt spid="16"/>
                                        </p:tgtEl>
                                        <p:attrNameLst>
                                          <p:attrName>fill.type</p:attrName>
                                        </p:attrNameLst>
                                      </p:cBhvr>
                                      <p:to>
                                        <p:strVal val="solid"/>
                                      </p:to>
                                    </p:set>
                                    <p:set>
                                      <p:cBhvr>
                                        <p:cTn id="124" dur="250" autoRev="1" fill="remove"/>
                                        <p:tgtEl>
                                          <p:spTgt spid="16"/>
                                        </p:tgtEl>
                                        <p:attrNameLst>
                                          <p:attrName>fill.on</p:attrName>
                                        </p:attrNameLst>
                                      </p:cBhvr>
                                      <p:to>
                                        <p:strVal val="true"/>
                                      </p:to>
                                    </p:set>
                                  </p:childTnLst>
                                </p:cTn>
                              </p:par>
                            </p:childTnLst>
                          </p:cTn>
                        </p:par>
                        <p:par>
                          <p:cTn id="125" fill="hold">
                            <p:stCondLst>
                              <p:cond delay="6500"/>
                            </p:stCondLst>
                            <p:childTnLst>
                              <p:par>
                                <p:cTn id="126" presetID="27" presetClass="emph" presetSubtype="0" fill="remove" grpId="2" nodeType="afterEffect">
                                  <p:stCondLst>
                                    <p:cond delay="0"/>
                                  </p:stCondLst>
                                  <p:childTnLst>
                                    <p:animClr clrSpc="rgb" dir="cw">
                                      <p:cBhvr override="childStyle">
                                        <p:cTn id="127" dur="250" autoRev="1" fill="remove"/>
                                        <p:tgtEl>
                                          <p:spTgt spid="5"/>
                                        </p:tgtEl>
                                        <p:attrNameLst>
                                          <p:attrName>style.color</p:attrName>
                                        </p:attrNameLst>
                                      </p:cBhvr>
                                      <p:to>
                                        <a:schemeClr val="bg1"/>
                                      </p:to>
                                    </p:animClr>
                                    <p:animClr clrSpc="rgb" dir="cw">
                                      <p:cBhvr>
                                        <p:cTn id="128" dur="250" autoRev="1" fill="remove"/>
                                        <p:tgtEl>
                                          <p:spTgt spid="5"/>
                                        </p:tgtEl>
                                        <p:attrNameLst>
                                          <p:attrName>fillcolor</p:attrName>
                                        </p:attrNameLst>
                                      </p:cBhvr>
                                      <p:to>
                                        <a:schemeClr val="bg1"/>
                                      </p:to>
                                    </p:animClr>
                                    <p:set>
                                      <p:cBhvr>
                                        <p:cTn id="129" dur="250" autoRev="1" fill="remove"/>
                                        <p:tgtEl>
                                          <p:spTgt spid="5"/>
                                        </p:tgtEl>
                                        <p:attrNameLst>
                                          <p:attrName>fill.type</p:attrName>
                                        </p:attrNameLst>
                                      </p:cBhvr>
                                      <p:to>
                                        <p:strVal val="solid"/>
                                      </p:to>
                                    </p:set>
                                    <p:set>
                                      <p:cBhvr>
                                        <p:cTn id="130"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7" grpId="0" animBg="1"/>
      <p:bldP spid="7" grpId="1" animBg="1"/>
      <p:bldP spid="9" grpId="0" animBg="1"/>
      <p:bldP spid="9" grpId="1" animBg="1"/>
      <p:bldP spid="12" grpId="0" animBg="1"/>
      <p:bldP spid="12" grpId="1" animBg="1"/>
      <p:bldP spid="14" grpId="0" animBg="1"/>
      <p:bldP spid="14" grpId="1" animBg="1"/>
      <p:bldP spid="16" grpId="0" animBg="1"/>
      <p:bldP spid="16" grpId="1" animBg="1"/>
    </p:bldLst>
  </p:timing>
</p:sld>
</file>

<file path=ppt/slides/slide18.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8" name="Rectangle 2"/>
          <p:cNvSpPr txBox="1">
            <a:spLocks noChangeArrowheads="1"/>
          </p:cNvSpPr>
          <p:nvPr/>
        </p:nvSpPr>
        <p:spPr>
          <a:xfrm>
            <a:off x="761683" y="1676083"/>
            <a:ext cx="7500937" cy="4038600"/>
          </a:xfrm>
          <a:prstGeom prst="rect">
            <a:avLst/>
          </a:prstGeom>
        </p:spPr>
        <p:txBody>
          <a:bodyPr/>
          <a:lstStyle/>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在这个阶段，你已了解到生涯规划的重要性和作用，并愿意花时间来规划自己的生涯。</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但也要了解：有时我们所播下的种子，未必能马上发芽。 </a:t>
            </a:r>
            <a:endParaRPr lang="zh-CN" altLang="en-US" sz="2000" kern="0" dirty="0">
              <a:latin typeface="微软雅黑" panose="020B0503020204020204" charset="-122"/>
              <a:ea typeface="微软雅黑" panose="020B0503020204020204" charset="-122"/>
            </a:endParaRPr>
          </a:p>
        </p:txBody>
      </p:sp>
      <p:grpSp>
        <p:nvGrpSpPr>
          <p:cNvPr id="2" name="组合 9"/>
          <p:cNvGrpSpPr/>
          <p:nvPr/>
        </p:nvGrpSpPr>
        <p:grpSpPr>
          <a:xfrm>
            <a:off x="6500826" y="4714884"/>
            <a:ext cx="1248682" cy="1248682"/>
            <a:chOff x="3340467" y="2123"/>
            <a:chExt cx="1248682" cy="1248682"/>
          </a:xfrm>
          <a:scene3d>
            <a:camera prst="orthographicFront"/>
            <a:lightRig rig="flat" dir="t"/>
          </a:scene3d>
        </p:grpSpPr>
        <p:sp>
          <p:nvSpPr>
            <p:cNvPr id="11" name="椭圆 10"/>
            <p:cNvSpPr/>
            <p:nvPr/>
          </p:nvSpPr>
          <p:spPr>
            <a:xfrm>
              <a:off x="3340467" y="2123"/>
              <a:ext cx="1248682" cy="1248682"/>
            </a:xfrm>
            <a:prstGeom prst="ellipse">
              <a:avLst/>
            </a:prstGeom>
            <a:solidFill>
              <a:srgbClr val="C0000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0"/>
                <a:lumOff val="0"/>
                <a:alphaOff val="0"/>
              </a:schemeClr>
            </a:effectRef>
            <a:fontRef idx="minor">
              <a:schemeClr val="lt1"/>
            </a:fontRef>
          </p:style>
        </p:sp>
        <p:sp>
          <p:nvSpPr>
            <p:cNvPr id="12" name="椭圆 4"/>
            <p:cNvSpPr/>
            <p:nvPr/>
          </p:nvSpPr>
          <p:spPr>
            <a:xfrm>
              <a:off x="3523332" y="184988"/>
              <a:ext cx="882952" cy="882952"/>
            </a:xfrm>
            <a:prstGeom prst="rect">
              <a:avLst/>
            </a:prstGeom>
            <a:sp3d/>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觉知与承诺</a:t>
              </a:r>
              <a:endParaRPr lang="en-US" sz="2000" b="1" dirty="0">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6" name="Rectangle 2"/>
          <p:cNvSpPr txBox="1">
            <a:spLocks noChangeArrowheads="1"/>
          </p:cNvSpPr>
          <p:nvPr/>
        </p:nvSpPr>
        <p:spPr>
          <a:xfrm>
            <a:off x="1295400" y="1125538"/>
            <a:ext cx="7277100" cy="5143500"/>
          </a:xfrm>
          <a:prstGeom prst="rect">
            <a:avLst/>
          </a:prstGeom>
        </p:spPr>
        <p:txBody>
          <a:bodyPr/>
          <a:lstStyle/>
          <a:p>
            <a:pPr marL="342900" indent="-342900">
              <a:lnSpc>
                <a:spcPct val="200000"/>
              </a:lnSpc>
              <a:spcBef>
                <a:spcPct val="20000"/>
              </a:spcBef>
              <a:spcAft>
                <a:spcPts val="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系统化职业规划是一个“</a:t>
            </a:r>
            <a:r>
              <a:rPr lang="zh-CN" altLang="en-US" sz="2000" b="1" kern="0" dirty="0">
                <a:latin typeface="微软雅黑" panose="020B0503020204020204" charset="-122"/>
                <a:ea typeface="微软雅黑" panose="020B0503020204020204" charset="-122"/>
              </a:rPr>
              <a:t>从内而外</a:t>
            </a:r>
            <a:r>
              <a:rPr lang="zh-CN" altLang="en-US" sz="2000" kern="0" dirty="0">
                <a:latin typeface="微软雅黑" panose="020B0503020204020204" charset="-122"/>
                <a:ea typeface="微软雅黑" panose="020B0503020204020204" charset="-122"/>
              </a:rPr>
              <a:t>”的过程，因此在职业规划时，要先认识自己。</a:t>
            </a:r>
            <a:endParaRPr lang="zh-CN" altLang="en-US" sz="2000" kern="0" dirty="0">
              <a:latin typeface="微软雅黑" panose="020B0503020204020204" charset="-122"/>
              <a:ea typeface="微软雅黑" panose="020B0503020204020204" charset="-122"/>
              <a:cs typeface="Times New Roman" panose="02020603050405020304" pitchFamily="18" charset="0"/>
            </a:endParaRPr>
          </a:p>
          <a:p>
            <a:pPr marL="1200150" lvl="2" indent="-285750">
              <a:lnSpc>
                <a:spcPct val="200000"/>
              </a:lnSpc>
              <a:spcBef>
                <a:spcPct val="20000"/>
              </a:spcBef>
              <a:spcAft>
                <a:spcPts val="0"/>
              </a:spcAft>
              <a:buFont typeface="Arial" panose="020B0604020202020204" pitchFamily="34" charset="0"/>
              <a:buChar char="•"/>
              <a:defRPr/>
            </a:pPr>
            <a:r>
              <a:rPr lang="zh-CN" altLang="en-US" sz="2000" kern="0" dirty="0">
                <a:latin typeface="微软雅黑" panose="020B0503020204020204" charset="-122"/>
                <a:ea typeface="微软雅黑" panose="020B0503020204020204" charset="-122"/>
              </a:rPr>
              <a:t>我的兴趣是什么？</a:t>
            </a:r>
            <a:endParaRPr lang="en-US" altLang="zh-CN" sz="2000" kern="0" dirty="0">
              <a:latin typeface="微软雅黑" panose="020B0503020204020204" charset="-122"/>
              <a:ea typeface="微软雅黑" panose="020B0503020204020204" charset="-122"/>
            </a:endParaRPr>
          </a:p>
          <a:p>
            <a:pPr marL="1200150" lvl="2" indent="-285750">
              <a:lnSpc>
                <a:spcPct val="200000"/>
              </a:lnSpc>
              <a:spcBef>
                <a:spcPct val="20000"/>
              </a:spcBef>
              <a:spcAft>
                <a:spcPts val="0"/>
              </a:spcAft>
              <a:buFont typeface="Arial" panose="020B0604020202020204" pitchFamily="34" charset="0"/>
              <a:buChar char="•"/>
              <a:defRPr/>
            </a:pPr>
            <a:r>
              <a:rPr lang="zh-CN" altLang="en-US" sz="2000" kern="0" dirty="0">
                <a:latin typeface="微软雅黑" panose="020B0503020204020204" charset="-122"/>
                <a:ea typeface="微软雅黑" panose="020B0503020204020204" charset="-122"/>
              </a:rPr>
              <a:t>我的性格有哪些特点？</a:t>
            </a:r>
            <a:endParaRPr lang="en-US" altLang="zh-CN" sz="2000" kern="0" dirty="0">
              <a:latin typeface="微软雅黑" panose="020B0503020204020204" charset="-122"/>
              <a:ea typeface="微软雅黑" panose="020B0503020204020204" charset="-122"/>
            </a:endParaRPr>
          </a:p>
          <a:p>
            <a:pPr marL="1200150" lvl="2" indent="-285750">
              <a:lnSpc>
                <a:spcPct val="200000"/>
              </a:lnSpc>
              <a:spcBef>
                <a:spcPct val="20000"/>
              </a:spcBef>
              <a:spcAft>
                <a:spcPts val="0"/>
              </a:spcAft>
              <a:buFont typeface="Arial" panose="020B0604020202020204" pitchFamily="34" charset="0"/>
              <a:buChar char="•"/>
              <a:defRPr/>
            </a:pPr>
            <a:r>
              <a:rPr lang="zh-CN" altLang="en-US" sz="2000" kern="0" dirty="0">
                <a:latin typeface="微软雅黑" panose="020B0503020204020204" charset="-122"/>
                <a:ea typeface="微软雅黑" panose="020B0503020204020204" charset="-122"/>
              </a:rPr>
              <a:t>我愿意在工作中使用哪些技能？</a:t>
            </a:r>
            <a:endParaRPr lang="zh-CN" altLang="en-US" sz="2000" kern="0" dirty="0">
              <a:latin typeface="微软雅黑" panose="020B0503020204020204" charset="-122"/>
              <a:ea typeface="微软雅黑" panose="020B0503020204020204" charset="-122"/>
            </a:endParaRPr>
          </a:p>
          <a:p>
            <a:pPr marL="1200150" lvl="2" indent="-285750">
              <a:lnSpc>
                <a:spcPct val="200000"/>
              </a:lnSpc>
              <a:spcBef>
                <a:spcPct val="20000"/>
              </a:spcBef>
              <a:spcAft>
                <a:spcPts val="0"/>
              </a:spcAft>
              <a:buFont typeface="Arial" panose="020B0604020202020204" pitchFamily="34" charset="0"/>
              <a:buChar char="•"/>
              <a:defRPr/>
            </a:pPr>
            <a:r>
              <a:rPr lang="zh-CN" altLang="en-US" sz="2000" kern="0" dirty="0">
                <a:latin typeface="微软雅黑" panose="020B0503020204020204" charset="-122"/>
                <a:ea typeface="微软雅黑" panose="020B0503020204020204" charset="-122"/>
              </a:rPr>
              <a:t>我最渴望从工作中获得什么？</a:t>
            </a:r>
            <a:endParaRPr lang="en-US" altLang="zh-CN" sz="2000" kern="0" dirty="0">
              <a:latin typeface="微软雅黑" panose="020B0503020204020204" charset="-122"/>
              <a:ea typeface="微软雅黑" panose="020B0503020204020204" charset="-122"/>
            </a:endParaRPr>
          </a:p>
          <a:p>
            <a:pPr marL="1200150" lvl="2" indent="-285750">
              <a:lnSpc>
                <a:spcPct val="200000"/>
              </a:lnSpc>
              <a:spcBef>
                <a:spcPct val="20000"/>
              </a:spcBef>
              <a:spcAft>
                <a:spcPts val="0"/>
              </a:spcAft>
              <a:buFont typeface="Arial" panose="020B0604020202020204" pitchFamily="34" charset="0"/>
              <a:buChar char="•"/>
              <a:defRPr/>
            </a:pPr>
            <a:r>
              <a:rPr lang="zh-CN" altLang="en-US" sz="2000" kern="0" dirty="0">
                <a:latin typeface="微软雅黑" panose="020B0503020204020204" charset="-122"/>
                <a:ea typeface="微软雅黑" panose="020B0503020204020204" charset="-122"/>
              </a:rPr>
              <a:t>几个方面是如何有效整合的？</a:t>
            </a:r>
            <a:endParaRPr lang="zh-CN" altLang="en-US" sz="2000" kern="0" dirty="0">
              <a:latin typeface="微软雅黑" panose="020B0503020204020204" charset="-122"/>
              <a:ea typeface="微软雅黑" panose="020B0503020204020204" charset="-122"/>
            </a:endParaRPr>
          </a:p>
        </p:txBody>
      </p:sp>
      <p:sp>
        <p:nvSpPr>
          <p:cNvPr id="10" name="椭圆 9"/>
          <p:cNvSpPr/>
          <p:nvPr/>
        </p:nvSpPr>
        <p:spPr>
          <a:xfrm>
            <a:off x="499745" y="3857625"/>
            <a:ext cx="1248410" cy="1248410"/>
          </a:xfrm>
          <a:prstGeom prst="ellipse">
            <a:avLst/>
          </a:prstGeom>
          <a:solidFill>
            <a:srgbClr val="FF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sp>
      <p:sp>
        <p:nvSpPr>
          <p:cNvPr id="3" name="文本框 2"/>
          <p:cNvSpPr txBox="1"/>
          <p:nvPr/>
        </p:nvSpPr>
        <p:spPr>
          <a:xfrm>
            <a:off x="685800" y="4114800"/>
            <a:ext cx="1038860" cy="822960"/>
          </a:xfrm>
          <a:prstGeom prst="rect">
            <a:avLst/>
          </a:prstGeom>
          <a:noFill/>
        </p:spPr>
        <p:txBody>
          <a:bodyPr wrap="square" rtlCol="0">
            <a:spAutoFit/>
          </a:bodyPr>
          <a:p>
            <a:r>
              <a:rPr lang="zh-CN" altLang="en-US" sz="2400" b="1">
                <a:solidFill>
                  <a:schemeClr val="bg1"/>
                </a:solidFill>
                <a:latin typeface="+mj-ea"/>
                <a:ea typeface="+mj-ea"/>
              </a:rPr>
              <a:t>认识自己</a:t>
            </a:r>
            <a:endParaRPr lang="zh-CN" altLang="en-US" sz="2400" b="1">
              <a:solidFill>
                <a:schemeClr val="bg1"/>
              </a:solidFill>
              <a:latin typeface="+mj-ea"/>
              <a:ea typeface="+mj-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wipe(left)">
                                      <p:cBhvr>
                                        <p:cTn id="7" dur="1000"/>
                                        <p:tgtEl>
                                          <p:spTgt spid="6">
                                            <p:txEl>
                                              <p:pRg st="1" end="1"/>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wipe(left)">
                                      <p:cBhvr>
                                        <p:cTn id="10" dur="1000"/>
                                        <p:tgtEl>
                                          <p:spTgt spid="6">
                                            <p:txEl>
                                              <p:pRg st="2" end="2"/>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wipe(left)">
                                      <p:cBhvr>
                                        <p:cTn id="13" dur="1000"/>
                                        <p:tgtEl>
                                          <p:spTgt spid="6">
                                            <p:txEl>
                                              <p:pRg st="3" end="3"/>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wipe(left)">
                                      <p:cBhvr>
                                        <p:cTn id="16" dur="1000"/>
                                        <p:tgtEl>
                                          <p:spTgt spid="6">
                                            <p:txEl>
                                              <p:pRg st="4" end="4"/>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wipe(left)">
                                      <p:cBhvr>
                                        <p:cTn id="19"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custDataLst>
              <p:tags r:id="rId1"/>
            </p:custDataLst>
          </p:nvPr>
        </p:nvSpPr>
        <p:spPr/>
        <p:txBody>
          <a:bodyPr>
            <a:normAutofit/>
          </a:bodyPr>
          <a:p>
            <a:pPr marL="0" indent="0" algn="ctr" eaLnBrk="1" hangingPunct="1">
              <a:buSzTx/>
              <a:buNone/>
            </a:pPr>
            <a:r>
              <a:rPr lang="zh-CN" altLang="en-US" dirty="0">
                <a:solidFill>
                  <a:schemeClr val="tx2"/>
                </a:solidFill>
              </a:rPr>
              <a:t>教学目标</a:t>
            </a:r>
            <a:endParaRPr lang="en-US" altLang="zh-CN" dirty="0" smtClean="0"/>
          </a:p>
        </p:txBody>
      </p:sp>
      <p:sp>
        <p:nvSpPr>
          <p:cNvPr id="14" name="内容占位符 13"/>
          <p:cNvSpPr>
            <a:spLocks noGrp="1"/>
          </p:cNvSpPr>
          <p:nvPr>
            <p:ph idx="1"/>
            <p:custDataLst>
              <p:tags r:id="rId2"/>
            </p:custDataLst>
          </p:nvPr>
        </p:nvSpPr>
        <p:spPr/>
        <p:txBody>
          <a:bodyPr/>
          <a:p>
            <a:pPr eaLnBrk="1" hangingPunct="1">
              <a:lnSpc>
                <a:spcPct val="150000"/>
              </a:lnSpc>
              <a:spcAft>
                <a:spcPct val="15000"/>
              </a:spcAft>
              <a:buFont typeface="Wingdings" panose="05000000000000000000" pitchFamily="2" charset="2"/>
              <a:buNone/>
              <a:defRPr/>
            </a:pPr>
            <a:r>
              <a:rPr lang="en-US" altLang="zh-CN" dirty="0" err="1" smtClean="0"/>
              <a:t>认知目标：</a:t>
            </a:r>
            <a:endParaRPr lang="en-US" altLang="zh-CN" dirty="0" err="1" smtClean="0"/>
          </a:p>
          <a:p>
            <a:pPr eaLnBrk="1" hangingPunct="1">
              <a:lnSpc>
                <a:spcPct val="150000"/>
              </a:lnSpc>
              <a:buFont typeface="Wingdings" panose="05000000000000000000" pitchFamily="2" charset="2"/>
              <a:buChar char="Ø"/>
              <a:defRPr/>
            </a:pPr>
            <a:r>
              <a:rPr lang="zh-CN" altLang="en-US" dirty="0" err="1" smtClean="0"/>
              <a:t>正确理解生涯规划的理念，</a:t>
            </a:r>
            <a:r>
              <a:rPr lang="en-US" altLang="zh-CN" dirty="0" err="1" smtClean="0"/>
              <a:t>认识到</a:t>
            </a:r>
            <a:r>
              <a:rPr lang="zh-CN" altLang="en-US" dirty="0" err="1" smtClean="0"/>
              <a:t>生涯规划的意义和</a:t>
            </a:r>
            <a:r>
              <a:rPr lang="en-US" altLang="zh-CN" dirty="0" err="1" smtClean="0"/>
              <a:t>职业生涯规划课程的作用，调整自己对课程的预期；</a:t>
            </a:r>
            <a:endParaRPr lang="en-US" altLang="zh-CN" dirty="0" err="1" smtClean="0"/>
          </a:p>
          <a:p>
            <a:pPr eaLnBrk="1" hangingPunct="1">
              <a:lnSpc>
                <a:spcPct val="150000"/>
              </a:lnSpc>
              <a:buFont typeface="Wingdings" panose="05000000000000000000" pitchFamily="2" charset="2"/>
              <a:buChar char="Ø"/>
              <a:defRPr/>
            </a:pPr>
            <a:r>
              <a:rPr lang="en-US" altLang="zh-CN" dirty="0" err="1" smtClean="0"/>
              <a:t>认识到职业生涯规划与</a:t>
            </a:r>
            <a:r>
              <a:rPr lang="zh-CN" altLang="en-US" dirty="0" err="1" smtClean="0"/>
              <a:t>找工作的差别与联系</a:t>
            </a:r>
            <a:endParaRPr lang="zh-CN" altLang="en-US" dirty="0" err="1" smtClean="0"/>
          </a:p>
          <a:p>
            <a:pPr eaLnBrk="1" hangingPunct="1">
              <a:lnSpc>
                <a:spcPct val="150000"/>
              </a:lnSpc>
              <a:buFont typeface="Wingdings" panose="05000000000000000000" pitchFamily="2" charset="2"/>
              <a:defRPr/>
            </a:pPr>
            <a:endParaRPr lang="zh-CN" altLang="en-US" dirty="0" err="1" smtClean="0">
              <a:solidFill>
                <a:srgbClr val="FF0000"/>
              </a:solidFill>
            </a:endParaRPr>
          </a:p>
        </p:txBody>
      </p:sp>
    </p:spTree>
    <p:custDataLst>
      <p:tags r:id="rId3"/>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6" name="Rectangle 2"/>
          <p:cNvSpPr txBox="1">
            <a:spLocks noChangeArrowheads="1"/>
          </p:cNvSpPr>
          <p:nvPr/>
        </p:nvSpPr>
        <p:spPr>
          <a:xfrm>
            <a:off x="2667000" y="1600200"/>
            <a:ext cx="5791200" cy="4495800"/>
          </a:xfrm>
          <a:prstGeom prst="rect">
            <a:avLst/>
          </a:prstGeom>
        </p:spPr>
        <p:txBody>
          <a:bodyPr/>
          <a:lstStyle/>
          <a:p>
            <a:pPr marL="342900" indent="-342900">
              <a:lnSpc>
                <a:spcPct val="200000"/>
              </a:lnSpc>
              <a:spcBef>
                <a:spcPct val="4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工作世界的宏观发展趋势；</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具体职业对工作人员的要求、条件和待遇等；</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教育方面的选择 ；</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获取以上信息的方法有哪些。</a:t>
            </a:r>
            <a:endParaRPr lang="zh-CN" altLang="en-US" sz="2000" kern="0" dirty="0">
              <a:latin typeface="微软雅黑" panose="020B0503020204020204" charset="-122"/>
              <a:ea typeface="微软雅黑" panose="020B0503020204020204" charset="-122"/>
            </a:endParaRPr>
          </a:p>
        </p:txBody>
      </p:sp>
      <p:grpSp>
        <p:nvGrpSpPr>
          <p:cNvPr id="2" name="组合 7"/>
          <p:cNvGrpSpPr/>
          <p:nvPr/>
        </p:nvGrpSpPr>
        <p:grpSpPr>
          <a:xfrm>
            <a:off x="1071538" y="4143380"/>
            <a:ext cx="1248682" cy="1248682"/>
            <a:chOff x="4963282" y="2812921"/>
            <a:chExt cx="1248682" cy="1248682"/>
          </a:xfrm>
          <a:scene3d>
            <a:camera prst="orthographicFront"/>
            <a:lightRig rig="flat" dir="t"/>
          </a:scene3d>
        </p:grpSpPr>
        <p:sp>
          <p:nvSpPr>
            <p:cNvPr id="9" name="椭圆 8"/>
            <p:cNvSpPr/>
            <p:nvPr/>
          </p:nvSpPr>
          <p:spPr>
            <a:xfrm>
              <a:off x="4963282" y="2812921"/>
              <a:ext cx="1248682" cy="1248682"/>
            </a:xfrm>
            <a:prstGeom prst="ellipse">
              <a:avLst/>
            </a:prstGeom>
            <a:solidFill>
              <a:srgbClr val="FFC00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sp>
        <p:sp>
          <p:nvSpPr>
            <p:cNvPr id="10" name="椭圆 4"/>
            <p:cNvSpPr/>
            <p:nvPr/>
          </p:nvSpPr>
          <p:spPr>
            <a:xfrm>
              <a:off x="5146147" y="2995786"/>
              <a:ext cx="882952" cy="882952"/>
            </a:xfrm>
            <a:prstGeom prst="rect">
              <a:avLst/>
            </a:prstGeom>
            <a:sp3d/>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认识工作世界</a:t>
              </a:r>
              <a:endParaRPr lang="en-US" sz="2000" b="1" dirty="0">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6" name="Rectangle 2"/>
          <p:cNvSpPr txBox="1">
            <a:spLocks noChangeArrowheads="1"/>
          </p:cNvSpPr>
          <p:nvPr/>
        </p:nvSpPr>
        <p:spPr>
          <a:xfrm>
            <a:off x="2857500" y="1643063"/>
            <a:ext cx="5857875" cy="3657600"/>
          </a:xfrm>
          <a:prstGeom prst="rect">
            <a:avLst/>
          </a:prstGeom>
        </p:spPr>
        <p:txBody>
          <a:bodyPr/>
          <a:lstStyle/>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选择与决定；</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综合与评估；</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目标设立与计划；</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30000"/>
              </a:spcBef>
              <a:spcAft>
                <a:spcPct val="3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处理决策过程中的各种问题。 </a:t>
            </a:r>
            <a:endParaRPr lang="zh-CN" altLang="en-US" sz="2000" kern="0" dirty="0">
              <a:latin typeface="微软雅黑" panose="020B0503020204020204" charset="-122"/>
              <a:ea typeface="微软雅黑" panose="020B0503020204020204" charset="-122"/>
            </a:endParaRPr>
          </a:p>
        </p:txBody>
      </p:sp>
      <p:grpSp>
        <p:nvGrpSpPr>
          <p:cNvPr id="2" name="组合 7"/>
          <p:cNvGrpSpPr/>
          <p:nvPr/>
        </p:nvGrpSpPr>
        <p:grpSpPr>
          <a:xfrm>
            <a:off x="1000100" y="4214818"/>
            <a:ext cx="1248682" cy="1248682"/>
            <a:chOff x="3340467" y="3749854"/>
            <a:chExt cx="1248682" cy="1248682"/>
          </a:xfrm>
          <a:scene3d>
            <a:camera prst="orthographicFront"/>
            <a:lightRig rig="flat" dir="t"/>
          </a:scene3d>
        </p:grpSpPr>
        <p:sp>
          <p:nvSpPr>
            <p:cNvPr id="9" name="椭圆 8"/>
            <p:cNvSpPr/>
            <p:nvPr/>
          </p:nvSpPr>
          <p:spPr>
            <a:xfrm>
              <a:off x="3340467" y="3749854"/>
              <a:ext cx="1248682" cy="1248682"/>
            </a:xfrm>
            <a:prstGeom prst="ellipse">
              <a:avLst/>
            </a:prstGeom>
            <a:solidFill>
              <a:srgbClr val="0070C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37411"/>
                <a:lumOff val="49652"/>
                <a:alphaOff val="0"/>
              </a:schemeClr>
            </a:effectRef>
            <a:fontRef idx="minor">
              <a:schemeClr val="lt1"/>
            </a:fontRef>
          </p:style>
        </p:sp>
        <p:sp>
          <p:nvSpPr>
            <p:cNvPr id="10" name="椭圆 4"/>
            <p:cNvSpPr/>
            <p:nvPr/>
          </p:nvSpPr>
          <p:spPr>
            <a:xfrm>
              <a:off x="3523332" y="3932719"/>
              <a:ext cx="882952" cy="882952"/>
            </a:xfrm>
            <a:prstGeom prst="rect">
              <a:avLst/>
            </a:prstGeom>
            <a:sp3d/>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决策</a:t>
              </a:r>
              <a:endParaRPr lang="en-US" sz="2000" b="1" dirty="0">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6" name="Rectangle 2"/>
          <p:cNvSpPr txBox="1">
            <a:spLocks noChangeArrowheads="1"/>
          </p:cNvSpPr>
          <p:nvPr/>
        </p:nvSpPr>
        <p:spPr>
          <a:xfrm>
            <a:off x="1676400" y="1700213"/>
            <a:ext cx="4648200" cy="3962400"/>
          </a:xfrm>
          <a:prstGeom prst="rect">
            <a:avLst/>
          </a:prstGeom>
        </p:spPr>
        <p:txBody>
          <a:bodyPr/>
          <a:lstStyle/>
          <a:p>
            <a:pPr marL="342900" indent="-342900">
              <a:lnSpc>
                <a:spcPct val="200000"/>
              </a:lnSpc>
              <a:spcBef>
                <a:spcPct val="40000"/>
              </a:spcBef>
              <a:spcAft>
                <a:spcPct val="35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求职准备；</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5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信息获取；</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5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简历、面试技巧；</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35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积极的心态 。</a:t>
            </a:r>
            <a:endParaRPr lang="zh-CN" altLang="en-US" sz="2000" kern="0" dirty="0">
              <a:latin typeface="微软雅黑" panose="020B0503020204020204" charset="-122"/>
              <a:ea typeface="微软雅黑" panose="020B0503020204020204" charset="-122"/>
            </a:endParaRPr>
          </a:p>
        </p:txBody>
      </p:sp>
      <p:grpSp>
        <p:nvGrpSpPr>
          <p:cNvPr id="2" name="组合 7"/>
          <p:cNvGrpSpPr/>
          <p:nvPr/>
        </p:nvGrpSpPr>
        <p:grpSpPr>
          <a:xfrm>
            <a:off x="6286512" y="3714752"/>
            <a:ext cx="1248682" cy="1248682"/>
            <a:chOff x="1717652" y="2812921"/>
            <a:chExt cx="1248682" cy="1248682"/>
          </a:xfrm>
          <a:scene3d>
            <a:camera prst="orthographicFront"/>
            <a:lightRig rig="flat" dir="t"/>
          </a:scene3d>
        </p:grpSpPr>
        <p:sp>
          <p:nvSpPr>
            <p:cNvPr id="9" name="椭圆 8"/>
            <p:cNvSpPr/>
            <p:nvPr/>
          </p:nvSpPr>
          <p:spPr>
            <a:xfrm>
              <a:off x="1717652" y="2812921"/>
              <a:ext cx="1248682" cy="1248682"/>
            </a:xfrm>
            <a:prstGeom prst="ellipse">
              <a:avLst/>
            </a:prstGeom>
            <a:solidFill>
              <a:srgbClr val="00B05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sp>
        <p:sp>
          <p:nvSpPr>
            <p:cNvPr id="10" name="椭圆 4"/>
            <p:cNvSpPr/>
            <p:nvPr/>
          </p:nvSpPr>
          <p:spPr>
            <a:xfrm>
              <a:off x="1900517" y="2995786"/>
              <a:ext cx="882952" cy="882952"/>
            </a:xfrm>
            <a:prstGeom prst="rect">
              <a:avLst/>
            </a:prstGeom>
            <a:sp3d/>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求职</a:t>
              </a:r>
              <a:endParaRPr lang="en-US" altLang="zh-CN" sz="2000" b="1" dirty="0">
                <a:latin typeface="微软雅黑" panose="020B0503020204020204" charset="-122"/>
                <a:ea typeface="微软雅黑" panose="020B0503020204020204" charset="-122"/>
              </a:endParaRPr>
            </a:p>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行动</a:t>
              </a:r>
              <a:endParaRPr lang="en-US" sz="2000" b="1" dirty="0">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sp>
        <p:nvSpPr>
          <p:cNvPr id="6" name="Rectangle 2"/>
          <p:cNvSpPr txBox="1">
            <a:spLocks noChangeArrowheads="1"/>
          </p:cNvSpPr>
          <p:nvPr/>
        </p:nvSpPr>
        <p:spPr>
          <a:xfrm>
            <a:off x="1423988" y="1773238"/>
            <a:ext cx="4876800" cy="3276600"/>
          </a:xfrm>
          <a:prstGeom prst="rect">
            <a:avLst/>
          </a:prstGeom>
        </p:spPr>
        <p:txBody>
          <a:bodyPr/>
          <a:lstStyle/>
          <a:p>
            <a:pPr marL="342900" indent="-342900">
              <a:lnSpc>
                <a:spcPct val="200000"/>
              </a:lnSpc>
              <a:spcBef>
                <a:spcPct val="40000"/>
              </a:spcBef>
              <a:spcAft>
                <a:spcPct val="4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理解动态平衡的意义；</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4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为生涯变化做准备；</a:t>
            </a:r>
            <a:endParaRPr lang="zh-CN" altLang="en-US"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4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学习管理职业生涯； ；</a:t>
            </a:r>
            <a:endParaRPr lang="en-US" altLang="zh-CN" sz="2000" kern="0" dirty="0">
              <a:latin typeface="微软雅黑" panose="020B0503020204020204" charset="-122"/>
              <a:ea typeface="微软雅黑" panose="020B0503020204020204" charset="-122"/>
            </a:endParaRPr>
          </a:p>
          <a:p>
            <a:pPr marL="342900" indent="-342900">
              <a:lnSpc>
                <a:spcPct val="200000"/>
              </a:lnSpc>
              <a:spcBef>
                <a:spcPct val="40000"/>
              </a:spcBef>
              <a:spcAft>
                <a:spcPct val="40000"/>
              </a:spcAft>
              <a:buFont typeface="Wingdings" panose="05000000000000000000" pitchFamily="2" charset="2"/>
              <a:buChar char="Ø"/>
              <a:defRPr/>
            </a:pPr>
            <a:r>
              <a:rPr lang="zh-CN" altLang="en-US" sz="2000" kern="0" dirty="0">
                <a:latin typeface="微软雅黑" panose="020B0503020204020204" charset="-122"/>
                <a:ea typeface="微软雅黑" panose="020B0503020204020204" charset="-122"/>
              </a:rPr>
              <a:t>保持发展的观念。</a:t>
            </a:r>
            <a:endParaRPr lang="zh-CN" altLang="en-US" sz="2000" kern="0" dirty="0">
              <a:latin typeface="微软雅黑" panose="020B0503020204020204" charset="-122"/>
              <a:ea typeface="微软雅黑" panose="020B0503020204020204" charset="-122"/>
            </a:endParaRPr>
          </a:p>
        </p:txBody>
      </p:sp>
      <p:grpSp>
        <p:nvGrpSpPr>
          <p:cNvPr id="2" name="组合 7"/>
          <p:cNvGrpSpPr/>
          <p:nvPr/>
        </p:nvGrpSpPr>
        <p:grpSpPr>
          <a:xfrm>
            <a:off x="6357950" y="4143380"/>
            <a:ext cx="1248682" cy="1248682"/>
            <a:chOff x="1717652" y="939055"/>
            <a:chExt cx="1248682" cy="1248682"/>
          </a:xfrm>
          <a:scene3d>
            <a:camera prst="orthographicFront"/>
            <a:lightRig rig="flat" dir="t"/>
          </a:scene3d>
        </p:grpSpPr>
        <p:sp>
          <p:nvSpPr>
            <p:cNvPr id="9" name="椭圆 8"/>
            <p:cNvSpPr/>
            <p:nvPr/>
          </p:nvSpPr>
          <p:spPr>
            <a:xfrm>
              <a:off x="1717652" y="939055"/>
              <a:ext cx="1248682" cy="1248682"/>
            </a:xfrm>
            <a:prstGeom prst="ellipse">
              <a:avLst/>
            </a:prstGeom>
            <a:solidFill>
              <a:srgbClr val="7030A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sp>
        <p:sp>
          <p:nvSpPr>
            <p:cNvPr id="10" name="椭圆 4"/>
            <p:cNvSpPr/>
            <p:nvPr/>
          </p:nvSpPr>
          <p:spPr>
            <a:xfrm>
              <a:off x="1900517" y="1121920"/>
              <a:ext cx="882952" cy="882952"/>
            </a:xfrm>
            <a:prstGeom prst="rect">
              <a:avLst/>
            </a:prstGeom>
            <a:sp3d/>
          </p:spPr>
          <p:style>
            <a:lnRef idx="0">
              <a:scrgbClr r="0" g="0" b="0"/>
            </a:lnRef>
            <a:fillRef idx="0">
              <a:scrgbClr r="0" g="0" b="0"/>
            </a:fillRef>
            <a:effectRef idx="0">
              <a:scrgbClr r="0" g="0" b="0"/>
            </a:effectRef>
            <a:fontRef idx="minor">
              <a:schemeClr val="lt1"/>
            </a:fontRef>
          </p:style>
          <p:txBody>
            <a:bodyPr lIns="25400" tIns="25400" rIns="25400" bIns="25400" spcCol="1270" anchor="ctr"/>
            <a:lstStyle/>
            <a:p>
              <a:pPr algn="ctr" defTabSz="889000">
                <a:lnSpc>
                  <a:spcPct val="90000"/>
                </a:lnSpc>
                <a:spcBef>
                  <a:spcPts val="0"/>
                </a:spcBef>
                <a:spcAft>
                  <a:spcPct val="35000"/>
                </a:spcAft>
                <a:defRPr/>
              </a:pPr>
              <a:r>
                <a:rPr lang="zh-CN" altLang="en-US" sz="2000" b="1" dirty="0">
                  <a:latin typeface="微软雅黑" panose="020B0503020204020204" charset="-122"/>
                  <a:ea typeface="微软雅黑" panose="020B0503020204020204" charset="-122"/>
                </a:rPr>
                <a:t>再评估</a:t>
              </a:r>
              <a:endParaRPr lang="en-US" sz="2000" b="1" dirty="0">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a:t>分享与练习</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877570" y="1737360"/>
            <a:ext cx="7872730" cy="460375"/>
          </a:xfrm>
          <a:prstGeom prst="rect">
            <a:avLst/>
          </a:prstGeom>
          <a:noFill/>
        </p:spPr>
        <p:txBody>
          <a:bodyPr wrap="square" rtlCol="0">
            <a:spAutoFit/>
          </a:bodyPr>
          <a:p>
            <a:r>
              <a:rPr lang="zh-CN" altLang="en-US" sz="2400" b="1">
                <a:solidFill>
                  <a:schemeClr val="tx1"/>
                </a:solidFill>
              </a:rPr>
              <a:t>结合教材第</a:t>
            </a:r>
            <a:r>
              <a:rPr lang="en-US" altLang="zh-CN" sz="2400" b="1">
                <a:solidFill>
                  <a:schemeClr val="tx1"/>
                </a:solidFill>
              </a:rPr>
              <a:t>3</a:t>
            </a:r>
            <a:r>
              <a:rPr lang="zh-CN" altLang="en-US" sz="2400" b="1">
                <a:solidFill>
                  <a:schemeClr val="tx1"/>
                </a:solidFill>
              </a:rPr>
              <a:t>页，完成</a:t>
            </a:r>
            <a:r>
              <a:rPr lang="en-US" altLang="zh-CN" sz="2400" b="1">
                <a:solidFill>
                  <a:schemeClr val="tx1"/>
                </a:solidFill>
              </a:rPr>
              <a:t>“</a:t>
            </a:r>
            <a:r>
              <a:rPr lang="zh-CN" altLang="en-US" sz="2400" b="1">
                <a:solidFill>
                  <a:schemeClr val="tx1"/>
                </a:solidFill>
              </a:rPr>
              <a:t>我的生命线</a:t>
            </a:r>
            <a:r>
              <a:rPr lang="en-US" altLang="zh-CN" sz="2400" b="1">
                <a:solidFill>
                  <a:schemeClr val="tx1"/>
                </a:solidFill>
              </a:rPr>
              <a:t>”</a:t>
            </a:r>
            <a:r>
              <a:rPr lang="zh-CN" altLang="en-US" sz="2400" b="1">
                <a:solidFill>
                  <a:schemeClr val="tx1"/>
                </a:solidFill>
              </a:rPr>
              <a:t>。</a:t>
            </a:r>
            <a:endParaRPr lang="zh-CN" altLang="en-US" sz="2400" b="1">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TextBox 4"/>
          <p:cNvSpPr txBox="1">
            <a:spLocks noChangeArrowheads="1"/>
          </p:cNvSpPr>
          <p:nvPr/>
        </p:nvSpPr>
        <p:spPr bwMode="auto">
          <a:xfrm>
            <a:off x="381000" y="457200"/>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latin typeface="微软雅黑" panose="020B0503020204020204" charset="-122"/>
                <a:ea typeface="微软雅黑" panose="020B0503020204020204" charset="-122"/>
              </a:rPr>
              <a:t>图书推荐</a:t>
            </a:r>
            <a:endParaRPr lang="zh-CN" altLang="en-US" sz="3600" b="1">
              <a:latin typeface="微软雅黑" panose="020B0503020204020204" charset="-122"/>
              <a:ea typeface="微软雅黑" panose="020B0503020204020204" charset="-122"/>
            </a:endParaRPr>
          </a:p>
        </p:txBody>
      </p:sp>
      <p:sp>
        <p:nvSpPr>
          <p:cNvPr id="35843" name="TextBox 6"/>
          <p:cNvSpPr txBox="1">
            <a:spLocks noChangeArrowheads="1"/>
          </p:cNvSpPr>
          <p:nvPr/>
        </p:nvSpPr>
        <p:spPr bwMode="auto">
          <a:xfrm>
            <a:off x="285750" y="1857375"/>
            <a:ext cx="5319713"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latin typeface="微软雅黑" panose="020B0503020204020204" charset="-122"/>
                <a:ea typeface="微软雅黑" panose="020B0503020204020204" charset="-122"/>
              </a:rPr>
              <a:t>《</a:t>
            </a:r>
            <a:r>
              <a:rPr lang="zh-CN" altLang="en-US" sz="2400" b="1">
                <a:latin typeface="微软雅黑" panose="020B0503020204020204" charset="-122"/>
                <a:ea typeface="微软雅黑" panose="020B0503020204020204" charset="-122"/>
              </a:rPr>
              <a:t>图穷对话录</a:t>
            </a:r>
            <a:r>
              <a:rPr lang="en-US" altLang="zh-CN" sz="2400" b="1">
                <a:latin typeface="微软雅黑" panose="020B0503020204020204" charset="-122"/>
                <a:ea typeface="微软雅黑" panose="020B0503020204020204" charset="-122"/>
              </a:rPr>
              <a:t>》</a:t>
            </a:r>
            <a:endParaRPr lang="en-US" altLang="zh-CN" sz="2400" b="1">
              <a:latin typeface="微软雅黑" panose="020B0503020204020204" charset="-122"/>
              <a:ea typeface="微软雅黑" panose="020B0503020204020204" charset="-122"/>
            </a:endParaRPr>
          </a:p>
          <a:p>
            <a:pPr eaLnBrk="1" hangingPunct="1"/>
            <a:r>
              <a:rPr lang="en-US" altLang="zh-CN" sz="2400">
                <a:latin typeface="微软雅黑" panose="020B0503020204020204" charset="-122"/>
                <a:ea typeface="微软雅黑" panose="020B0503020204020204" charset="-122"/>
              </a:rPr>
              <a:t> </a:t>
            </a:r>
            <a:r>
              <a:rPr lang="zh-CN" altLang="en-US" sz="2400">
                <a:latin typeface="微软雅黑" panose="020B0503020204020204" charset="-122"/>
                <a:ea typeface="微软雅黑" panose="020B0503020204020204" charset="-122"/>
              </a:rPr>
              <a:t>光明日报出版社</a:t>
            </a:r>
            <a:endParaRPr lang="en-US" altLang="zh-CN" sz="2400">
              <a:latin typeface="微软雅黑" panose="020B0503020204020204" charset="-122"/>
              <a:ea typeface="微软雅黑" panose="020B0503020204020204" charset="-122"/>
            </a:endParaRPr>
          </a:p>
          <a:p>
            <a:pPr eaLnBrk="1" hangingPunct="1"/>
            <a:endParaRPr lang="en-US" altLang="zh-CN" sz="2400">
              <a:latin typeface="微软雅黑" panose="020B0503020204020204" charset="-122"/>
              <a:ea typeface="微软雅黑" panose="020B0503020204020204" charset="-122"/>
            </a:endParaRPr>
          </a:p>
          <a:p>
            <a:pPr eaLnBrk="1" hangingPunct="1"/>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400">
                <a:latin typeface="微软雅黑" panose="020B0503020204020204" charset="-122"/>
                <a:ea typeface="微软雅黑" panose="020B0503020204020204" charset="-122"/>
              </a:rPr>
              <a:t>你的理想是什么？</a:t>
            </a: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400">
                <a:latin typeface="微软雅黑" panose="020B0503020204020204" charset="-122"/>
                <a:ea typeface="微软雅黑" panose="020B0503020204020204" charset="-122"/>
              </a:rPr>
              <a:t>那些阻碍你实现理想的东西是什么？</a:t>
            </a: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400">
                <a:latin typeface="微软雅黑" panose="020B0503020204020204" charset="-122"/>
                <a:ea typeface="微软雅黑" panose="020B0503020204020204" charset="-122"/>
              </a:rPr>
              <a:t>什么样的方法最现实？</a:t>
            </a: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400">
                <a:latin typeface="微软雅黑" panose="020B0503020204020204" charset="-122"/>
                <a:ea typeface="微软雅黑" panose="020B0503020204020204" charset="-122"/>
              </a:rPr>
              <a:t>怎样做让你距离自己的理想最近？</a:t>
            </a:r>
            <a:endParaRPr lang="en-US" altLang="zh-CN" sz="2400">
              <a:latin typeface="微软雅黑" panose="020B0503020204020204" charset="-122"/>
              <a:ea typeface="微软雅黑" panose="020B0503020204020204" charset="-122"/>
            </a:endParaRPr>
          </a:p>
        </p:txBody>
      </p:sp>
      <p:pic>
        <p:nvPicPr>
          <p:cNvPr id="8" name="图片 7" descr="图穷对话录.jpg"/>
          <p:cNvPicPr>
            <a:picLocks noChangeAspect="1"/>
          </p:cNvPicPr>
          <p:nvPr/>
        </p:nvPicPr>
        <p:blipFill>
          <a:blip r:embed="rId1"/>
          <a:stretch>
            <a:fillRect/>
          </a:stretch>
        </p:blipFill>
        <p:spPr>
          <a:xfrm>
            <a:off x="5435600" y="1604963"/>
            <a:ext cx="3240088" cy="47879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381000" y="457200"/>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latin typeface="微软雅黑" panose="020B0503020204020204" charset="-122"/>
                <a:ea typeface="微软雅黑" panose="020B0503020204020204" charset="-122"/>
              </a:rPr>
              <a:t>图书推荐</a:t>
            </a:r>
            <a:endParaRPr lang="zh-CN" altLang="en-US" sz="3600" b="1">
              <a:latin typeface="微软雅黑" panose="020B0503020204020204" charset="-122"/>
              <a:ea typeface="微软雅黑" panose="020B0503020204020204" charset="-122"/>
            </a:endParaRPr>
          </a:p>
        </p:txBody>
      </p:sp>
      <p:sp>
        <p:nvSpPr>
          <p:cNvPr id="36867" name="TextBox 6"/>
          <p:cNvSpPr txBox="1">
            <a:spLocks noChangeArrowheads="1"/>
          </p:cNvSpPr>
          <p:nvPr/>
        </p:nvSpPr>
        <p:spPr bwMode="auto">
          <a:xfrm>
            <a:off x="609600" y="1600200"/>
            <a:ext cx="42672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latin typeface="微软雅黑" panose="020B0503020204020204" charset="-122"/>
                <a:ea typeface="微软雅黑" panose="020B0503020204020204" charset="-122"/>
              </a:rPr>
              <a:t>《</a:t>
            </a:r>
            <a:r>
              <a:rPr lang="zh-CN" altLang="en-US" sz="2400" b="1">
                <a:latin typeface="微软雅黑" panose="020B0503020204020204" charset="-122"/>
                <a:ea typeface="微软雅黑" panose="020B0503020204020204" charset="-122"/>
              </a:rPr>
              <a:t>我的生涯手册</a:t>
            </a:r>
            <a:r>
              <a:rPr lang="en-US" altLang="zh-CN" sz="2400" b="1">
                <a:latin typeface="微软雅黑" panose="020B0503020204020204" charset="-122"/>
                <a:ea typeface="微软雅黑" panose="020B0503020204020204" charset="-122"/>
              </a:rPr>
              <a:t>》</a:t>
            </a:r>
            <a:endParaRPr lang="zh-CN" altLang="en-US" sz="2400" b="1">
              <a:latin typeface="微软雅黑" panose="020B0503020204020204" charset="-122"/>
              <a:ea typeface="微软雅黑" panose="020B0503020204020204" charset="-122"/>
            </a:endParaRPr>
          </a:p>
          <a:p>
            <a:pPr eaLnBrk="1" hangingPunct="1"/>
            <a:r>
              <a:rPr lang="zh-CN" altLang="en-US" sz="2400">
                <a:latin typeface="微软雅黑" panose="020B0503020204020204" charset="-122"/>
                <a:ea typeface="微软雅黑" panose="020B0503020204020204" charset="-122"/>
              </a:rPr>
              <a:t>吴芝仪　著</a:t>
            </a:r>
            <a:r>
              <a:rPr lang="en-US" altLang="zh-CN" sz="2400">
                <a:latin typeface="微软雅黑" panose="020B0503020204020204" charset="-122"/>
                <a:ea typeface="微软雅黑" panose="020B0503020204020204" charset="-122"/>
              </a:rPr>
              <a:t> </a:t>
            </a:r>
            <a:endParaRPr lang="en-US" altLang="zh-CN" sz="2400">
              <a:latin typeface="微软雅黑" panose="020B0503020204020204" charset="-122"/>
              <a:ea typeface="微软雅黑" panose="020B0503020204020204" charset="-122"/>
            </a:endParaRPr>
          </a:p>
          <a:p>
            <a:pPr eaLnBrk="1" hangingPunct="1"/>
            <a:r>
              <a:rPr lang="zh-CN" altLang="en-US" sz="2400">
                <a:latin typeface="微软雅黑" panose="020B0503020204020204" charset="-122"/>
                <a:ea typeface="微软雅黑" panose="020B0503020204020204" charset="-122"/>
              </a:rPr>
              <a:t>经济日报出版社</a:t>
            </a:r>
            <a:endParaRPr lang="zh-CN" altLang="en-US" sz="2400">
              <a:latin typeface="微软雅黑" panose="020B0503020204020204" charset="-122"/>
              <a:ea typeface="微软雅黑" panose="020B0503020204020204" charset="-122"/>
            </a:endParaRPr>
          </a:p>
          <a:p>
            <a:pPr eaLnBrk="1" hangingPunct="1"/>
            <a:endParaRPr lang="en-US" altLang="zh-CN" sz="240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zh-CN" sz="2000">
                <a:latin typeface="微软雅黑" panose="020B0503020204020204" charset="-122"/>
                <a:ea typeface="微软雅黑" panose="020B0503020204020204" charset="-122"/>
              </a:rPr>
              <a:t>涵盖了自我探索、工作世界探索、家庭期待与沟通、生涯选择与决定、生涯愿景与规划、生涯准备与行动等。</a:t>
            </a:r>
            <a:endParaRPr lang="en-US" altLang="zh-CN"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zh-CN" sz="2000">
                <a:latin typeface="微软雅黑" panose="020B0503020204020204" charset="-122"/>
                <a:ea typeface="微软雅黑" panose="020B0503020204020204" charset="-122"/>
              </a:rPr>
              <a:t>可运用于生涯辅导课程、生涯探索团体、或生涯规划工作坊中</a:t>
            </a:r>
            <a:r>
              <a:rPr lang="zh-CN" altLang="en-US" sz="2000">
                <a:latin typeface="微软雅黑" panose="020B0503020204020204" charset="-122"/>
                <a:ea typeface="微软雅黑" panose="020B0503020204020204" charset="-122"/>
              </a:rPr>
              <a:t>。</a:t>
            </a:r>
            <a:endParaRPr lang="zh-CN" altLang="en-US" sz="2000">
              <a:latin typeface="微软雅黑" panose="020B0503020204020204" charset="-122"/>
              <a:ea typeface="微软雅黑" panose="020B0503020204020204" charset="-122"/>
            </a:endParaRPr>
          </a:p>
        </p:txBody>
      </p:sp>
      <p:pic>
        <p:nvPicPr>
          <p:cNvPr id="86018" name="图片 6" descr="image005"/>
          <p:cNvPicPr>
            <a:picLocks noChangeAspect="1" noChangeArrowheads="1"/>
          </p:cNvPicPr>
          <p:nvPr/>
        </p:nvPicPr>
        <p:blipFill>
          <a:blip r:embed="rId1"/>
          <a:srcRect/>
          <a:stretch>
            <a:fillRect/>
          </a:stretch>
        </p:blipFill>
        <p:spPr bwMode="auto">
          <a:xfrm>
            <a:off x="5076825" y="1447800"/>
            <a:ext cx="3467100" cy="47720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TextBox 4"/>
          <p:cNvSpPr txBox="1">
            <a:spLocks noChangeArrowheads="1"/>
          </p:cNvSpPr>
          <p:nvPr/>
        </p:nvSpPr>
        <p:spPr bwMode="auto">
          <a:xfrm>
            <a:off x="381000" y="381000"/>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latin typeface="微软雅黑" panose="020B0503020204020204" charset="-122"/>
                <a:ea typeface="微软雅黑" panose="020B0503020204020204" charset="-122"/>
              </a:rPr>
              <a:t>图书推荐</a:t>
            </a:r>
            <a:endParaRPr lang="zh-CN" altLang="en-US" sz="3600" b="1">
              <a:latin typeface="微软雅黑" panose="020B0503020204020204" charset="-122"/>
              <a:ea typeface="微软雅黑" panose="020B0503020204020204" charset="-122"/>
            </a:endParaRPr>
          </a:p>
        </p:txBody>
      </p:sp>
      <p:sp>
        <p:nvSpPr>
          <p:cNvPr id="37891" name="TextBox 6"/>
          <p:cNvSpPr txBox="1">
            <a:spLocks noChangeArrowheads="1"/>
          </p:cNvSpPr>
          <p:nvPr/>
        </p:nvSpPr>
        <p:spPr bwMode="auto">
          <a:xfrm>
            <a:off x="468313" y="1295400"/>
            <a:ext cx="489585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latin typeface="微软雅黑" panose="020B0503020204020204" charset="-122"/>
                <a:ea typeface="微软雅黑" panose="020B0503020204020204" charset="-122"/>
              </a:rPr>
              <a:t>《</a:t>
            </a:r>
            <a:r>
              <a:rPr lang="zh-CN" altLang="en-US" sz="2400" b="1">
                <a:latin typeface="微软雅黑" panose="020B0503020204020204" charset="-122"/>
                <a:ea typeface="微软雅黑" panose="020B0503020204020204" charset="-122"/>
              </a:rPr>
              <a:t>世界名校开学毕业典礼演讲精选</a:t>
            </a:r>
            <a:r>
              <a:rPr lang="en-US" altLang="zh-CN" sz="2400" b="1">
                <a:latin typeface="微软雅黑" panose="020B0503020204020204" charset="-122"/>
                <a:ea typeface="微软雅黑" panose="020B0503020204020204" charset="-122"/>
              </a:rPr>
              <a:t>》</a:t>
            </a:r>
            <a:endParaRPr lang="en-US" altLang="zh-CN" sz="2400" b="1">
              <a:latin typeface="微软雅黑" panose="020B0503020204020204" charset="-122"/>
              <a:ea typeface="微软雅黑" panose="020B0503020204020204" charset="-122"/>
            </a:endParaRPr>
          </a:p>
          <a:p>
            <a:pPr eaLnBrk="1" hangingPunct="1"/>
            <a:r>
              <a:rPr lang="zh-CN" altLang="en-US" sz="2400">
                <a:latin typeface="微软雅黑" panose="020B0503020204020204" charset="-122"/>
                <a:ea typeface="微软雅黑" panose="020B0503020204020204" charset="-122"/>
              </a:rPr>
              <a:t>长安出版社发行部</a:t>
            </a:r>
            <a:endParaRPr lang="zh-CN" altLang="en-US" sz="2400">
              <a:latin typeface="微软雅黑" panose="020B0503020204020204" charset="-122"/>
              <a:ea typeface="微软雅黑" panose="020B0503020204020204" charset="-122"/>
            </a:endParaRPr>
          </a:p>
          <a:p>
            <a:pPr eaLnBrk="1" hangingPunct="1"/>
            <a:endParaRPr lang="en-US" altLang="zh-CN" sz="240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比尔盖茨、布什、布罗茨基、卡内基、维柯、胡适、钱穆、鲁迅的肺腑之言；</a:t>
            </a:r>
            <a:endParaRPr lang="zh-CN" altLang="en-US"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读大学读什么？进社会做什么？对于每一位即将进入大学或者即将毕业离开大学的人来说，迷茫是共同存在的。</a:t>
            </a:r>
            <a:endParaRPr lang="en-US" altLang="zh-CN"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站在这两个转折点上，既意味着一件事情的结束，也意味着一件事情的开始。</a:t>
            </a:r>
            <a:endParaRPr lang="zh-CN" altLang="en-US"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endParaRPr lang="zh-CN" altLang="en-US" sz="2000">
              <a:latin typeface="微软雅黑" panose="020B0503020204020204" charset="-122"/>
              <a:ea typeface="微软雅黑" panose="020B0503020204020204" charset="-122"/>
            </a:endParaRPr>
          </a:p>
        </p:txBody>
      </p:sp>
      <p:pic>
        <p:nvPicPr>
          <p:cNvPr id="87042" name="图片 8" descr="说明: 世界名校开学毕业典礼演讲精选"/>
          <p:cNvPicPr>
            <a:picLocks noChangeAspect="1" noChangeArrowheads="1"/>
          </p:cNvPicPr>
          <p:nvPr/>
        </p:nvPicPr>
        <p:blipFill>
          <a:blip r:embed="rId1"/>
          <a:srcRect/>
          <a:stretch>
            <a:fillRect/>
          </a:stretch>
        </p:blipFill>
        <p:spPr bwMode="auto">
          <a:xfrm>
            <a:off x="5399088" y="1600200"/>
            <a:ext cx="3276600" cy="45529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TextBox 4"/>
          <p:cNvSpPr txBox="1">
            <a:spLocks noChangeArrowheads="1"/>
          </p:cNvSpPr>
          <p:nvPr/>
        </p:nvSpPr>
        <p:spPr bwMode="auto">
          <a:xfrm>
            <a:off x="381000" y="533400"/>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latin typeface="微软雅黑" panose="020B0503020204020204" charset="-122"/>
                <a:ea typeface="微软雅黑" panose="020B0503020204020204" charset="-122"/>
              </a:rPr>
              <a:t>图书推荐</a:t>
            </a:r>
            <a:endParaRPr lang="zh-CN" altLang="en-US" sz="3600" b="1">
              <a:latin typeface="微软雅黑" panose="020B0503020204020204" charset="-122"/>
              <a:ea typeface="微软雅黑" panose="020B0503020204020204" charset="-122"/>
            </a:endParaRPr>
          </a:p>
        </p:txBody>
      </p:sp>
      <p:sp>
        <p:nvSpPr>
          <p:cNvPr id="38915" name="TextBox 6"/>
          <p:cNvSpPr txBox="1">
            <a:spLocks noChangeArrowheads="1"/>
          </p:cNvSpPr>
          <p:nvPr/>
        </p:nvSpPr>
        <p:spPr bwMode="auto">
          <a:xfrm>
            <a:off x="609600" y="1752600"/>
            <a:ext cx="46101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latin typeface="微软雅黑" panose="020B0503020204020204" charset="-122"/>
                <a:ea typeface="微软雅黑" panose="020B0503020204020204" charset="-122"/>
              </a:rPr>
              <a:t>《</a:t>
            </a:r>
            <a:r>
              <a:rPr lang="zh-CN" altLang="en-US" sz="2400" b="1">
                <a:latin typeface="微软雅黑" panose="020B0503020204020204" charset="-122"/>
                <a:ea typeface="微软雅黑" panose="020B0503020204020204" charset="-122"/>
              </a:rPr>
              <a:t>生涯发展理论</a:t>
            </a:r>
            <a:r>
              <a:rPr lang="en-US" altLang="zh-CN" sz="2400" b="1">
                <a:latin typeface="微软雅黑" panose="020B0503020204020204" charset="-122"/>
                <a:ea typeface="微软雅黑" panose="020B0503020204020204" charset="-122"/>
              </a:rPr>
              <a:t>》</a:t>
            </a:r>
            <a:endParaRPr lang="zh-CN" altLang="en-US" sz="2400" b="1">
              <a:latin typeface="微软雅黑" panose="020B0503020204020204" charset="-122"/>
              <a:ea typeface="微软雅黑" panose="020B0503020204020204" charset="-122"/>
            </a:endParaRPr>
          </a:p>
          <a:p>
            <a:pPr eaLnBrk="1" hangingPunct="1"/>
            <a:r>
              <a:rPr lang="zh-CN" altLang="en-US" sz="2400">
                <a:latin typeface="微软雅黑" panose="020B0503020204020204" charset="-122"/>
                <a:ea typeface="微软雅黑" panose="020B0503020204020204" charset="-122"/>
              </a:rPr>
              <a:t>（美）塞缪</a:t>
            </a:r>
            <a:r>
              <a:rPr lang="en-US" altLang="zh-CN" sz="2400">
                <a:latin typeface="微软雅黑" panose="020B0503020204020204" charset="-122"/>
                <a:ea typeface="微软雅黑" panose="020B0503020204020204" charset="-122"/>
              </a:rPr>
              <a:t>•H.</a:t>
            </a:r>
            <a:r>
              <a:rPr lang="zh-CN" altLang="en-US" sz="2400">
                <a:latin typeface="微软雅黑" panose="020B0503020204020204" charset="-122"/>
                <a:ea typeface="微软雅黑" panose="020B0503020204020204" charset="-122"/>
              </a:rPr>
              <a:t>奥西普　等著</a:t>
            </a:r>
            <a:endParaRPr lang="en-US" altLang="zh-CN" sz="2400">
              <a:latin typeface="微软雅黑" panose="020B0503020204020204" charset="-122"/>
              <a:ea typeface="微软雅黑" panose="020B0503020204020204" charset="-122"/>
            </a:endParaRPr>
          </a:p>
          <a:p>
            <a:pPr eaLnBrk="1" hangingPunct="1"/>
            <a:r>
              <a:rPr lang="zh-CN" altLang="en-US" sz="2400">
                <a:latin typeface="微软雅黑" panose="020B0503020204020204" charset="-122"/>
                <a:ea typeface="微软雅黑" panose="020B0503020204020204" charset="-122"/>
              </a:rPr>
              <a:t>上海教育出版社</a:t>
            </a:r>
            <a:endParaRPr lang="zh-CN" altLang="en-US" sz="2400">
              <a:latin typeface="微软雅黑" panose="020B0503020204020204" charset="-122"/>
              <a:ea typeface="微软雅黑" panose="020B0503020204020204" charset="-122"/>
            </a:endParaRPr>
          </a:p>
          <a:p>
            <a:pPr eaLnBrk="1" hangingPunct="1">
              <a:buFont typeface="Wingdings" panose="05000000000000000000" pitchFamily="2" charset="2"/>
              <a:buChar char="Ø"/>
            </a:pPr>
            <a:endParaRPr lang="en-US" altLang="zh-CN" sz="24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这是一本描述和评估主流生涯发展理论及其相关研究的经典理论著作</a:t>
            </a:r>
            <a:endParaRPr lang="en-US" altLang="zh-CN"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系统详细地介绍和评述了职业心理学和生涯心理学的历史、生涯发展的主要理论及其相关研究和应用</a:t>
            </a:r>
            <a:endParaRPr lang="en-US" altLang="zh-CN" sz="2000">
              <a:latin typeface="微软雅黑" panose="020B0503020204020204" charset="-122"/>
              <a:ea typeface="微软雅黑" panose="020B0503020204020204" charset="-122"/>
            </a:endParaRPr>
          </a:p>
          <a:p>
            <a:pPr eaLnBrk="1" hangingPunct="1">
              <a:lnSpc>
                <a:spcPct val="150000"/>
              </a:lnSpc>
              <a:buFont typeface="Wingdings" panose="05000000000000000000" pitchFamily="2" charset="2"/>
              <a:buChar char="Ø"/>
            </a:pPr>
            <a:r>
              <a:rPr lang="zh-CN" altLang="en-US" sz="2000">
                <a:latin typeface="微软雅黑" panose="020B0503020204020204" charset="-122"/>
                <a:ea typeface="微软雅黑" panose="020B0503020204020204" charset="-122"/>
              </a:rPr>
              <a:t>展望了生涯发展理论的未来发展方向</a:t>
            </a:r>
            <a:endParaRPr lang="zh-CN" altLang="en-US" sz="2000">
              <a:latin typeface="微软雅黑" panose="020B0503020204020204" charset="-122"/>
              <a:ea typeface="微软雅黑" panose="020B0503020204020204" charset="-122"/>
            </a:endParaRPr>
          </a:p>
        </p:txBody>
      </p:sp>
      <p:pic>
        <p:nvPicPr>
          <p:cNvPr id="7" name="图片 6" descr="http://img33.ddimg.cn/50/26/20787773-1_o.jpg"/>
          <p:cNvPicPr/>
          <p:nvPr/>
        </p:nvPicPr>
        <p:blipFill>
          <a:blip r:embed="rId1"/>
          <a:srcRect/>
          <a:stretch>
            <a:fillRect/>
          </a:stretch>
        </p:blipFill>
        <p:spPr bwMode="auto">
          <a:xfrm>
            <a:off x="5435600" y="1676400"/>
            <a:ext cx="3400425" cy="44513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p:txBody>
          <a:bodyPr>
            <a:normAutofit/>
          </a:bodyPr>
          <a:p>
            <a:pPr marL="0" indent="0" algn="ctr" eaLnBrk="1" hangingPunct="1">
              <a:buSzTx/>
              <a:buNone/>
            </a:pPr>
            <a:r>
              <a:rPr lang="da-DK" altLang="zh-CN" smtClean="0">
                <a:solidFill>
                  <a:schemeClr val="tx2"/>
                </a:solidFill>
              </a:rPr>
              <a:t>教学目标</a:t>
            </a:r>
            <a:endParaRPr lang="da-DK" altLang="zh-CN" smtClean="0">
              <a:solidFill>
                <a:schemeClr val="tx2"/>
              </a:solidFill>
            </a:endParaRPr>
          </a:p>
        </p:txBody>
      </p:sp>
      <p:sp>
        <p:nvSpPr>
          <p:cNvPr id="3" name="内容占位符 2"/>
          <p:cNvSpPr>
            <a:spLocks noGrp="1"/>
          </p:cNvSpPr>
          <p:nvPr>
            <p:ph idx="1"/>
            <p:custDataLst>
              <p:tags r:id="rId2"/>
            </p:custDataLst>
          </p:nvPr>
        </p:nvSpPr>
        <p:spPr/>
        <p:txBody>
          <a:bodyPr>
            <a:normAutofit/>
          </a:bodyPr>
          <a:p>
            <a:pPr eaLnBrk="1" hangingPunct="1">
              <a:lnSpc>
                <a:spcPct val="150000"/>
              </a:lnSpc>
              <a:spcAft>
                <a:spcPct val="15000"/>
              </a:spcAft>
              <a:buFont typeface="Wingdings" panose="05000000000000000000" pitchFamily="2" charset="2"/>
              <a:buNone/>
              <a:defRPr/>
            </a:pPr>
            <a:r>
              <a:rPr lang="zh-CN" altLang="en-US" sz="2400" dirty="0" err="1" smtClean="0"/>
              <a:t>技能目标：       </a:t>
            </a:r>
            <a:endParaRPr lang="zh-CN" altLang="en-US" sz="2400" dirty="0" err="1" smtClean="0"/>
          </a:p>
          <a:p>
            <a:pPr eaLnBrk="1" hangingPunct="1">
              <a:lnSpc>
                <a:spcPct val="150000"/>
              </a:lnSpc>
              <a:buFont typeface="Wingdings" panose="05000000000000000000" pitchFamily="2" charset="2"/>
              <a:buChar char="Ø"/>
              <a:defRPr/>
            </a:pPr>
            <a:r>
              <a:rPr lang="zh-CN" altLang="en-US" sz="2400" dirty="0" err="1" smtClean="0"/>
              <a:t>了解整体课程目的；</a:t>
            </a:r>
            <a:endParaRPr lang="zh-CN" altLang="en-US" sz="2400" dirty="0" err="1" smtClean="0"/>
          </a:p>
          <a:p>
            <a:pPr eaLnBrk="1" hangingPunct="1">
              <a:lnSpc>
                <a:spcPct val="150000"/>
              </a:lnSpc>
              <a:buFont typeface="Wingdings" panose="05000000000000000000" pitchFamily="2" charset="2"/>
              <a:buChar char="Ø"/>
              <a:defRPr/>
            </a:pPr>
            <a:r>
              <a:rPr lang="zh-CN" altLang="en-US" sz="2400" dirty="0" err="1" smtClean="0"/>
              <a:t>掌握职业生涯规划的定义和作用；</a:t>
            </a:r>
            <a:endParaRPr lang="zh-CN" altLang="en-US" sz="2400" dirty="0" err="1" smtClean="0"/>
          </a:p>
          <a:p>
            <a:pPr eaLnBrk="1" hangingPunct="1">
              <a:lnSpc>
                <a:spcPct val="150000"/>
              </a:lnSpc>
              <a:buFont typeface="Wingdings" panose="05000000000000000000" pitchFamily="2" charset="2"/>
              <a:buChar char="Ø"/>
              <a:defRPr/>
            </a:pPr>
            <a:r>
              <a:rPr lang="zh-CN" altLang="en-US" sz="2400" dirty="0" err="1" smtClean="0"/>
              <a:t>掌握职业生涯规划的步骤；</a:t>
            </a:r>
            <a:endParaRPr lang="zh-CN" altLang="en-US" sz="2400" dirty="0" err="1" smtClean="0"/>
          </a:p>
        </p:txBody>
      </p:sp>
    </p:spTree>
    <p:custDataLst>
      <p:tags r:id="rId3"/>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chor="t"/>
          <a:lstStyle/>
          <a:p>
            <a:pPr eaLnBrk="1" hangingPunct="1"/>
            <a:r>
              <a:rPr lang="da-DK" altLang="zh-CN" sz="4400" smtClean="0">
                <a:solidFill>
                  <a:schemeClr val="tx2"/>
                </a:solidFill>
              </a:rPr>
              <a:t>目</a:t>
            </a:r>
            <a:r>
              <a:rPr lang="zh-CN" altLang="en-US" sz="3200" b="1" smtClean="0">
                <a:latin typeface="黑体" panose="02010609060101010101" pitchFamily="49" charset="-122"/>
                <a:ea typeface="黑体" panose="02010609060101010101" pitchFamily="49" charset="-122"/>
              </a:rPr>
              <a:t> </a:t>
            </a:r>
            <a:r>
              <a:rPr lang="da-DK" altLang="zh-CN" sz="4400" smtClean="0">
                <a:solidFill>
                  <a:schemeClr val="tx2"/>
                </a:solidFill>
              </a:rPr>
              <a:t>录</a:t>
            </a:r>
            <a:endParaRPr lang="da-DK" altLang="zh-CN" sz="4400" smtClean="0">
              <a:solidFill>
                <a:schemeClr val="tx2"/>
              </a:solidFill>
            </a:endParaRPr>
          </a:p>
        </p:txBody>
      </p:sp>
      <p:sp>
        <p:nvSpPr>
          <p:cNvPr id="14339" name="Rectangle 3"/>
          <p:cNvSpPr>
            <a:spLocks noGrp="1" noChangeArrowheads="1"/>
          </p:cNvSpPr>
          <p:nvPr>
            <p:ph idx="1"/>
          </p:nvPr>
        </p:nvSpPr>
        <p:spPr>
          <a:xfrm>
            <a:off x="1142684" y="1219199"/>
            <a:ext cx="7418385" cy="4233981"/>
          </a:xfrm>
        </p:spPr>
        <p:txBody>
          <a:bodyPr>
            <a:normAutofit lnSpcReduction="10000"/>
          </a:bodyPr>
          <a:lstStyle/>
          <a:p>
            <a:pPr eaLnBrk="1" hangingPunct="1">
              <a:lnSpc>
                <a:spcPct val="200000"/>
              </a:lnSpc>
              <a:buFont typeface="Wingdings" panose="05000000000000000000" pitchFamily="2" charset="2"/>
              <a:buChar char="Ø"/>
            </a:pPr>
            <a:r>
              <a:rPr lang="zh-CN" altLang="en-US" sz="2800" smtClean="0">
                <a:latin typeface="黑体" panose="02010609060101010101" pitchFamily="49" charset="-122"/>
                <a:ea typeface="黑体" panose="02010609060101010101" pitchFamily="49" charset="-122"/>
              </a:rPr>
              <a:t>什么是职业生涯规划</a:t>
            </a:r>
            <a:endParaRPr lang="zh-CN" altLang="en-US" sz="2800" smtClean="0">
              <a:latin typeface="黑体" panose="02010609060101010101" pitchFamily="49" charset="-122"/>
              <a:ea typeface="黑体" panose="02010609060101010101" pitchFamily="49" charset="-122"/>
            </a:endParaRPr>
          </a:p>
          <a:p>
            <a:pPr eaLnBrk="1" hangingPunct="1">
              <a:lnSpc>
                <a:spcPct val="200000"/>
              </a:lnSpc>
              <a:buFont typeface="Wingdings" panose="05000000000000000000" pitchFamily="2" charset="2"/>
              <a:buChar char="Ø"/>
            </a:pPr>
            <a:r>
              <a:rPr lang="zh-CN" altLang="en-US" sz="2800" smtClean="0">
                <a:latin typeface="黑体" panose="02010609060101010101" pitchFamily="49" charset="-122"/>
                <a:ea typeface="黑体" panose="02010609060101010101" pitchFamily="49" charset="-122"/>
              </a:rPr>
              <a:t>职业生涯规划的意义</a:t>
            </a:r>
            <a:endParaRPr lang="zh-CN" altLang="en-US" sz="2800" smtClean="0">
              <a:latin typeface="黑体" panose="02010609060101010101" pitchFamily="49" charset="-122"/>
              <a:ea typeface="黑体" panose="02010609060101010101" pitchFamily="49" charset="-122"/>
            </a:endParaRPr>
          </a:p>
          <a:p>
            <a:pPr eaLnBrk="1" hangingPunct="1">
              <a:lnSpc>
                <a:spcPct val="200000"/>
              </a:lnSpc>
              <a:buFont typeface="Wingdings" panose="05000000000000000000" pitchFamily="2" charset="2"/>
              <a:buChar char="Ø"/>
            </a:pPr>
            <a:r>
              <a:rPr lang="zh-CN" altLang="en-US" sz="2800" smtClean="0">
                <a:latin typeface="黑体" panose="02010609060101010101" pitchFamily="49" charset="-122"/>
                <a:ea typeface="黑体" panose="02010609060101010101" pitchFamily="49" charset="-122"/>
              </a:rPr>
              <a:t>系统职业生涯规划的步骤</a:t>
            </a:r>
            <a:endParaRPr lang="en-US" altLang="zh-CN" sz="2800" smtClean="0">
              <a:latin typeface="黑体" panose="02010609060101010101" pitchFamily="49" charset="-122"/>
              <a:ea typeface="黑体" panose="02010609060101010101" pitchFamily="49" charset="-122"/>
            </a:endParaRPr>
          </a:p>
          <a:p>
            <a:pPr eaLnBrk="1" hangingPunct="1">
              <a:lnSpc>
                <a:spcPct val="200000"/>
              </a:lnSpc>
              <a:buFont typeface="Wingdings" panose="05000000000000000000" pitchFamily="2" charset="2"/>
              <a:buChar char="Ø"/>
            </a:pPr>
            <a:r>
              <a:rPr lang="zh-CN" altLang="en-US" sz="2800" smtClean="0">
                <a:latin typeface="黑体" panose="02010609060101010101" pitchFamily="49" charset="-122"/>
                <a:ea typeface="黑体" panose="02010609060101010101" pitchFamily="49" charset="-122"/>
              </a:rPr>
              <a:t>分享与练习</a:t>
            </a:r>
            <a:endParaRPr lang="zh-CN" altLang="en-US" sz="2800" smtClean="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smtClean="0">
                <a:latin typeface="黑体" panose="02010609060101010101" pitchFamily="49" charset="-122"/>
                <a:ea typeface="黑体" panose="02010609060101010101" pitchFamily="49" charset="-122"/>
                <a:sym typeface="+mn-ea"/>
              </a:rPr>
              <a:t>什么是职业生涯规划</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417195" y="1859280"/>
            <a:ext cx="7905115" cy="3192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   生涯指从事某种活动或职业的生活。</a:t>
            </a:r>
            <a:endParaRPr lang="en-US" altLang="zh-CN" sz="2400" dirty="0">
              <a:latin typeface="黑体" panose="02010609060101010101" pitchFamily="49" charset="-122"/>
              <a:ea typeface="黑体" panose="02010609060101010101" pitchFamily="49" charset="-122"/>
            </a:endParaRPr>
          </a:p>
          <a:p>
            <a:pPr algn="r">
              <a:lnSpc>
                <a:spcPct val="120000"/>
              </a:lnSpc>
            </a:pPr>
            <a:r>
              <a:rPr lang="en-US" altLang="zh-CN" sz="2400" dirty="0">
                <a:latin typeface="黑体" panose="02010609060101010101" pitchFamily="49" charset="-122"/>
                <a:ea typeface="黑体" panose="02010609060101010101" pitchFamily="49" charset="-122"/>
              </a:rPr>
              <a:t> ——</a:t>
            </a:r>
            <a:r>
              <a:rPr lang="zh-CN" altLang="en-US" sz="2400" dirty="0">
                <a:latin typeface="黑体" panose="02010609060101010101" pitchFamily="49" charset="-122"/>
                <a:ea typeface="黑体" panose="02010609060101010101" pitchFamily="49" charset="-122"/>
              </a:rPr>
              <a:t>《辞海》</a:t>
            </a:r>
            <a:endParaRPr lang="en-US" altLang="zh-CN" sz="2400" dirty="0">
              <a:latin typeface="黑体" panose="02010609060101010101" pitchFamily="49" charset="-122"/>
              <a:ea typeface="黑体" panose="02010609060101010101" pitchFamily="49" charset="-122"/>
            </a:endParaRPr>
          </a:p>
          <a:p>
            <a:pPr>
              <a:lnSpc>
                <a:spcPct val="120000"/>
              </a:lnSpc>
            </a:pPr>
            <a:endParaRPr lang="en-US" altLang="zh-CN" sz="2400" dirty="0">
              <a:latin typeface="黑体" panose="02010609060101010101" pitchFamily="49" charset="-122"/>
              <a:ea typeface="黑体" panose="02010609060101010101" pitchFamily="49" charset="-122"/>
            </a:endParaRPr>
          </a:p>
          <a:p>
            <a:pPr>
              <a:lnSpc>
                <a:spcPct val="120000"/>
              </a:lnSpc>
              <a:buFont typeface="Wingdings" panose="05000000000000000000" pitchFamily="2" charset="2"/>
              <a:buChar char="Ø"/>
            </a:pPr>
            <a:r>
              <a:rPr lang="zh-CN" altLang="en-US" sz="2400" dirty="0">
                <a:latin typeface="黑体" panose="02010609060101010101" pitchFamily="49" charset="-122"/>
                <a:ea typeface="黑体" panose="02010609060101010101" pitchFamily="49" charset="-122"/>
              </a:rPr>
              <a:t>   职业生涯是生活中各种事件的演进方向和历程，它统合了人一生中的各种职业和生活角色，由此表现出个人独特的自我发展形态。   </a:t>
            </a:r>
            <a:endParaRPr lang="en-US" altLang="zh-CN" sz="2400" dirty="0">
              <a:latin typeface="黑体" panose="02010609060101010101" pitchFamily="49" charset="-122"/>
              <a:ea typeface="黑体" panose="02010609060101010101" pitchFamily="49" charset="-122"/>
            </a:endParaRPr>
          </a:p>
          <a:p>
            <a:pPr algn="r">
              <a:lnSpc>
                <a:spcPct val="120000"/>
              </a:lnSpc>
            </a:pP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舒伯（</a:t>
            </a:r>
            <a:r>
              <a:rPr lang="en-US" altLang="zh-CN" sz="2400" dirty="0">
                <a:latin typeface="黑体" panose="02010609060101010101" pitchFamily="49" charset="-122"/>
                <a:ea typeface="黑体" panose="02010609060101010101" pitchFamily="49" charset="-122"/>
              </a:rPr>
              <a:t>super</a:t>
            </a:r>
            <a:r>
              <a:rPr lang="zh-CN" altLang="en-US" sz="2400" dirty="0">
                <a:latin typeface="黑体" panose="02010609060101010101" pitchFamily="49" charset="-122"/>
                <a:ea typeface="黑体" panose="02010609060101010101" pitchFamily="49" charset="-122"/>
              </a:rPr>
              <a:t>，</a:t>
            </a:r>
            <a:r>
              <a:rPr lang="en-US" altLang="zh-CN" sz="2400" dirty="0">
                <a:latin typeface="黑体" panose="02010609060101010101" pitchFamily="49" charset="-122"/>
                <a:ea typeface="黑体" panose="02010609060101010101" pitchFamily="49" charset="-122"/>
              </a:rPr>
              <a:t>1976</a:t>
            </a:r>
            <a:r>
              <a:rPr lang="zh-CN" altLang="en-US" sz="2400" dirty="0">
                <a:latin typeface="黑体" panose="02010609060101010101" pitchFamily="49" charset="-122"/>
                <a:ea typeface="黑体" panose="02010609060101010101" pitchFamily="49" charset="-122"/>
              </a:rPr>
              <a:t>）</a:t>
            </a:r>
            <a:endParaRPr lang="en-US" altLang="zh-CN" sz="2400" dirty="0">
              <a:latin typeface="黑体" panose="02010609060101010101" pitchFamily="49" charset="-122"/>
              <a:ea typeface="黑体" panose="02010609060101010101" pitchFamily="49" charset="-122"/>
            </a:endParaRPr>
          </a:p>
        </p:txBody>
      </p:sp>
      <p:sp>
        <p:nvSpPr>
          <p:cNvPr id="9" name="Rectangle 2"/>
          <p:cNvSpPr txBox="1">
            <a:spLocks noChangeArrowheads="1"/>
          </p:cNvSpPr>
          <p:nvPr/>
        </p:nvSpPr>
        <p:spPr bwMode="auto">
          <a:xfrm>
            <a:off x="1143000" y="381000"/>
            <a:ext cx="4267200" cy="838200"/>
          </a:xfrm>
          <a:prstGeom prst="rect">
            <a:avLst/>
          </a:prstGeom>
          <a:noFill/>
          <a:ln>
            <a:miter lim="800000"/>
          </a:ln>
        </p:spPr>
        <p:txBody>
          <a:bodyPr/>
          <a:lstStyle/>
          <a:p>
            <a:pPr>
              <a:defRPr/>
            </a:pPr>
            <a:r>
              <a:rPr lang="zh-CN" altLang="en-US" sz="3600" b="1" i="1" kern="0" dirty="0">
                <a:solidFill>
                  <a:schemeClr val="tx2"/>
                </a:solidFill>
                <a:latin typeface="黑体" panose="02010609060101010101" pitchFamily="49" charset="-122"/>
                <a:ea typeface="黑体" panose="02010609060101010101" pitchFamily="49" charset="-122"/>
                <a:cs typeface="+mj-cs"/>
              </a:rPr>
              <a:t>何谓生涯</a:t>
            </a:r>
            <a:endParaRPr lang="zh-CN" altLang="en-US" sz="3600" b="1" i="1" kern="0" dirty="0">
              <a:solidFill>
                <a:schemeClr val="tx2"/>
              </a:solidFill>
              <a:latin typeface="黑体" panose="02010609060101010101" pitchFamily="49" charset="-122"/>
              <a:ea typeface="黑体" panose="02010609060101010101" pitchFamily="49" charset="-122"/>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blinds(horizontal)">
                                      <p:cBhvr>
                                        <p:cTn id="11" dur="500"/>
                                        <p:tgtEl>
                                          <p:spTgt spid="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blinds(horizontal)">
                                      <p:cBhvr>
                                        <p:cTn id="16" dur="500"/>
                                        <p:tgtEl>
                                          <p:spTgt spid="8">
                                            <p:txEl>
                                              <p:pRg st="3" end="3"/>
                                            </p:txEl>
                                          </p:spTgt>
                                        </p:tgtEl>
                                      </p:cBhvr>
                                    </p:animEffect>
                                  </p:childTnLst>
                                </p:cTn>
                              </p:par>
                            </p:childTnLst>
                          </p:cTn>
                        </p:par>
                        <p:par>
                          <p:cTn id="17" fill="hold">
                            <p:stCondLst>
                              <p:cond delay="500"/>
                            </p:stCondLst>
                            <p:childTnLst>
                              <p:par>
                                <p:cTn id="18" presetID="3" presetClass="entr" presetSubtype="10" fill="hold" nodeType="afterEffect">
                                  <p:stCondLst>
                                    <p:cond delay="0"/>
                                  </p:stCondLst>
                                  <p:childTnLst>
                                    <p:set>
                                      <p:cBhvr>
                                        <p:cTn id="19" dur="1" fill="hold">
                                          <p:stCondLst>
                                            <p:cond delay="0"/>
                                          </p:stCondLst>
                                        </p:cTn>
                                        <p:tgtEl>
                                          <p:spTgt spid="8">
                                            <p:txEl>
                                              <p:pRg st="4" end="4"/>
                                            </p:txEl>
                                          </p:spTgt>
                                        </p:tgtEl>
                                        <p:attrNameLst>
                                          <p:attrName>style.visibility</p:attrName>
                                        </p:attrNameLst>
                                      </p:cBhvr>
                                      <p:to>
                                        <p:strVal val="visible"/>
                                      </p:to>
                                    </p:set>
                                    <p:animEffect transition="in" filter="blinds(horizontal)">
                                      <p:cBhvr>
                                        <p:cTn id="20"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生涯彩虹图"/>
          <p:cNvPicPr>
            <a:picLocks noChangeAspect="1"/>
          </p:cNvPicPr>
          <p:nvPr/>
        </p:nvPicPr>
        <p:blipFill>
          <a:blip r:embed="rId1"/>
          <a:stretch>
            <a:fillRect/>
          </a:stretch>
        </p:blipFill>
        <p:spPr>
          <a:xfrm>
            <a:off x="762000" y="1524000"/>
            <a:ext cx="7870825" cy="4513580"/>
          </a:xfrm>
          <a:prstGeom prst="rect">
            <a:avLst/>
          </a:prstGeom>
        </p:spPr>
      </p:pic>
      <p:sp>
        <p:nvSpPr>
          <p:cNvPr id="5" name="标题 4"/>
          <p:cNvSpPr>
            <a:spLocks noGrp="1"/>
          </p:cNvSpPr>
          <p:nvPr>
            <p:ph type="title"/>
          </p:nvPr>
        </p:nvSpPr>
        <p:spPr>
          <a:xfrm>
            <a:off x="2286000" y="228600"/>
            <a:ext cx="10515600" cy="1325563"/>
          </a:xfrm>
          <a:prstGeom prst="rect">
            <a:avLst/>
          </a:prstGeom>
        </p:spPr>
        <p:txBody>
          <a:bodyPr vert="horz" lIns="91440" tIns="45720" rIns="91440" bIns="45720" rtlCol="0" anchor="ctr">
            <a:normAutofit/>
          </a:bodyPr>
          <a:p>
            <a:pPr algn="l"/>
            <a:r>
              <a:rPr lang="zh-CN" altLang="en-US">
                <a:solidFill>
                  <a:schemeClr val="tx2"/>
                </a:solidFill>
              </a:rPr>
              <a:t>舒伯的生涯彩虹图</a:t>
            </a:r>
            <a:endParaRPr lang="zh-CN" altLang="en-US">
              <a:solidFill>
                <a:schemeClr val="tx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pPr algn="l" fontAlgn="base">
              <a:defRPr/>
            </a:pPr>
            <a:r>
              <a:rPr lang="zh-CN" altLang="en-US" sz="3600" b="1" i="1" kern="0" dirty="0">
                <a:solidFill>
                  <a:schemeClr val="tx2"/>
                </a:solidFill>
                <a:latin typeface="黑体" panose="02010609060101010101" pitchFamily="49" charset="-122"/>
                <a:ea typeface="黑体" panose="02010609060101010101" pitchFamily="49" charset="-122"/>
              </a:rPr>
              <a:t>何谓职业生涯规划</a:t>
            </a:r>
            <a:endParaRPr lang="zh-CN" altLang="en-US" sz="3600" b="1" i="1" kern="0" dirty="0">
              <a:solidFill>
                <a:schemeClr val="tx2"/>
              </a:solidFill>
              <a:latin typeface="黑体" panose="02010609060101010101" pitchFamily="49" charset="-122"/>
              <a:ea typeface="黑体" panose="02010609060101010101" pitchFamily="49" charset="-122"/>
            </a:endParaRPr>
          </a:p>
        </p:txBody>
      </p:sp>
      <p:sp>
        <p:nvSpPr>
          <p:cNvPr id="16387" name="内容占位符 2"/>
          <p:cNvSpPr>
            <a:spLocks noGrp="1"/>
          </p:cNvSpPr>
          <p:nvPr>
            <p:ph idx="1"/>
          </p:nvPr>
        </p:nvSpPr>
        <p:spPr/>
        <p:txBody>
          <a:bodyPr>
            <a:normAutofit fontScale="90000"/>
          </a:bodyPr>
          <a:lstStyle/>
          <a:p>
            <a:pPr>
              <a:lnSpc>
                <a:spcPct val="150000"/>
              </a:lnSpc>
              <a:buFontTx/>
              <a:buNone/>
            </a:pPr>
            <a:r>
              <a:rPr lang="zh-CN" altLang="en-US" sz="2400" dirty="0" smtClean="0">
                <a:latin typeface="黑体" panose="02010609060101010101" pitchFamily="49" charset="-122"/>
                <a:ea typeface="黑体" panose="02010609060101010101" pitchFamily="49" charset="-122"/>
              </a:rPr>
              <a:t>   </a:t>
            </a:r>
            <a:r>
              <a:rPr lang="zh-CN" altLang="en-US" sz="3600" dirty="0" smtClean="0">
                <a:latin typeface="黑体" panose="02010609060101010101" pitchFamily="49" charset="-122"/>
                <a:ea typeface="黑体" panose="02010609060101010101" pitchFamily="49" charset="-122"/>
              </a:rPr>
              <a:t>  职业生涯规划是一个人</a:t>
            </a:r>
            <a:r>
              <a:rPr lang="zh-CN" altLang="en-US" sz="3600" dirty="0" smtClean="0">
                <a:solidFill>
                  <a:schemeClr val="accent1">
                    <a:lumMod val="75000"/>
                  </a:schemeClr>
                </a:solidFill>
                <a:latin typeface="黑体" panose="02010609060101010101" pitchFamily="49" charset="-122"/>
                <a:ea typeface="黑体" panose="02010609060101010101" pitchFamily="49" charset="-122"/>
              </a:rPr>
              <a:t>自青春期以</a:t>
            </a:r>
            <a:r>
              <a:rPr lang="zh-CN" altLang="en-US" sz="3600" b="1" dirty="0" smtClean="0">
                <a:solidFill>
                  <a:srgbClr val="00B0F0"/>
                </a:solidFill>
                <a:latin typeface="黑体" panose="02010609060101010101" pitchFamily="49" charset="-122"/>
                <a:ea typeface="黑体" panose="02010609060101010101" pitchFamily="49" charset="-122"/>
              </a:rPr>
              <a:t>至</a:t>
            </a:r>
            <a:r>
              <a:rPr lang="zh-CN" altLang="en-US" sz="3600" dirty="0" smtClean="0">
                <a:solidFill>
                  <a:schemeClr val="accent1">
                    <a:lumMod val="75000"/>
                  </a:schemeClr>
                </a:solidFill>
                <a:latin typeface="黑体" panose="02010609060101010101" pitchFamily="49" charset="-122"/>
                <a:ea typeface="黑体" panose="02010609060101010101" pitchFamily="49" charset="-122"/>
              </a:rPr>
              <a:t>退休</a:t>
            </a:r>
            <a:r>
              <a:rPr lang="zh-CN" altLang="en-US" sz="3600" dirty="0" smtClean="0">
                <a:latin typeface="黑体" panose="02010609060101010101" pitchFamily="49" charset="-122"/>
                <a:ea typeface="黑体" panose="02010609060101010101" pitchFamily="49" charset="-122"/>
              </a:rPr>
              <a:t>，对一生的</a:t>
            </a:r>
            <a:r>
              <a:rPr lang="zh-CN" altLang="en-US" sz="3600" dirty="0" smtClean="0">
                <a:solidFill>
                  <a:schemeClr val="accent1">
                    <a:lumMod val="75000"/>
                  </a:schemeClr>
                </a:solidFill>
                <a:latin typeface="黑体" panose="02010609060101010101" pitchFamily="49" charset="-122"/>
                <a:ea typeface="黑体" panose="02010609060101010101" pitchFamily="49" charset="-122"/>
              </a:rPr>
              <a:t>理念、工作、生活、家庭以及社会等目标</a:t>
            </a:r>
            <a:r>
              <a:rPr lang="zh-CN" altLang="en-US" sz="3600" dirty="0" smtClean="0">
                <a:latin typeface="黑体" panose="02010609060101010101" pitchFamily="49" charset="-122"/>
                <a:ea typeface="黑体" panose="02010609060101010101" pitchFamily="49" charset="-122"/>
              </a:rPr>
              <a:t>所做的妥善安排与计划，用来</a:t>
            </a:r>
            <a:r>
              <a:rPr lang="zh-CN" altLang="en-US" sz="3600" dirty="0" smtClean="0">
                <a:solidFill>
                  <a:schemeClr val="accent1">
                    <a:lumMod val="75000"/>
                  </a:schemeClr>
                </a:solidFill>
                <a:latin typeface="黑体" panose="02010609060101010101" pitchFamily="49" charset="-122"/>
                <a:ea typeface="黑体" panose="02010609060101010101" pitchFamily="49" charset="-122"/>
              </a:rPr>
              <a:t>追求理想人生</a:t>
            </a:r>
            <a:r>
              <a:rPr lang="zh-CN" altLang="en-US" sz="3600" dirty="0" smtClean="0">
                <a:latin typeface="黑体" panose="02010609060101010101" pitchFamily="49" charset="-122"/>
                <a:ea typeface="黑体" panose="02010609060101010101" pitchFamily="49" charset="-122"/>
              </a:rPr>
              <a:t>的方法。</a:t>
            </a:r>
            <a:endParaRPr lang="zh-CN" altLang="en-US" sz="3600" dirty="0" smtClean="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tx2"/>
                </a:solidFill>
              </a:rPr>
              <a:t>活动：时间都去哪儿了？</a:t>
            </a:r>
            <a:endParaRPr lang="zh-CN" altLang="en-US">
              <a:solidFill>
                <a:schemeClr val="tx2"/>
              </a:solidFill>
            </a:endParaRPr>
          </a:p>
        </p:txBody>
      </p:sp>
      <p:sp>
        <p:nvSpPr>
          <p:cNvPr id="3" name="内容占位符 2"/>
          <p:cNvSpPr>
            <a:spLocks noGrp="1"/>
          </p:cNvSpPr>
          <p:nvPr>
            <p:ph idx="1"/>
          </p:nvPr>
        </p:nvSpPr>
        <p:spPr>
          <a:xfrm>
            <a:off x="1143000" y="1143000"/>
            <a:ext cx="7418070" cy="5353685"/>
          </a:xfrm>
        </p:spPr>
        <p:txBody>
          <a:bodyPr>
            <a:normAutofit fontScale="75000"/>
          </a:bodyPr>
          <a:p>
            <a:pPr>
              <a:lnSpc>
                <a:spcPts val="2200"/>
              </a:lnSpc>
            </a:pPr>
            <a:r>
              <a:rPr lang="zh-CN" altLang="en-US" sz="2000"/>
              <a:t>步骤：</a:t>
            </a:r>
            <a:endParaRPr lang="zh-CN" altLang="en-US" sz="2000"/>
          </a:p>
          <a:p>
            <a:pPr>
              <a:lnSpc>
                <a:spcPts val="2200"/>
              </a:lnSpc>
            </a:pPr>
            <a:r>
              <a:rPr lang="en-US" altLang="zh-CN" sz="2000"/>
              <a:t>1</a:t>
            </a:r>
            <a:r>
              <a:rPr lang="zh-CN" altLang="en-US" sz="2000"/>
              <a:t>、请同学们每人做一个纸条，拇指</a:t>
            </a:r>
            <a:r>
              <a:rPr lang="zh-CN" altLang="en-US" sz="2000">
                <a:sym typeface="+mn-ea"/>
              </a:rPr>
              <a:t>宽度，</a:t>
            </a:r>
            <a:r>
              <a:rPr lang="en-US" altLang="zh-CN" sz="2000"/>
              <a:t>A4</a:t>
            </a:r>
            <a:r>
              <a:rPr lang="zh-CN" altLang="en-US" sz="2000"/>
              <a:t>纸的长度（或笔记本的长度等均可）；</a:t>
            </a:r>
            <a:endParaRPr lang="zh-CN" altLang="en-US" sz="2000"/>
          </a:p>
          <a:p>
            <a:pPr>
              <a:lnSpc>
                <a:spcPts val="2200"/>
              </a:lnSpc>
            </a:pPr>
            <a:r>
              <a:rPr lang="en-US" altLang="zh-CN" sz="2000"/>
              <a:t>2</a:t>
            </a:r>
            <a:r>
              <a:rPr lang="zh-CN" altLang="en-US" sz="2000"/>
              <a:t>、将纸条沿长向折成</a:t>
            </a:r>
            <a:r>
              <a:rPr lang="en-US" altLang="zh-CN" sz="2000"/>
              <a:t>12</a:t>
            </a:r>
            <a:r>
              <a:rPr lang="zh-CN" altLang="en-US" sz="2000"/>
              <a:t>份，在每一份上分别写上</a:t>
            </a:r>
            <a:r>
              <a:rPr lang="en-US" altLang="zh-CN" sz="2000"/>
              <a:t>10</a:t>
            </a:r>
            <a:r>
              <a:rPr lang="zh-CN" altLang="en-US" sz="2000"/>
              <a:t>、</a:t>
            </a:r>
            <a:r>
              <a:rPr lang="en-US" altLang="zh-CN" sz="2000"/>
              <a:t>20</a:t>
            </a:r>
            <a:r>
              <a:rPr lang="zh-CN" altLang="en-US" sz="2000"/>
              <a:t>、</a:t>
            </a:r>
            <a:r>
              <a:rPr lang="en-US" altLang="zh-CN" sz="2000"/>
              <a:t>30......120</a:t>
            </a:r>
            <a:r>
              <a:rPr lang="zh-CN" altLang="en-US" sz="2000"/>
              <a:t>这</a:t>
            </a:r>
            <a:r>
              <a:rPr lang="en-US" altLang="zh-CN" sz="2000"/>
              <a:t>12</a:t>
            </a:r>
            <a:r>
              <a:rPr lang="zh-CN" altLang="en-US" sz="2000"/>
              <a:t>个数字；</a:t>
            </a:r>
            <a:endParaRPr lang="zh-CN" altLang="en-US" sz="2000"/>
          </a:p>
          <a:p>
            <a:pPr>
              <a:lnSpc>
                <a:spcPts val="2200"/>
              </a:lnSpc>
            </a:pPr>
            <a:r>
              <a:rPr lang="en-US" altLang="zh-CN" sz="2000"/>
              <a:t>3</a:t>
            </a:r>
            <a:r>
              <a:rPr lang="zh-CN" altLang="en-US" sz="2000"/>
              <a:t>、这个纸条就像我们的一生，目前最多活到</a:t>
            </a:r>
            <a:r>
              <a:rPr lang="en-US" altLang="zh-CN" sz="2000"/>
              <a:t>120</a:t>
            </a:r>
            <a:r>
              <a:rPr lang="zh-CN" altLang="en-US" sz="2000"/>
              <a:t>岁，接下来我们来玩撕纸游戏：</a:t>
            </a:r>
            <a:endParaRPr lang="zh-CN" altLang="en-US" sz="2000"/>
          </a:p>
          <a:p>
            <a:pPr>
              <a:lnSpc>
                <a:spcPts val="2200"/>
              </a:lnSpc>
            </a:pPr>
            <a:r>
              <a:rPr lang="zh-CN" altLang="en-US" sz="2000"/>
              <a:t>（</a:t>
            </a:r>
            <a:r>
              <a:rPr lang="en-US" altLang="zh-CN" sz="2000"/>
              <a:t>1</a:t>
            </a:r>
            <a:r>
              <a:rPr lang="zh-CN" altLang="en-US" sz="2000"/>
              <a:t>）请问你期待活到几岁？（</a:t>
            </a:r>
            <a:r>
              <a:rPr lang="zh-CN" altLang="en-US" sz="2000">
                <a:sym typeface="+mn-ea"/>
              </a:rPr>
              <a:t>把活到岁数以后的纸撕掉</a:t>
            </a:r>
            <a:r>
              <a:rPr lang="zh-CN" altLang="en-US" sz="2000"/>
              <a:t>）；</a:t>
            </a:r>
            <a:endParaRPr lang="zh-CN" altLang="en-US" sz="2000"/>
          </a:p>
          <a:p>
            <a:pPr>
              <a:lnSpc>
                <a:spcPts val="2200"/>
              </a:lnSpc>
            </a:pPr>
            <a:r>
              <a:rPr lang="zh-CN" altLang="en-US" sz="2000"/>
              <a:t>（</a:t>
            </a:r>
            <a:r>
              <a:rPr lang="en-US" altLang="zh-CN" sz="2000"/>
              <a:t>2</a:t>
            </a:r>
            <a:r>
              <a:rPr lang="zh-CN" altLang="en-US" sz="2000"/>
              <a:t>）请问你现在几岁？（从前面撕掉）</a:t>
            </a:r>
            <a:endParaRPr lang="zh-CN" altLang="en-US" sz="2000"/>
          </a:p>
          <a:p>
            <a:pPr>
              <a:lnSpc>
                <a:spcPts val="2200"/>
              </a:lnSpc>
            </a:pPr>
            <a:r>
              <a:rPr lang="zh-CN" altLang="en-US" sz="2000"/>
              <a:t>（</a:t>
            </a:r>
            <a:r>
              <a:rPr lang="en-US" altLang="zh-CN" sz="2000"/>
              <a:t>3</a:t>
            </a:r>
            <a:r>
              <a:rPr lang="zh-CN" altLang="en-US" sz="2000"/>
              <a:t>）请问你多少岁退休？目前的退休年龄是</a:t>
            </a:r>
            <a:r>
              <a:rPr lang="en-US" altLang="zh-CN" sz="2000"/>
              <a:t>60</a:t>
            </a:r>
            <a:r>
              <a:rPr lang="zh-CN" altLang="en-US" sz="2000"/>
              <a:t>岁，最多</a:t>
            </a:r>
            <a:r>
              <a:rPr lang="en-US" altLang="zh-CN" sz="2000"/>
              <a:t>65</a:t>
            </a:r>
            <a:r>
              <a:rPr lang="zh-CN" altLang="en-US" sz="2000"/>
              <a:t>岁（</a:t>
            </a:r>
            <a:r>
              <a:rPr lang="zh-CN" altLang="en-US" sz="2000">
                <a:sym typeface="+mn-ea"/>
              </a:rPr>
              <a:t>把退休岁数以后的部分撕掉</a:t>
            </a:r>
            <a:r>
              <a:rPr lang="zh-CN" altLang="en-US" sz="2000"/>
              <a:t>）；</a:t>
            </a:r>
            <a:endParaRPr lang="zh-CN" altLang="en-US" sz="2000"/>
          </a:p>
          <a:p>
            <a:pPr>
              <a:lnSpc>
                <a:spcPts val="2200"/>
              </a:lnSpc>
            </a:pPr>
            <a:r>
              <a:rPr lang="en-US" altLang="zh-CN" sz="2000"/>
              <a:t>4</a:t>
            </a:r>
            <a:r>
              <a:rPr lang="zh-CN" altLang="en-US" sz="2000"/>
              <a:t>、纸条剩下的部分，就是我们的职业生涯，我们每天还要睡觉，撕去三分之一，还要吃饭休闲，再撕掉三分之一，最后剩下的是我们真正用来工作的时间，要用这些时间来创造财富，满足我们在这些时间和退休后的需求，还不包括给父母、子女和配偶的哦。</a:t>
            </a:r>
            <a:endParaRPr lang="zh-CN" altLang="en-US" sz="2000"/>
          </a:p>
          <a:p>
            <a:pPr>
              <a:lnSpc>
                <a:spcPts val="2200"/>
              </a:lnSpc>
            </a:pPr>
            <a:r>
              <a:rPr lang="zh-CN" altLang="en-US" sz="2000"/>
              <a:t>讨论：</a:t>
            </a:r>
            <a:endParaRPr lang="zh-CN" altLang="en-US" sz="2000"/>
          </a:p>
          <a:p>
            <a:pPr>
              <a:lnSpc>
                <a:spcPts val="2200"/>
              </a:lnSpc>
            </a:pPr>
            <a:r>
              <a:rPr lang="zh-CN" altLang="en-US" sz="2000"/>
              <a:t>在撕纸的过程中有怎样的感受和体会？</a:t>
            </a:r>
            <a:endParaRPr lang="zh-CN" altLang="en-US" sz="2000"/>
          </a:p>
        </p:txBody>
      </p:sp>
    </p:spTree>
  </p:cSld>
  <p:clrMapOvr>
    <a:masterClrMapping/>
  </p:clrMapOvr>
</p:sld>
</file>

<file path=ppt/tags/tag1.xml><?xml version="1.0" encoding="utf-8"?>
<p:tagLst xmlns:p="http://schemas.openxmlformats.org/presentationml/2006/main">
  <p:tag name="MH" val="20150925153645"/>
  <p:tag name="MH_LIBRARY" val="GRAPHIC"/>
  <p:tag name="MH_TYPE" val="Other"/>
  <p:tag name="MH_ORDER" val="1"/>
</p:tagLst>
</file>

<file path=ppt/tags/tag10.xml><?xml version="1.0" encoding="utf-8"?>
<p:tagLst xmlns:p="http://schemas.openxmlformats.org/presentationml/2006/main">
  <p:tag name="MH_TYPE" val="#NeiR#"/>
  <p:tag name="MH_NUMBER" val="1"/>
  <p:tag name="MH_CATEGORY" val="#TuWHP#"/>
  <p:tag name="MH_LAYOUT" val="SubTitleText"/>
  <p:tag name="MH" val="20150925153645"/>
  <p:tag name="MH_LIBRARY" val="GRAPHIC"/>
  <p:tag name="KSO_WM_TEMPLATE_CATEGORY" val="custom"/>
  <p:tag name="KSO_WM_TEMPLATE_INDEX" val="215"/>
  <p:tag name="KSO_WM_SLIDE_ID" val="custom215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86*144"/>
  <p:tag name="KSO_WM_SLIDE_SIZE" val="584*333"/>
</p:tagLst>
</file>

<file path=ppt/tags/tag11.xml><?xml version="1.0" encoding="utf-8"?>
<p:tagLst xmlns:p="http://schemas.openxmlformats.org/presentationml/2006/main">
  <p:tag name="KSO_WM_TAG_VERSION" val="1.0"/>
  <p:tag name="KSO_WM_BEAUTIFY_FLAG" val="#wm#"/>
  <p:tag name="KSO_WM_TEMPLATE_CATEGORY" val="custom"/>
  <p:tag name="KSO_WM_TEMPLATE_INDEX" val="451"/>
  <p:tag name="KSO_WM_UNIT_TYPE" val="a"/>
  <p:tag name="KSO_WM_UNIT_INDEX" val="1"/>
  <p:tag name="KSO_WM_UNIT_ID" val="custom451_25*a*1"/>
  <p:tag name="KSO_WM_UNIT_CLEAR" val="1"/>
  <p:tag name="KSO_WM_UNIT_LAYERLEVEL" val="1"/>
  <p:tag name="KSO_WM_UNIT_VALUE" val="17"/>
  <p:tag name="KSO_WM_UNIT_ISCONTENTSTITLE" val="0"/>
  <p:tag name="KSO_WM_UNIT_HIGHLIGHT" val="0"/>
  <p:tag name="KSO_WM_UNIT_COMPATIBLE" val="0"/>
  <p:tag name="KSO_WM_UNIT_PRESET_TEXT_INDEX" val="3"/>
  <p:tag name="KSO_WM_UNIT_PRESET_TEXT_LEN" val="17"/>
</p:tagLst>
</file>

<file path=ppt/tags/tag12.xml><?xml version="1.0" encoding="utf-8"?>
<p:tagLst xmlns:p="http://schemas.openxmlformats.org/presentationml/2006/main">
  <p:tag name="KSO_WM_TAG_VERSION" val="1.0"/>
  <p:tag name="KSO_WM_BEAUTIFY_FLAG" val="#wm#"/>
  <p:tag name="KSO_WM_TEMPLATE_CATEGORY" val="custom"/>
  <p:tag name="KSO_WM_TEMPLATE_INDEX" val="451"/>
  <p:tag name="KSO_WM_UNIT_TYPE" val="f"/>
  <p:tag name="KSO_WM_UNIT_INDEX" val="1"/>
  <p:tag name="KSO_WM_UNIT_ID" val="custom451_25*f*1"/>
  <p:tag name="KSO_WM_UNIT_CLEAR" val="1"/>
  <p:tag name="KSO_WM_UNIT_LAYERLEVEL" val="1"/>
  <p:tag name="KSO_WM_UNIT_VALUE" val="161"/>
  <p:tag name="KSO_WM_UNIT_HIGHLIGHT" val="0"/>
  <p:tag name="KSO_WM_UNIT_COMPATIBLE" val="0"/>
  <p:tag name="KSO_WM_UNIT_PRESET_TEXT_INDEX" val="5"/>
  <p:tag name="KSO_WM_UNIT_PRESET_TEXT_LEN" val="232"/>
</p:tagLst>
</file>

<file path=ppt/tags/tag13.xml><?xml version="1.0" encoding="utf-8"?>
<p:tagLst xmlns:p="http://schemas.openxmlformats.org/presentationml/2006/main">
  <p:tag name="KSO_WM_TEMPLATE_CATEGORY" val="custom"/>
  <p:tag name="KSO_WM_TEMPLATE_INDEX" val="451"/>
  <p:tag name="KSO_WM_TAG_VERSION" val="1.0"/>
  <p:tag name="KSO_WM_SLIDE_ID" val="custom451_25"/>
  <p:tag name="KSO_WM_SLIDE_INDEX" val="25"/>
  <p:tag name="KSO_WM_SLIDE_ITEM_CNT" val="1"/>
  <p:tag name="KSO_WM_SLIDE_LAYOUT" val="a_f"/>
  <p:tag name="KSO_WM_SLIDE_LAYOUT_CNT" val="1_1"/>
  <p:tag name="KSO_WM_SLIDE_TYPE" val="text"/>
  <p:tag name="KSO_WM_BEAUTIFY_FLAG" val="#wm#"/>
  <p:tag name="KSO_WM_SLIDE_POSITION" val="71*133"/>
  <p:tag name="KSO_WM_SLIDE_SIZE" val="578*334"/>
  <p:tag name="MH_TYPE" val="#NeiR#"/>
  <p:tag name="MH_NUMBER" val="1"/>
  <p:tag name="MH_CATEGORY" val="#TuWHP#"/>
  <p:tag name="MH_LAYOUT" val="SubTitleText"/>
  <p:tag name="MH" val="20150925153645"/>
  <p:tag name="MH_LIBRARY" val="GRAPHIC"/>
</p:tagLst>
</file>

<file path=ppt/tags/tag14.xml><?xml version="1.0" encoding="utf-8"?>
<p:tagLst xmlns:p="http://schemas.openxmlformats.org/presentationml/2006/main">
  <p:tag name="KSO_WM_TAG_VERSION" val="1.0"/>
  <p:tag name="KSO_WM_BEAUTIFY_FLAG" val="#wm#"/>
  <p:tag name="KSO_WM_TEMPLATE_CATEGORY" val="custom"/>
  <p:tag name="KSO_WM_TEMPLATE_INDEX" val="215"/>
  <p:tag name="KSO_WM_UNIT_TYPE" val="a"/>
  <p:tag name="KSO_WM_UNIT_INDEX" val="1"/>
  <p:tag name="KSO_WM_UNIT_ID" val="custom215_2*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15.xml><?xml version="1.0" encoding="utf-8"?>
<p:tagLst xmlns:p="http://schemas.openxmlformats.org/presentationml/2006/main">
  <p:tag name="KSO_WM_TAG_VERSION" val="1.0"/>
  <p:tag name="KSO_WM_BEAUTIFY_FLAG" val="#wm#"/>
  <p:tag name="KSO_WM_TEMPLATE_CATEGORY" val="custom"/>
  <p:tag name="KSO_WM_TEMPLATE_INDEX" val="215"/>
  <p:tag name="KSO_WM_UNIT_TYPE" val="f"/>
  <p:tag name="KSO_WM_UNIT_INDEX" val="1"/>
  <p:tag name="KSO_WM_UNIT_ID" val="custom215_2*f*1"/>
  <p:tag name="KSO_WM_UNIT_CLEAR" val="1"/>
  <p:tag name="KSO_WM_UNIT_LAYERLEVEL" val="1"/>
  <p:tag name="KSO_WM_UNIT_VALUE" val="496"/>
  <p:tag name="KSO_WM_UNIT_HIGHLIGHT" val="0"/>
  <p:tag name="KSO_WM_UNIT_COMPATIBLE" val="0"/>
  <p:tag name="KSO_WM_UNIT_PRESET_TEXT_INDEX" val="5"/>
  <p:tag name="KSO_WM_UNIT_PRESET_TEXT_LEN" val="232"/>
</p:tagLst>
</file>

<file path=ppt/tags/tag16.xml><?xml version="1.0" encoding="utf-8"?>
<p:tagLst xmlns:p="http://schemas.openxmlformats.org/presentationml/2006/main">
  <p:tag name="MH_TYPE" val="#NeiR#"/>
  <p:tag name="MH_NUMBER" val="1"/>
  <p:tag name="MH_CATEGORY" val="#TuWHP#"/>
  <p:tag name="MH_LAYOUT" val="SubTitleText"/>
  <p:tag name="MH" val="20150925153645"/>
  <p:tag name="MH_LIBRARY" val="GRAPHIC"/>
  <p:tag name="KSO_WM_TEMPLATE_CATEGORY" val="custom"/>
  <p:tag name="KSO_WM_TEMPLATE_INDEX" val="215"/>
  <p:tag name="KSO_WM_SLIDE_ID" val="custom215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86*144"/>
  <p:tag name="KSO_WM_SLIDE_SIZE" val="584*333"/>
</p:tagLst>
</file>

<file path=ppt/tags/tag2.xml><?xml version="1.0" encoding="utf-8"?>
<p:tagLst xmlns:p="http://schemas.openxmlformats.org/presentationml/2006/main">
  <p:tag name="MH" val="20150925153645"/>
  <p:tag name="MH_LIBRARY" val="GRAPHIC"/>
  <p:tag name="MH_TYPE" val="Other"/>
  <p:tag name="MH_ORDER" val="2"/>
</p:tagLst>
</file>

<file path=ppt/tags/tag3.xml><?xml version="1.0" encoding="utf-8"?>
<p:tagLst xmlns:p="http://schemas.openxmlformats.org/presentationml/2006/main">
  <p:tag name="MH" val="20150925153645"/>
  <p:tag name="MH_LIBRARY" val="GRAPHIC"/>
  <p:tag name="MH_TYPE" val="Other"/>
  <p:tag name="MH_ORDER" val="1"/>
</p:tagLst>
</file>

<file path=ppt/tags/tag4.xml><?xml version="1.0" encoding="utf-8"?>
<p:tagLst xmlns:p="http://schemas.openxmlformats.org/presentationml/2006/main">
  <p:tag name="MH" val="20150925153645"/>
  <p:tag name="MH_LIBRARY" val="GRAPHIC"/>
  <p:tag name="MH_TYPE" val="Other"/>
  <p:tag name="MH_ORDER" val="2"/>
</p:tagLst>
</file>

<file path=ppt/tags/tag5.xml><?xml version="1.0" encoding="utf-8"?>
<p:tagLst xmlns:p="http://schemas.openxmlformats.org/presentationml/2006/main">
  <p:tag name="MH" val="20150925142203"/>
  <p:tag name="MH_LIBRARY" val="GRAPHIC"/>
  <p:tag name="MH_ORDER" val="图片 6"/>
  <p:tag name="KSO_WM_TAG_VERSION" val="1.0"/>
  <p:tag name="KSO_WM_BEAUTIFY_FLAG" val="#wm#"/>
  <p:tag name="KSO_WM_UNIT_TYPE" val="i"/>
  <p:tag name="KSO_WM_UNIT_ID" val="258*i*0"/>
  <p:tag name="KSO_WM_TEMPLATE_CATEGORY" val="custom"/>
  <p:tag name="KSO_WM_TEMPLATE_INDEX" val="160115"/>
</p:tagLst>
</file>

<file path=ppt/tags/tag6.xml><?xml version="1.0" encoding="utf-8"?>
<p:tagLst xmlns:p="http://schemas.openxmlformats.org/presentationml/2006/main">
  <p:tag name="KSO_WM_TAG_VERSION" val="1.0"/>
  <p:tag name="KSO_WM_TEMPLATE_CATEGORY" val="custom"/>
  <p:tag name="KSO_WM_TEMPLATE_INDEX" val="215"/>
</p:tagLst>
</file>

<file path=ppt/tags/tag7.xml><?xml version="1.0" encoding="utf-8"?>
<p:tagLst xmlns:p="http://schemas.openxmlformats.org/presentationml/2006/main">
  <p:tag name="KSO_WM_TAG_VERSION" val="1.0"/>
  <p:tag name="KSO_WM_TEMPLATE_CATEGORY" val="custom"/>
  <p:tag name="KSO_WM_TEMPLATE_INDEX" val="215"/>
</p:tagLst>
</file>

<file path=ppt/tags/tag8.xml><?xml version="1.0" encoding="utf-8"?>
<p:tagLst xmlns:p="http://schemas.openxmlformats.org/presentationml/2006/main">
  <p:tag name="KSO_WM_TAG_VERSION" val="1.0"/>
  <p:tag name="KSO_WM_BEAUTIFY_FLAG" val="#wm#"/>
  <p:tag name="KSO_WM_TEMPLATE_CATEGORY" val="custom"/>
  <p:tag name="KSO_WM_TEMPLATE_INDEX" val="215"/>
  <p:tag name="KSO_WM_UNIT_TYPE" val="a"/>
  <p:tag name="KSO_WM_UNIT_INDEX" val="1"/>
  <p:tag name="KSO_WM_UNIT_ID" val="custom215_2*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9.xml><?xml version="1.0" encoding="utf-8"?>
<p:tagLst xmlns:p="http://schemas.openxmlformats.org/presentationml/2006/main">
  <p:tag name="KSO_WM_TAG_VERSION" val="1.0"/>
  <p:tag name="KSO_WM_BEAUTIFY_FLAG" val="#wm#"/>
  <p:tag name="KSO_WM_TEMPLATE_CATEGORY" val="custom"/>
  <p:tag name="KSO_WM_TEMPLATE_INDEX" val="215"/>
  <p:tag name="KSO_WM_UNIT_TYPE" val="f"/>
  <p:tag name="KSO_WM_UNIT_INDEX" val="1"/>
  <p:tag name="KSO_WM_UNIT_ID" val="custom215_2*f*1"/>
  <p:tag name="KSO_WM_UNIT_CLEAR" val="1"/>
  <p:tag name="KSO_WM_UNIT_LAYERLEVEL" val="1"/>
  <p:tag name="KSO_WM_UNIT_VALUE" val="496"/>
  <p:tag name="KSO_WM_UNIT_HIGHLIGHT" val="0"/>
  <p:tag name="KSO_WM_UNIT_COMPATIBLE" val="0"/>
  <p:tag name="KSO_WM_UNIT_PRESET_TEXT_INDEX" val="5"/>
  <p:tag name="KSO_WM_UNIT_PRESET_TEXT_LEN" val="232"/>
</p:tagLst>
</file>

<file path=ppt/theme/theme1.xml><?xml version="1.0" encoding="utf-8"?>
<a:theme xmlns:a="http://schemas.openxmlformats.org/drawingml/2006/main" name="1_Office 主题">
  <a:themeElements>
    <a:clrScheme name="21515">
      <a:dk1>
        <a:srgbClr val="5F5F5F"/>
      </a:dk1>
      <a:lt1>
        <a:srgbClr val="FFFFFF"/>
      </a:lt1>
      <a:dk2>
        <a:srgbClr val="4D4D4D"/>
      </a:dk2>
      <a:lt2>
        <a:srgbClr val="FFFFFF"/>
      </a:lt2>
      <a:accent1>
        <a:srgbClr val="47B6E7"/>
      </a:accent1>
      <a:accent2>
        <a:srgbClr val="628EE3"/>
      </a:accent2>
      <a:accent3>
        <a:srgbClr val="2BC3B5"/>
      </a:accent3>
      <a:accent4>
        <a:srgbClr val="92D050"/>
      </a:accent4>
      <a:accent5>
        <a:srgbClr val="CEB9A3"/>
      </a:accent5>
      <a:accent6>
        <a:srgbClr val="FFC000"/>
      </a:accent6>
      <a:hlink>
        <a:srgbClr val="00B0F0"/>
      </a:hlink>
      <a:folHlink>
        <a:srgbClr val="AFB2B4"/>
      </a:folHlink>
    </a:clrScheme>
    <a:fontScheme name="自定义 2">
      <a:majorFont>
        <a:latin typeface="Arial"/>
        <a:ea typeface="黑体"/>
        <a:cs typeface=""/>
      </a:majorFont>
      <a:minorFont>
        <a:latin typeface="Arial"/>
        <a:ea typeface="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北森PPT模板_2011.pot</Template>
  <TotalTime>0</TotalTime>
  <Words>2186</Words>
  <Application>WPS 演示</Application>
  <PresentationFormat>全屏显示(4:3)</PresentationFormat>
  <Paragraphs>228</Paragraphs>
  <Slides>29</Slides>
  <Notes>37</Notes>
  <HiddenSlides>9</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29</vt:i4>
      </vt:variant>
    </vt:vector>
  </HeadingPairs>
  <TitlesOfParts>
    <vt:vector size="41" baseType="lpstr">
      <vt:lpstr>Arial</vt:lpstr>
      <vt:lpstr>宋体</vt:lpstr>
      <vt:lpstr>Wingdings</vt:lpstr>
      <vt:lpstr>方正舒体</vt:lpstr>
      <vt:lpstr>楷体</vt:lpstr>
      <vt:lpstr>黑体</vt:lpstr>
      <vt:lpstr>微软雅黑</vt:lpstr>
      <vt:lpstr>Arial Unicode MS</vt:lpstr>
      <vt:lpstr>Calibri</vt:lpstr>
      <vt:lpstr>华文细黑</vt:lpstr>
      <vt:lpstr>Times New Roman</vt:lpstr>
      <vt:lpstr>1_Office 主题</vt:lpstr>
      <vt:lpstr>第一单元  认识职业生涯规划</vt:lpstr>
      <vt:lpstr>教学目标</vt:lpstr>
      <vt:lpstr>教学目标</vt:lpstr>
      <vt:lpstr>目 录</vt:lpstr>
      <vt:lpstr>什么是职业生涯规划</vt:lpstr>
      <vt:lpstr>PowerPoint 演示文稿</vt:lpstr>
      <vt:lpstr>舒伯的生涯彩虹图</vt:lpstr>
      <vt:lpstr>何谓职业生涯规划</vt:lpstr>
      <vt:lpstr>活动：时间都去哪儿了？</vt:lpstr>
      <vt:lpstr>结合活动分享讲解职业生涯规划概念</vt:lpstr>
      <vt:lpstr>职业生涯规划的意义</vt:lpstr>
      <vt:lpstr>职业生涯规划的意义</vt:lpstr>
      <vt:lpstr>PowerPoint 演示文稿</vt:lpstr>
      <vt:lpstr>PowerPoint 演示文稿</vt:lpstr>
      <vt:lpstr>系统职业生涯规划的步骤</vt:lpstr>
      <vt:lpstr>活动：我的旅游计划（教材9页）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分享与练习</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李莹－lily</cp:lastModifiedBy>
  <cp:revision>212</cp:revision>
  <cp:lastPrinted>2113-01-01T00:00:00Z</cp:lastPrinted>
  <dcterms:created xsi:type="dcterms:W3CDTF">2113-01-01T00:00:00Z</dcterms:created>
  <dcterms:modified xsi:type="dcterms:W3CDTF">2019-12-23T10:58:22Z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2052-11.1.0.9209</vt:lpwstr>
  </property>
</Properties>
</file>