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48" r:id="rId1"/>
  </p:sldMasterIdLst>
  <p:notesMasterIdLst>
    <p:notesMasterId r:id="rId5"/>
  </p:notesMasterIdLst>
  <p:sldIdLst>
    <p:sldId id="398" r:id="rId3"/>
    <p:sldId id="456" r:id="rId4"/>
    <p:sldId id="457" r:id="rId6"/>
    <p:sldId id="503" r:id="rId7"/>
    <p:sldId id="504" r:id="rId8"/>
    <p:sldId id="458" r:id="rId9"/>
    <p:sldId id="459" r:id="rId10"/>
    <p:sldId id="460" r:id="rId11"/>
    <p:sldId id="505" r:id="rId12"/>
    <p:sldId id="462" r:id="rId13"/>
    <p:sldId id="463" r:id="rId14"/>
    <p:sldId id="506" r:id="rId15"/>
    <p:sldId id="543" r:id="rId16"/>
    <p:sldId id="465" r:id="rId17"/>
    <p:sldId id="466" r:id="rId18"/>
    <p:sldId id="468" r:id="rId19"/>
    <p:sldId id="469" r:id="rId20"/>
    <p:sldId id="471" r:id="rId21"/>
    <p:sldId id="472" r:id="rId22"/>
    <p:sldId id="474" r:id="rId23"/>
    <p:sldId id="475" r:id="rId24"/>
    <p:sldId id="477" r:id="rId25"/>
    <p:sldId id="478" r:id="rId26"/>
    <p:sldId id="480" r:id="rId27"/>
    <p:sldId id="481" r:id="rId28"/>
    <p:sldId id="483" r:id="rId29"/>
    <p:sldId id="484" r:id="rId30"/>
    <p:sldId id="507" r:id="rId31"/>
    <p:sldId id="486" r:id="rId32"/>
    <p:sldId id="487" r:id="rId33"/>
    <p:sldId id="488" r:id="rId34"/>
    <p:sldId id="508" r:id="rId35"/>
    <p:sldId id="509" r:id="rId36"/>
    <p:sldId id="545" r:id="rId37"/>
    <p:sldId id="492" r:id="rId38"/>
    <p:sldId id="493" r:id="rId39"/>
    <p:sldId id="546" r:id="rId40"/>
    <p:sldId id="494" r:id="rId41"/>
    <p:sldId id="540" r:id="rId42"/>
    <p:sldId id="548" r:id="rId43"/>
    <p:sldId id="499" r:id="rId44"/>
    <p:sldId id="500" r:id="rId4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ngsoft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076" autoAdjust="0"/>
    <p:restoredTop sz="75138" autoAdjust="0"/>
  </p:normalViewPr>
  <p:slideViewPr>
    <p:cSldViewPr>
      <p:cViewPr varScale="1">
        <p:scale>
          <a:sx n="52" d="100"/>
          <a:sy n="52" d="100"/>
        </p:scale>
        <p:origin x="-1872" y="-102"/>
      </p:cViewPr>
      <p:guideLst>
        <p:guide orient="horz" pos="210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880" y="-84"/>
      </p:cViewPr>
      <p:guideLst>
        <p:guide orient="horz" pos="2802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9" Type="http://schemas.openxmlformats.org/officeDocument/2006/relationships/commentAuthors" Target="commentAuthors.xml"/><Relationship Id="rId48" Type="http://schemas.openxmlformats.org/officeDocument/2006/relationships/tableStyles" Target="tableStyles.xml"/><Relationship Id="rId47" Type="http://schemas.openxmlformats.org/officeDocument/2006/relationships/viewProps" Target="viewProps.xml"/><Relationship Id="rId46" Type="http://schemas.openxmlformats.org/officeDocument/2006/relationships/presProps" Target="presProps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04F270-AC2F-4840-9BBF-9DCFFEA72F4A}" type="doc">
      <dgm:prSet loTypeId="urn:microsoft.com/office/officeart/2005/8/layout/hierarchy6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AC5394D0-BA1C-4C17-9056-A6135B67F53E}">
      <dgm:prSet phldrT="[文本]" custT="1"/>
      <dgm:spPr/>
      <dgm:t>
        <a:bodyPr/>
        <a:lstStyle/>
        <a:p>
          <a:r>
            <a:rPr lang="zh-CN" altLang="en-US" sz="2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兴趣与职业</a:t>
          </a:r>
          <a:endParaRPr lang="zh-CN" altLang="en-US" sz="24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27230E4-A99A-42EE-84C9-FF5456AC6415}" cxnId="{1BE421C7-4573-4C4F-8350-A11CF31C9E98}" type="parTrans">
      <dgm:prSet/>
      <dgm:spPr/>
      <dgm:t>
        <a:bodyPr/>
        <a:lstStyle/>
        <a:p>
          <a:endParaRPr lang="zh-CN" altLang="en-US" sz="2400" b="1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0C645E8-F82B-4082-B8AF-BAFDAEF18E5B}" cxnId="{1BE421C7-4573-4C4F-8350-A11CF31C9E98}" type="sibTrans">
      <dgm:prSet/>
      <dgm:spPr/>
      <dgm:t>
        <a:bodyPr/>
        <a:lstStyle/>
        <a:p>
          <a:endParaRPr lang="zh-CN" altLang="en-US" sz="2400" b="1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AFEBE8C-3254-4D21-93E3-33F7C50AFC62}">
      <dgm:prSet phldrT="[文本]" custT="1"/>
      <dgm:spPr/>
      <dgm:t>
        <a:bodyPr/>
        <a:lstStyle/>
        <a:p>
          <a:r>
            <a:rPr lang="zh-CN" altLang="en-US" sz="2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匹配</a:t>
          </a:r>
          <a:endParaRPr lang="zh-CN" altLang="en-US" sz="24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AD4003F-B974-4A7A-92DE-07BB6D9EE260}" cxnId="{53E9864F-FDBF-419E-A834-007518EF9C6F}" type="parTrans">
      <dgm:prSet/>
      <dgm:spPr/>
      <dgm:t>
        <a:bodyPr/>
        <a:lstStyle/>
        <a:p>
          <a:endParaRPr lang="zh-CN" altLang="en-US" sz="2400" b="1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CDB7DF5-70E0-40BA-92C5-FE59E75291AD}" cxnId="{53E9864F-FDBF-419E-A834-007518EF9C6F}" type="sibTrans">
      <dgm:prSet/>
      <dgm:spPr/>
      <dgm:t>
        <a:bodyPr/>
        <a:lstStyle/>
        <a:p>
          <a:endParaRPr lang="zh-CN" altLang="en-US" sz="2400" b="1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61EF81E-0C32-41B9-80B9-5EAEED561292}">
      <dgm:prSet phldrT="[文本]" custT="1"/>
      <dgm:spPr/>
      <dgm:t>
        <a:bodyPr/>
        <a:lstStyle/>
        <a:p>
          <a:r>
            <a:rPr lang="zh-CN" altLang="en-US" sz="2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自我</a:t>
          </a:r>
          <a:endParaRPr lang="zh-CN" altLang="en-US" sz="24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C3DB3CD-99BF-42CB-9133-223266D3AD09}" cxnId="{59C7765D-BE26-4628-B110-241772C7B3BA}" type="parTrans">
      <dgm:prSet/>
      <dgm:spPr/>
      <dgm:t>
        <a:bodyPr/>
        <a:lstStyle/>
        <a:p>
          <a:endParaRPr lang="zh-CN" altLang="en-US" sz="2400" b="1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090DA60-3ABE-4CA5-95F4-29EA85AE3CEC}" cxnId="{59C7765D-BE26-4628-B110-241772C7B3BA}" type="sibTrans">
      <dgm:prSet/>
      <dgm:spPr/>
      <dgm:t>
        <a:bodyPr/>
        <a:lstStyle/>
        <a:p>
          <a:endParaRPr lang="zh-CN" altLang="en-US" sz="2400" b="1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11CC2B2-4A87-4441-BAAF-FA01A696565E}">
      <dgm:prSet phldrT="[文本]" custT="1"/>
      <dgm:spPr/>
      <dgm:t>
        <a:bodyPr/>
        <a:lstStyle/>
        <a:p>
          <a:r>
            <a:rPr lang="zh-CN" altLang="en-US" sz="2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现实</a:t>
          </a:r>
          <a:endParaRPr lang="zh-CN" altLang="en-US" sz="24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0CBB584-9266-498B-9AE3-78D3DD877F52}" cxnId="{54012102-6CF2-4EB0-912B-1899DBD07F0B}" type="parTrans">
      <dgm:prSet/>
      <dgm:spPr/>
      <dgm:t>
        <a:bodyPr/>
        <a:lstStyle/>
        <a:p>
          <a:endParaRPr lang="zh-CN" altLang="en-US" sz="2400" b="1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46C1DFB-F8BA-4B5E-9FBE-2E8FD9063EAB}" cxnId="{54012102-6CF2-4EB0-912B-1899DBD07F0B}" type="sibTrans">
      <dgm:prSet/>
      <dgm:spPr/>
      <dgm:t>
        <a:bodyPr/>
        <a:lstStyle/>
        <a:p>
          <a:endParaRPr lang="zh-CN" altLang="en-US" sz="2400" b="1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D8FFB4A-BEA6-42DD-9F2A-0D46C9F4CB73}">
      <dgm:prSet phldrT="[文本]" custT="1"/>
      <dgm:spPr/>
      <dgm:t>
        <a:bodyPr/>
        <a:lstStyle/>
        <a:p>
          <a:r>
            <a:rPr lang="zh-CN" altLang="en-US" sz="2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不匹配</a:t>
          </a:r>
          <a:endParaRPr lang="zh-CN" altLang="en-US" sz="24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BF17C07-A7BA-4D7E-8C4B-0544FA434268}" cxnId="{B25DB584-D67A-4719-AED9-C9057B234C45}" type="parTrans">
      <dgm:prSet/>
      <dgm:spPr/>
      <dgm:t>
        <a:bodyPr/>
        <a:lstStyle/>
        <a:p>
          <a:endParaRPr lang="zh-CN" altLang="en-US" sz="2400" b="1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C195B68-8D76-444E-8458-2CE0B026BC37}" cxnId="{B25DB584-D67A-4719-AED9-C9057B234C45}" type="sibTrans">
      <dgm:prSet/>
      <dgm:spPr/>
      <dgm:t>
        <a:bodyPr/>
        <a:lstStyle/>
        <a:p>
          <a:endParaRPr lang="zh-CN" altLang="en-US" sz="2400" b="1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C21A6E7-001B-4A39-9BF5-C4AB5BB6E7C2}">
      <dgm:prSet phldrT="[文本]" custT="1"/>
      <dgm:spPr/>
      <dgm:t>
        <a:bodyPr/>
        <a:lstStyle/>
        <a:p>
          <a:r>
            <a:rPr lang="zh-CN" altLang="en-US" sz="2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平衡</a:t>
          </a:r>
          <a:endParaRPr lang="zh-CN" altLang="en-US" sz="24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7A74DE5-EF98-4EE7-B986-C97FA842BB37}" cxnId="{67041DBE-0A7B-4E41-9629-05F468150D69}" type="parTrans">
      <dgm:prSet/>
      <dgm:spPr/>
      <dgm:t>
        <a:bodyPr/>
        <a:lstStyle/>
        <a:p>
          <a:endParaRPr lang="zh-CN" altLang="en-US" sz="2400" b="1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EFD84E4-869D-497F-92FE-611D50D5D0ED}" cxnId="{67041DBE-0A7B-4E41-9629-05F468150D69}" type="sibTrans">
      <dgm:prSet/>
      <dgm:spPr/>
      <dgm:t>
        <a:bodyPr/>
        <a:lstStyle/>
        <a:p>
          <a:endParaRPr lang="zh-CN" altLang="en-US" sz="2400" b="1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D83CA94-A2A3-4D1B-A761-27759BC85D88}">
      <dgm:prSet phldrT="[文本]" custT="1"/>
      <dgm:spPr/>
      <dgm:t>
        <a:bodyPr/>
        <a:lstStyle/>
        <a:p>
          <a:r>
            <a:rPr lang="zh-CN" altLang="en-US" sz="2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适应</a:t>
          </a:r>
          <a:endParaRPr lang="zh-CN" altLang="en-US" sz="24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28F712E-DAD8-44CE-BEBC-8CB894C59FCD}" cxnId="{C8A0FC1C-77FB-4338-8FE7-5C010E9D5929}" type="parTrans">
      <dgm:prSet/>
      <dgm:spPr/>
      <dgm:t>
        <a:bodyPr/>
        <a:lstStyle/>
        <a:p>
          <a:endParaRPr lang="zh-CN" altLang="en-US" sz="2400" b="1">
            <a:solidFill>
              <a:schemeClr val="tx1"/>
            </a:solidFill>
          </a:endParaRPr>
        </a:p>
      </dgm:t>
    </dgm:pt>
    <dgm:pt modelId="{B7BB24C4-F1DA-4AFD-BB5E-057C47C566F3}" cxnId="{C8A0FC1C-77FB-4338-8FE7-5C010E9D5929}" type="sibTrans">
      <dgm:prSet/>
      <dgm:spPr/>
      <dgm:t>
        <a:bodyPr/>
        <a:lstStyle/>
        <a:p>
          <a:endParaRPr lang="zh-CN" altLang="en-US" sz="2400" b="1">
            <a:solidFill>
              <a:schemeClr val="tx1"/>
            </a:solidFill>
          </a:endParaRPr>
        </a:p>
      </dgm:t>
    </dgm:pt>
    <dgm:pt modelId="{7E67ABA9-6337-43C4-AFA5-395F2C60E7F6}">
      <dgm:prSet phldrT="[文本]" custT="1"/>
      <dgm:spPr/>
      <dgm:t>
        <a:bodyPr/>
        <a:lstStyle/>
        <a:p>
          <a:r>
            <a:rPr lang="zh-CN" altLang="en-US" sz="2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决策</a:t>
          </a:r>
          <a:endParaRPr lang="zh-CN" altLang="en-US" sz="24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25F83F6-01E4-4160-B2ED-29504627C8A8}" cxnId="{4820D491-3F76-48D7-A498-7D9AE08774FD}" type="parTrans">
      <dgm:prSet/>
      <dgm:spPr/>
      <dgm:t>
        <a:bodyPr/>
        <a:lstStyle/>
        <a:p>
          <a:endParaRPr lang="zh-CN" altLang="en-US" sz="2400" b="1">
            <a:solidFill>
              <a:schemeClr val="tx1"/>
            </a:solidFill>
          </a:endParaRPr>
        </a:p>
      </dgm:t>
    </dgm:pt>
    <dgm:pt modelId="{ABBA492E-C2D3-487D-8683-40D04C242486}" cxnId="{4820D491-3F76-48D7-A498-7D9AE08774FD}" type="sibTrans">
      <dgm:prSet/>
      <dgm:spPr/>
      <dgm:t>
        <a:bodyPr/>
        <a:lstStyle/>
        <a:p>
          <a:endParaRPr lang="zh-CN" altLang="en-US" sz="2400" b="1">
            <a:solidFill>
              <a:schemeClr val="tx1"/>
            </a:solidFill>
          </a:endParaRPr>
        </a:p>
      </dgm:t>
    </dgm:pt>
    <dgm:pt modelId="{369BCCB8-2EB7-4FE4-AFEB-D868411DF809}">
      <dgm:prSet phldrT="[文本]" custT="1"/>
      <dgm:spPr/>
      <dgm:t>
        <a:bodyPr/>
        <a:lstStyle/>
        <a:p>
          <a:r>
            <a:rPr lang="zh-CN" altLang="en-US" sz="2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学习</a:t>
          </a:r>
          <a:endParaRPr lang="zh-CN" altLang="en-US" sz="24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FDD9D1A-C065-468B-AF98-BBBF8B82B9D1}" cxnId="{B845FB04-392B-4660-978E-1E51491F3072}" type="parTrans">
      <dgm:prSet/>
      <dgm:spPr/>
      <dgm:t>
        <a:bodyPr/>
        <a:lstStyle/>
        <a:p>
          <a:endParaRPr lang="zh-CN" altLang="en-US" sz="2400" b="1">
            <a:solidFill>
              <a:schemeClr val="tx1"/>
            </a:solidFill>
          </a:endParaRPr>
        </a:p>
      </dgm:t>
    </dgm:pt>
    <dgm:pt modelId="{E07AE824-0471-4D6F-8078-6B484D6CA14A}" cxnId="{B845FB04-392B-4660-978E-1E51491F3072}" type="sibTrans">
      <dgm:prSet/>
      <dgm:spPr/>
      <dgm:t>
        <a:bodyPr/>
        <a:lstStyle/>
        <a:p>
          <a:endParaRPr lang="zh-CN" altLang="en-US" sz="2400" b="1">
            <a:solidFill>
              <a:schemeClr val="tx1"/>
            </a:solidFill>
          </a:endParaRPr>
        </a:p>
      </dgm:t>
    </dgm:pt>
    <dgm:pt modelId="{8874A6EB-1D89-45ED-86C5-943ED0DC0E77}">
      <dgm:prSet phldrT="[文本]" custT="1"/>
      <dgm:spPr/>
      <dgm:t>
        <a:bodyPr/>
        <a:lstStyle/>
        <a:p>
          <a:r>
            <a:rPr lang="zh-CN" altLang="en-US" sz="2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行动</a:t>
          </a:r>
          <a:endParaRPr lang="zh-CN" altLang="en-US" sz="24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4B00CEC-AE00-4622-A988-47A80403C942}" cxnId="{CAECA20E-EB11-4D6D-BFAD-F121BA8D0903}" type="parTrans">
      <dgm:prSet/>
      <dgm:spPr/>
      <dgm:t>
        <a:bodyPr/>
        <a:lstStyle/>
        <a:p>
          <a:endParaRPr lang="zh-CN" altLang="en-US" sz="2400" b="1">
            <a:solidFill>
              <a:schemeClr val="tx1"/>
            </a:solidFill>
          </a:endParaRPr>
        </a:p>
      </dgm:t>
    </dgm:pt>
    <dgm:pt modelId="{F5DC79D8-8F28-4317-8D61-A73A4BB7D0D4}" cxnId="{CAECA20E-EB11-4D6D-BFAD-F121BA8D0903}" type="sibTrans">
      <dgm:prSet/>
      <dgm:spPr/>
      <dgm:t>
        <a:bodyPr/>
        <a:lstStyle/>
        <a:p>
          <a:endParaRPr lang="zh-CN" altLang="en-US" sz="2400" b="1">
            <a:solidFill>
              <a:schemeClr val="tx1"/>
            </a:solidFill>
          </a:endParaRPr>
        </a:p>
      </dgm:t>
    </dgm:pt>
    <dgm:pt modelId="{973189B8-BD35-48DC-9037-B21D82B2E78B}" type="pres">
      <dgm:prSet presAssocID="{5204F270-AC2F-4840-9BBF-9DCFFEA72F4A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B05E707-6B96-4C5B-956E-D1B8E161A110}" type="pres">
      <dgm:prSet presAssocID="{5204F270-AC2F-4840-9BBF-9DCFFEA72F4A}" presName="hierFlow" presStyleCnt="0"/>
      <dgm:spPr/>
      <dgm:t>
        <a:bodyPr/>
        <a:lstStyle/>
        <a:p>
          <a:endParaRPr lang="zh-CN" altLang="en-US"/>
        </a:p>
      </dgm:t>
    </dgm:pt>
    <dgm:pt modelId="{3B789E4F-3D46-4AC4-AE8A-C2533E6682CD}" type="pres">
      <dgm:prSet presAssocID="{5204F270-AC2F-4840-9BBF-9DCFFEA72F4A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D1E3A60D-2089-4402-BD29-3988BA731931}" type="pres">
      <dgm:prSet presAssocID="{AC5394D0-BA1C-4C17-9056-A6135B67F53E}" presName="Name14" presStyleCnt="0"/>
      <dgm:spPr/>
      <dgm:t>
        <a:bodyPr/>
        <a:lstStyle/>
        <a:p>
          <a:endParaRPr lang="zh-CN" altLang="en-US"/>
        </a:p>
      </dgm:t>
    </dgm:pt>
    <dgm:pt modelId="{F6315E16-4120-44FF-9EAD-D0CACE8052B8}" type="pres">
      <dgm:prSet presAssocID="{AC5394D0-BA1C-4C17-9056-A6135B67F53E}" presName="level1Shape" presStyleLbl="node0" presStyleIdx="0" presStyleCnt="1" custScaleX="331908" custLinFactY="-100000" custLinFactNeighborX="5168" custLinFactNeighborY="-10919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B2F9C53-0837-4B08-8F5D-4C78FADF536C}" type="pres">
      <dgm:prSet presAssocID="{AC5394D0-BA1C-4C17-9056-A6135B67F53E}" presName="hierChild2" presStyleCnt="0"/>
      <dgm:spPr/>
      <dgm:t>
        <a:bodyPr/>
        <a:lstStyle/>
        <a:p>
          <a:endParaRPr lang="zh-CN" altLang="en-US"/>
        </a:p>
      </dgm:t>
    </dgm:pt>
    <dgm:pt modelId="{BB39CBC8-32AB-482D-B2C5-9635CEA18F10}" type="pres">
      <dgm:prSet presAssocID="{EAD4003F-B974-4A7A-92DE-07BB6D9EE260}" presName="Name19" presStyleLbl="parChTrans1D2" presStyleIdx="0" presStyleCnt="2"/>
      <dgm:spPr/>
      <dgm:t>
        <a:bodyPr/>
        <a:lstStyle/>
        <a:p>
          <a:endParaRPr lang="zh-CN" altLang="en-US"/>
        </a:p>
      </dgm:t>
    </dgm:pt>
    <dgm:pt modelId="{A7D77CCB-7971-4B95-929B-149C3B00F512}" type="pres">
      <dgm:prSet presAssocID="{EAFEBE8C-3254-4D21-93E3-33F7C50AFC62}" presName="Name21" presStyleCnt="0"/>
      <dgm:spPr/>
      <dgm:t>
        <a:bodyPr/>
        <a:lstStyle/>
        <a:p>
          <a:endParaRPr lang="zh-CN" altLang="en-US"/>
        </a:p>
      </dgm:t>
    </dgm:pt>
    <dgm:pt modelId="{2AA8DAE9-8375-4FFE-A85B-234C87B5B077}" type="pres">
      <dgm:prSet presAssocID="{EAFEBE8C-3254-4D21-93E3-33F7C50AFC62}" presName="level2Shape" presStyleLbl="node2" presStyleIdx="0" presStyleCnt="2" custScaleX="239841" custLinFactNeighborY="-40732"/>
      <dgm:spPr/>
      <dgm:t>
        <a:bodyPr/>
        <a:lstStyle/>
        <a:p>
          <a:endParaRPr lang="zh-CN" altLang="en-US"/>
        </a:p>
      </dgm:t>
    </dgm:pt>
    <dgm:pt modelId="{DECF4406-B1A3-486D-A821-96994DE5C97D}" type="pres">
      <dgm:prSet presAssocID="{EAFEBE8C-3254-4D21-93E3-33F7C50AFC62}" presName="hierChild3" presStyleCnt="0"/>
      <dgm:spPr/>
      <dgm:t>
        <a:bodyPr/>
        <a:lstStyle/>
        <a:p>
          <a:endParaRPr lang="zh-CN" altLang="en-US"/>
        </a:p>
      </dgm:t>
    </dgm:pt>
    <dgm:pt modelId="{7144CA21-F7D0-4AEA-A554-2AE1856CC3FE}" type="pres">
      <dgm:prSet presAssocID="{9C3DB3CD-99BF-42CB-9133-223266D3AD09}" presName="Name19" presStyleLbl="parChTrans1D3" presStyleIdx="0" presStyleCnt="7"/>
      <dgm:spPr/>
      <dgm:t>
        <a:bodyPr/>
        <a:lstStyle/>
        <a:p>
          <a:endParaRPr lang="zh-CN" altLang="en-US"/>
        </a:p>
      </dgm:t>
    </dgm:pt>
    <dgm:pt modelId="{D23E7C22-A64C-43F9-BB3C-7D2052872A81}" type="pres">
      <dgm:prSet presAssocID="{161EF81E-0C32-41B9-80B9-5EAEED561292}" presName="Name21" presStyleCnt="0"/>
      <dgm:spPr/>
      <dgm:t>
        <a:bodyPr/>
        <a:lstStyle/>
        <a:p>
          <a:endParaRPr lang="zh-CN" altLang="en-US"/>
        </a:p>
      </dgm:t>
    </dgm:pt>
    <dgm:pt modelId="{01B30A2E-BFC0-4A3A-A3EF-3BD5448F4354}" type="pres">
      <dgm:prSet presAssocID="{161EF81E-0C32-41B9-80B9-5EAEED561292}" presName="level2Shape" presStyleLbl="node3" presStyleIdx="0" presStyleCnt="7" custLinFactNeighborY="99673"/>
      <dgm:spPr/>
      <dgm:t>
        <a:bodyPr/>
        <a:lstStyle/>
        <a:p>
          <a:endParaRPr lang="zh-CN" altLang="en-US"/>
        </a:p>
      </dgm:t>
    </dgm:pt>
    <dgm:pt modelId="{69658C62-3B2B-4CB4-9786-09CB57CBF978}" type="pres">
      <dgm:prSet presAssocID="{161EF81E-0C32-41B9-80B9-5EAEED561292}" presName="hierChild3" presStyleCnt="0"/>
      <dgm:spPr/>
      <dgm:t>
        <a:bodyPr/>
        <a:lstStyle/>
        <a:p>
          <a:endParaRPr lang="zh-CN" altLang="en-US"/>
        </a:p>
      </dgm:t>
    </dgm:pt>
    <dgm:pt modelId="{C320AABE-1061-485A-9DB8-650C6DD0811A}" type="pres">
      <dgm:prSet presAssocID="{D0CBB584-9266-498B-9AE3-78D3DD877F52}" presName="Name19" presStyleLbl="parChTrans1D3" presStyleIdx="1" presStyleCnt="7"/>
      <dgm:spPr/>
      <dgm:t>
        <a:bodyPr/>
        <a:lstStyle/>
        <a:p>
          <a:endParaRPr lang="zh-CN" altLang="en-US"/>
        </a:p>
      </dgm:t>
    </dgm:pt>
    <dgm:pt modelId="{7FECF272-DD39-429F-BD03-5E5D6A165990}" type="pres">
      <dgm:prSet presAssocID="{911CC2B2-4A87-4441-BAAF-FA01A696565E}" presName="Name21" presStyleCnt="0"/>
      <dgm:spPr/>
      <dgm:t>
        <a:bodyPr/>
        <a:lstStyle/>
        <a:p>
          <a:endParaRPr lang="zh-CN" altLang="en-US"/>
        </a:p>
      </dgm:t>
    </dgm:pt>
    <dgm:pt modelId="{43D3B637-7F82-48F8-AD70-E069761FE68B}" type="pres">
      <dgm:prSet presAssocID="{911CC2B2-4A87-4441-BAAF-FA01A696565E}" presName="level2Shape" presStyleLbl="node3" presStyleIdx="1" presStyleCnt="7" custLinFactNeighborY="99673"/>
      <dgm:spPr/>
      <dgm:t>
        <a:bodyPr/>
        <a:lstStyle/>
        <a:p>
          <a:endParaRPr lang="zh-CN" altLang="en-US"/>
        </a:p>
      </dgm:t>
    </dgm:pt>
    <dgm:pt modelId="{CB50C272-591C-4285-84F4-F3BE906FA8A3}" type="pres">
      <dgm:prSet presAssocID="{911CC2B2-4A87-4441-BAAF-FA01A696565E}" presName="hierChild3" presStyleCnt="0"/>
      <dgm:spPr/>
      <dgm:t>
        <a:bodyPr/>
        <a:lstStyle/>
        <a:p>
          <a:endParaRPr lang="zh-CN" altLang="en-US"/>
        </a:p>
      </dgm:t>
    </dgm:pt>
    <dgm:pt modelId="{830F15F7-2264-4849-BBB1-A2CFC97B6687}" type="pres">
      <dgm:prSet presAssocID="{CBF17C07-A7BA-4D7E-8C4B-0544FA434268}" presName="Name19" presStyleLbl="parChTrans1D2" presStyleIdx="1" presStyleCnt="2"/>
      <dgm:spPr/>
      <dgm:t>
        <a:bodyPr/>
        <a:lstStyle/>
        <a:p>
          <a:endParaRPr lang="zh-CN" altLang="en-US"/>
        </a:p>
      </dgm:t>
    </dgm:pt>
    <dgm:pt modelId="{E49D6FDA-82ED-4818-BA3A-FF618A860FD9}" type="pres">
      <dgm:prSet presAssocID="{5D8FFB4A-BEA6-42DD-9F2A-0D46C9F4CB73}" presName="Name21" presStyleCnt="0"/>
      <dgm:spPr/>
      <dgm:t>
        <a:bodyPr/>
        <a:lstStyle/>
        <a:p>
          <a:endParaRPr lang="zh-CN" altLang="en-US"/>
        </a:p>
      </dgm:t>
    </dgm:pt>
    <dgm:pt modelId="{0E1AF047-B13C-4EC5-B822-10DB2E9C5A62}" type="pres">
      <dgm:prSet presAssocID="{5D8FFB4A-BEA6-42DD-9F2A-0D46C9F4CB73}" presName="level2Shape" presStyleLbl="node2" presStyleIdx="1" presStyleCnt="2" custScaleX="239841" custLinFactNeighborY="-40732"/>
      <dgm:spPr/>
      <dgm:t>
        <a:bodyPr/>
        <a:lstStyle/>
        <a:p>
          <a:endParaRPr lang="zh-CN" altLang="en-US"/>
        </a:p>
      </dgm:t>
    </dgm:pt>
    <dgm:pt modelId="{1F484F57-4BF1-4C22-88A7-5D3E2A4D074A}" type="pres">
      <dgm:prSet presAssocID="{5D8FFB4A-BEA6-42DD-9F2A-0D46C9F4CB73}" presName="hierChild3" presStyleCnt="0"/>
      <dgm:spPr/>
      <dgm:t>
        <a:bodyPr/>
        <a:lstStyle/>
        <a:p>
          <a:endParaRPr lang="zh-CN" altLang="en-US"/>
        </a:p>
      </dgm:t>
    </dgm:pt>
    <dgm:pt modelId="{F1EE4F20-0D3C-47EB-92FB-69AFA3051D6D}" type="pres">
      <dgm:prSet presAssocID="{B7A74DE5-EF98-4EE7-B986-C97FA842BB37}" presName="Name19" presStyleLbl="parChTrans1D3" presStyleIdx="2" presStyleCnt="7"/>
      <dgm:spPr/>
      <dgm:t>
        <a:bodyPr/>
        <a:lstStyle/>
        <a:p>
          <a:endParaRPr lang="zh-CN" altLang="en-US"/>
        </a:p>
      </dgm:t>
    </dgm:pt>
    <dgm:pt modelId="{98249A8B-C6BD-4615-8368-1C2EDE230175}" type="pres">
      <dgm:prSet presAssocID="{1C21A6E7-001B-4A39-9BF5-C4AB5BB6E7C2}" presName="Name21" presStyleCnt="0"/>
      <dgm:spPr/>
      <dgm:t>
        <a:bodyPr/>
        <a:lstStyle/>
        <a:p>
          <a:endParaRPr lang="zh-CN" altLang="en-US"/>
        </a:p>
      </dgm:t>
    </dgm:pt>
    <dgm:pt modelId="{BA60EC03-EDCE-4013-9A82-1EE11E792945}" type="pres">
      <dgm:prSet presAssocID="{1C21A6E7-001B-4A39-9BF5-C4AB5BB6E7C2}" presName="level2Shape" presStyleLbl="node3" presStyleIdx="2" presStyleCnt="7" custLinFactY="86838" custLinFactNeighborY="100000"/>
      <dgm:spPr/>
      <dgm:t>
        <a:bodyPr/>
        <a:lstStyle/>
        <a:p>
          <a:endParaRPr lang="zh-CN" altLang="en-US"/>
        </a:p>
      </dgm:t>
    </dgm:pt>
    <dgm:pt modelId="{C6793C65-AA65-45D9-9FBD-C5EF20C6F2A5}" type="pres">
      <dgm:prSet presAssocID="{1C21A6E7-001B-4A39-9BF5-C4AB5BB6E7C2}" presName="hierChild3" presStyleCnt="0"/>
      <dgm:spPr/>
      <dgm:t>
        <a:bodyPr/>
        <a:lstStyle/>
        <a:p>
          <a:endParaRPr lang="zh-CN" altLang="en-US"/>
        </a:p>
      </dgm:t>
    </dgm:pt>
    <dgm:pt modelId="{08BB9721-77FE-49E7-8AAC-1577BB4B3603}" type="pres">
      <dgm:prSet presAssocID="{A28F712E-DAD8-44CE-BEBC-8CB894C59FCD}" presName="Name19" presStyleLbl="parChTrans1D3" presStyleIdx="3" presStyleCnt="7"/>
      <dgm:spPr/>
      <dgm:t>
        <a:bodyPr/>
        <a:lstStyle/>
        <a:p>
          <a:endParaRPr lang="zh-CN" altLang="en-US"/>
        </a:p>
      </dgm:t>
    </dgm:pt>
    <dgm:pt modelId="{9DD62A70-E458-42AB-A384-DBB2D241196D}" type="pres">
      <dgm:prSet presAssocID="{0D83CA94-A2A3-4D1B-A761-27759BC85D88}" presName="Name21" presStyleCnt="0"/>
      <dgm:spPr/>
      <dgm:t>
        <a:bodyPr/>
        <a:lstStyle/>
        <a:p>
          <a:endParaRPr lang="zh-CN" altLang="en-US"/>
        </a:p>
      </dgm:t>
    </dgm:pt>
    <dgm:pt modelId="{2F61B77D-94CB-48CA-AAD4-E0B20299AE3F}" type="pres">
      <dgm:prSet presAssocID="{0D83CA94-A2A3-4D1B-A761-27759BC85D88}" presName="level2Shape" presStyleLbl="node3" presStyleIdx="3" presStyleCnt="7" custLinFactY="86838" custLinFactNeighborY="100000"/>
      <dgm:spPr/>
      <dgm:t>
        <a:bodyPr/>
        <a:lstStyle/>
        <a:p>
          <a:endParaRPr lang="zh-CN" altLang="en-US"/>
        </a:p>
      </dgm:t>
    </dgm:pt>
    <dgm:pt modelId="{6E9489D9-3FBD-49B6-ADA0-4ACBB81DA598}" type="pres">
      <dgm:prSet presAssocID="{0D83CA94-A2A3-4D1B-A761-27759BC85D88}" presName="hierChild3" presStyleCnt="0"/>
      <dgm:spPr/>
      <dgm:t>
        <a:bodyPr/>
        <a:lstStyle/>
        <a:p>
          <a:endParaRPr lang="zh-CN" altLang="en-US"/>
        </a:p>
      </dgm:t>
    </dgm:pt>
    <dgm:pt modelId="{CE05D77B-F3EE-417F-84A7-911F91F47DCE}" type="pres">
      <dgm:prSet presAssocID="{F25F83F6-01E4-4160-B2ED-29504627C8A8}" presName="Name19" presStyleLbl="parChTrans1D3" presStyleIdx="4" presStyleCnt="7"/>
      <dgm:spPr/>
      <dgm:t>
        <a:bodyPr/>
        <a:lstStyle/>
        <a:p>
          <a:endParaRPr lang="zh-CN" altLang="en-US"/>
        </a:p>
      </dgm:t>
    </dgm:pt>
    <dgm:pt modelId="{521BDF71-2F90-404B-8FD2-41C54CBAF0D2}" type="pres">
      <dgm:prSet presAssocID="{7E67ABA9-6337-43C4-AFA5-395F2C60E7F6}" presName="Name21" presStyleCnt="0"/>
      <dgm:spPr/>
      <dgm:t>
        <a:bodyPr/>
        <a:lstStyle/>
        <a:p>
          <a:endParaRPr lang="zh-CN" altLang="en-US"/>
        </a:p>
      </dgm:t>
    </dgm:pt>
    <dgm:pt modelId="{09FF3D59-A5CE-4DC6-9325-02A5ED538502}" type="pres">
      <dgm:prSet presAssocID="{7E67ABA9-6337-43C4-AFA5-395F2C60E7F6}" presName="level2Shape" presStyleLbl="node3" presStyleIdx="4" presStyleCnt="7" custLinFactY="86838" custLinFactNeighborY="100000"/>
      <dgm:spPr/>
      <dgm:t>
        <a:bodyPr/>
        <a:lstStyle/>
        <a:p>
          <a:endParaRPr lang="zh-CN" altLang="en-US"/>
        </a:p>
      </dgm:t>
    </dgm:pt>
    <dgm:pt modelId="{E6C9406B-CB35-4458-AA86-D587995DFDE5}" type="pres">
      <dgm:prSet presAssocID="{7E67ABA9-6337-43C4-AFA5-395F2C60E7F6}" presName="hierChild3" presStyleCnt="0"/>
      <dgm:spPr/>
      <dgm:t>
        <a:bodyPr/>
        <a:lstStyle/>
        <a:p>
          <a:endParaRPr lang="zh-CN" altLang="en-US"/>
        </a:p>
      </dgm:t>
    </dgm:pt>
    <dgm:pt modelId="{AD98F4A5-C37A-4FD2-B384-7BE2E574B714}" type="pres">
      <dgm:prSet presAssocID="{7FDD9D1A-C065-468B-AF98-BBBF8B82B9D1}" presName="Name19" presStyleLbl="parChTrans1D3" presStyleIdx="5" presStyleCnt="7"/>
      <dgm:spPr/>
      <dgm:t>
        <a:bodyPr/>
        <a:lstStyle/>
        <a:p>
          <a:endParaRPr lang="zh-CN" altLang="en-US"/>
        </a:p>
      </dgm:t>
    </dgm:pt>
    <dgm:pt modelId="{7A87C948-7299-4A19-89E8-A3E92CD1080D}" type="pres">
      <dgm:prSet presAssocID="{369BCCB8-2EB7-4FE4-AFEB-D868411DF809}" presName="Name21" presStyleCnt="0"/>
      <dgm:spPr/>
      <dgm:t>
        <a:bodyPr/>
        <a:lstStyle/>
        <a:p>
          <a:endParaRPr lang="zh-CN" altLang="en-US"/>
        </a:p>
      </dgm:t>
    </dgm:pt>
    <dgm:pt modelId="{8A218284-C3FB-420B-8C90-0B72045E6ED0}" type="pres">
      <dgm:prSet presAssocID="{369BCCB8-2EB7-4FE4-AFEB-D868411DF809}" presName="level2Shape" presStyleLbl="node3" presStyleIdx="5" presStyleCnt="7" custLinFactY="86838" custLinFactNeighborY="100000"/>
      <dgm:spPr/>
      <dgm:t>
        <a:bodyPr/>
        <a:lstStyle/>
        <a:p>
          <a:endParaRPr lang="zh-CN" altLang="en-US"/>
        </a:p>
      </dgm:t>
    </dgm:pt>
    <dgm:pt modelId="{528B00C0-D5C4-471C-B6E9-6E0118946CB3}" type="pres">
      <dgm:prSet presAssocID="{369BCCB8-2EB7-4FE4-AFEB-D868411DF809}" presName="hierChild3" presStyleCnt="0"/>
      <dgm:spPr/>
      <dgm:t>
        <a:bodyPr/>
        <a:lstStyle/>
        <a:p>
          <a:endParaRPr lang="zh-CN" altLang="en-US"/>
        </a:p>
      </dgm:t>
    </dgm:pt>
    <dgm:pt modelId="{B1763815-5AFB-4E99-8C99-4AC43C2B8CEA}" type="pres">
      <dgm:prSet presAssocID="{54B00CEC-AE00-4622-A988-47A80403C942}" presName="Name19" presStyleLbl="parChTrans1D3" presStyleIdx="6" presStyleCnt="7"/>
      <dgm:spPr/>
      <dgm:t>
        <a:bodyPr/>
        <a:lstStyle/>
        <a:p>
          <a:endParaRPr lang="zh-CN" altLang="en-US"/>
        </a:p>
      </dgm:t>
    </dgm:pt>
    <dgm:pt modelId="{73AE413D-07AF-4B1F-97D8-43B40F6D60D0}" type="pres">
      <dgm:prSet presAssocID="{8874A6EB-1D89-45ED-86C5-943ED0DC0E77}" presName="Name21" presStyleCnt="0"/>
      <dgm:spPr/>
      <dgm:t>
        <a:bodyPr/>
        <a:lstStyle/>
        <a:p>
          <a:endParaRPr lang="zh-CN" altLang="en-US"/>
        </a:p>
      </dgm:t>
    </dgm:pt>
    <dgm:pt modelId="{8E80FAE3-A911-455B-9735-657BD9DFC43D}" type="pres">
      <dgm:prSet presAssocID="{8874A6EB-1D89-45ED-86C5-943ED0DC0E77}" presName="level2Shape" presStyleLbl="node3" presStyleIdx="6" presStyleCnt="7" custLinFactY="86838" custLinFactNeighborY="100000"/>
      <dgm:spPr/>
      <dgm:t>
        <a:bodyPr/>
        <a:lstStyle/>
        <a:p>
          <a:endParaRPr lang="zh-CN" altLang="en-US"/>
        </a:p>
      </dgm:t>
    </dgm:pt>
    <dgm:pt modelId="{F595E9A0-F87D-4635-AC65-4E76BCF98A9C}" type="pres">
      <dgm:prSet presAssocID="{8874A6EB-1D89-45ED-86C5-943ED0DC0E77}" presName="hierChild3" presStyleCnt="0"/>
      <dgm:spPr/>
      <dgm:t>
        <a:bodyPr/>
        <a:lstStyle/>
        <a:p>
          <a:endParaRPr lang="zh-CN" altLang="en-US"/>
        </a:p>
      </dgm:t>
    </dgm:pt>
    <dgm:pt modelId="{10A37C9F-2456-48C5-8B80-D07FF21F76A1}" type="pres">
      <dgm:prSet presAssocID="{5204F270-AC2F-4840-9BBF-9DCFFEA72F4A}" presName="bgShapesFlow" presStyleCnt="0"/>
      <dgm:spPr/>
      <dgm:t>
        <a:bodyPr/>
        <a:lstStyle/>
        <a:p>
          <a:endParaRPr lang="zh-CN" altLang="en-US"/>
        </a:p>
      </dgm:t>
    </dgm:pt>
  </dgm:ptLst>
  <dgm:cxnLst>
    <dgm:cxn modelId="{B845FB04-392B-4660-978E-1E51491F3072}" srcId="{5D8FFB4A-BEA6-42DD-9F2A-0D46C9F4CB73}" destId="{369BCCB8-2EB7-4FE4-AFEB-D868411DF809}" srcOrd="3" destOrd="0" parTransId="{7FDD9D1A-C065-468B-AF98-BBBF8B82B9D1}" sibTransId="{E07AE824-0471-4D6F-8078-6B484D6CA14A}"/>
    <dgm:cxn modelId="{73C5E5FE-3BCB-4D40-8EF5-0D83BC8C85EA}" type="presOf" srcId="{1C21A6E7-001B-4A39-9BF5-C4AB5BB6E7C2}" destId="{BA60EC03-EDCE-4013-9A82-1EE11E792945}" srcOrd="0" destOrd="0" presId="urn:microsoft.com/office/officeart/2005/8/layout/hierarchy6"/>
    <dgm:cxn modelId="{59C7765D-BE26-4628-B110-241772C7B3BA}" srcId="{EAFEBE8C-3254-4D21-93E3-33F7C50AFC62}" destId="{161EF81E-0C32-41B9-80B9-5EAEED561292}" srcOrd="0" destOrd="0" parTransId="{9C3DB3CD-99BF-42CB-9133-223266D3AD09}" sibTransId="{F090DA60-3ABE-4CA5-95F4-29EA85AE3CEC}"/>
    <dgm:cxn modelId="{53E9864F-FDBF-419E-A834-007518EF9C6F}" srcId="{AC5394D0-BA1C-4C17-9056-A6135B67F53E}" destId="{EAFEBE8C-3254-4D21-93E3-33F7C50AFC62}" srcOrd="0" destOrd="0" parTransId="{EAD4003F-B974-4A7A-92DE-07BB6D9EE260}" sibTransId="{7CDB7DF5-70E0-40BA-92C5-FE59E75291AD}"/>
    <dgm:cxn modelId="{E2B8BCB5-18B5-46D1-BDF2-1A76DBE844EC}" type="presOf" srcId="{F25F83F6-01E4-4160-B2ED-29504627C8A8}" destId="{CE05D77B-F3EE-417F-84A7-911F91F47DCE}" srcOrd="0" destOrd="0" presId="urn:microsoft.com/office/officeart/2005/8/layout/hierarchy6"/>
    <dgm:cxn modelId="{4820D491-3F76-48D7-A498-7D9AE08774FD}" srcId="{5D8FFB4A-BEA6-42DD-9F2A-0D46C9F4CB73}" destId="{7E67ABA9-6337-43C4-AFA5-395F2C60E7F6}" srcOrd="2" destOrd="0" parTransId="{F25F83F6-01E4-4160-B2ED-29504627C8A8}" sibTransId="{ABBA492E-C2D3-487D-8683-40D04C242486}"/>
    <dgm:cxn modelId="{004EC7F0-8D7A-4DF1-9381-6AF8117F6897}" type="presOf" srcId="{CBF17C07-A7BA-4D7E-8C4B-0544FA434268}" destId="{830F15F7-2264-4849-BBB1-A2CFC97B6687}" srcOrd="0" destOrd="0" presId="urn:microsoft.com/office/officeart/2005/8/layout/hierarchy6"/>
    <dgm:cxn modelId="{96C92039-6510-47C5-AE68-E10752B78B95}" type="presOf" srcId="{5D8FFB4A-BEA6-42DD-9F2A-0D46C9F4CB73}" destId="{0E1AF047-B13C-4EC5-B822-10DB2E9C5A62}" srcOrd="0" destOrd="0" presId="urn:microsoft.com/office/officeart/2005/8/layout/hierarchy6"/>
    <dgm:cxn modelId="{93253A20-E429-4D15-92EA-12C858823283}" type="presOf" srcId="{AC5394D0-BA1C-4C17-9056-A6135B67F53E}" destId="{F6315E16-4120-44FF-9EAD-D0CACE8052B8}" srcOrd="0" destOrd="0" presId="urn:microsoft.com/office/officeart/2005/8/layout/hierarchy6"/>
    <dgm:cxn modelId="{67041DBE-0A7B-4E41-9629-05F468150D69}" srcId="{5D8FFB4A-BEA6-42DD-9F2A-0D46C9F4CB73}" destId="{1C21A6E7-001B-4A39-9BF5-C4AB5BB6E7C2}" srcOrd="0" destOrd="0" parTransId="{B7A74DE5-EF98-4EE7-B986-C97FA842BB37}" sibTransId="{1EFD84E4-869D-497F-92FE-611D50D5D0ED}"/>
    <dgm:cxn modelId="{230A4118-6E16-4C56-81E4-F4E3F2AE7202}" type="presOf" srcId="{0D83CA94-A2A3-4D1B-A761-27759BC85D88}" destId="{2F61B77D-94CB-48CA-AAD4-E0B20299AE3F}" srcOrd="0" destOrd="0" presId="urn:microsoft.com/office/officeart/2005/8/layout/hierarchy6"/>
    <dgm:cxn modelId="{4385E83C-C63C-498E-AF81-507F80BF9FF4}" type="presOf" srcId="{A28F712E-DAD8-44CE-BEBC-8CB894C59FCD}" destId="{08BB9721-77FE-49E7-8AAC-1577BB4B3603}" srcOrd="0" destOrd="0" presId="urn:microsoft.com/office/officeart/2005/8/layout/hierarchy6"/>
    <dgm:cxn modelId="{EC766CA5-5A74-4A03-9611-D79860D9DE8D}" type="presOf" srcId="{161EF81E-0C32-41B9-80B9-5EAEED561292}" destId="{01B30A2E-BFC0-4A3A-A3EF-3BD5448F4354}" srcOrd="0" destOrd="0" presId="urn:microsoft.com/office/officeart/2005/8/layout/hierarchy6"/>
    <dgm:cxn modelId="{EE7D76F1-732A-4B54-B2E0-3B46F17CAFEC}" type="presOf" srcId="{911CC2B2-4A87-4441-BAAF-FA01A696565E}" destId="{43D3B637-7F82-48F8-AD70-E069761FE68B}" srcOrd="0" destOrd="0" presId="urn:microsoft.com/office/officeart/2005/8/layout/hierarchy6"/>
    <dgm:cxn modelId="{7F21F073-E2D5-4D88-A37D-C94A9F4C4906}" type="presOf" srcId="{7FDD9D1A-C065-468B-AF98-BBBF8B82B9D1}" destId="{AD98F4A5-C37A-4FD2-B384-7BE2E574B714}" srcOrd="0" destOrd="0" presId="urn:microsoft.com/office/officeart/2005/8/layout/hierarchy6"/>
    <dgm:cxn modelId="{BBAD1907-418A-453A-8404-FB697733542D}" type="presOf" srcId="{8874A6EB-1D89-45ED-86C5-943ED0DC0E77}" destId="{8E80FAE3-A911-455B-9735-657BD9DFC43D}" srcOrd="0" destOrd="0" presId="urn:microsoft.com/office/officeart/2005/8/layout/hierarchy6"/>
    <dgm:cxn modelId="{952DA1CB-98AD-482A-85C2-8E231F9D00AE}" type="presOf" srcId="{9C3DB3CD-99BF-42CB-9133-223266D3AD09}" destId="{7144CA21-F7D0-4AEA-A554-2AE1856CC3FE}" srcOrd="0" destOrd="0" presId="urn:microsoft.com/office/officeart/2005/8/layout/hierarchy6"/>
    <dgm:cxn modelId="{B1DDFDAA-5C92-46AE-92EE-CE4755079574}" type="presOf" srcId="{EAD4003F-B974-4A7A-92DE-07BB6D9EE260}" destId="{BB39CBC8-32AB-482D-B2C5-9635CEA18F10}" srcOrd="0" destOrd="0" presId="urn:microsoft.com/office/officeart/2005/8/layout/hierarchy6"/>
    <dgm:cxn modelId="{AFBB6273-D089-4170-86BF-0F748993F5F9}" type="presOf" srcId="{369BCCB8-2EB7-4FE4-AFEB-D868411DF809}" destId="{8A218284-C3FB-420B-8C90-0B72045E6ED0}" srcOrd="0" destOrd="0" presId="urn:microsoft.com/office/officeart/2005/8/layout/hierarchy6"/>
    <dgm:cxn modelId="{50AA34BB-29E6-4510-94AD-7EA95A79A346}" type="presOf" srcId="{D0CBB584-9266-498B-9AE3-78D3DD877F52}" destId="{C320AABE-1061-485A-9DB8-650C6DD0811A}" srcOrd="0" destOrd="0" presId="urn:microsoft.com/office/officeart/2005/8/layout/hierarchy6"/>
    <dgm:cxn modelId="{1BE421C7-4573-4C4F-8350-A11CF31C9E98}" srcId="{5204F270-AC2F-4840-9BBF-9DCFFEA72F4A}" destId="{AC5394D0-BA1C-4C17-9056-A6135B67F53E}" srcOrd="0" destOrd="0" parTransId="{B27230E4-A99A-42EE-84C9-FF5456AC6415}" sibTransId="{A0C645E8-F82B-4082-B8AF-BAFDAEF18E5B}"/>
    <dgm:cxn modelId="{B25DB584-D67A-4719-AED9-C9057B234C45}" srcId="{AC5394D0-BA1C-4C17-9056-A6135B67F53E}" destId="{5D8FFB4A-BEA6-42DD-9F2A-0D46C9F4CB73}" srcOrd="1" destOrd="0" parTransId="{CBF17C07-A7BA-4D7E-8C4B-0544FA434268}" sibTransId="{3C195B68-8D76-444E-8458-2CE0B026BC37}"/>
    <dgm:cxn modelId="{54012102-6CF2-4EB0-912B-1899DBD07F0B}" srcId="{EAFEBE8C-3254-4D21-93E3-33F7C50AFC62}" destId="{911CC2B2-4A87-4441-BAAF-FA01A696565E}" srcOrd="1" destOrd="0" parTransId="{D0CBB584-9266-498B-9AE3-78D3DD877F52}" sibTransId="{F46C1DFB-F8BA-4B5E-9FBE-2E8FD9063EAB}"/>
    <dgm:cxn modelId="{C8A0FC1C-77FB-4338-8FE7-5C010E9D5929}" srcId="{5D8FFB4A-BEA6-42DD-9F2A-0D46C9F4CB73}" destId="{0D83CA94-A2A3-4D1B-A761-27759BC85D88}" srcOrd="1" destOrd="0" parTransId="{A28F712E-DAD8-44CE-BEBC-8CB894C59FCD}" sibTransId="{B7BB24C4-F1DA-4AFD-BB5E-057C47C566F3}"/>
    <dgm:cxn modelId="{EAE42F9B-2157-465D-8F11-546E0F542B75}" type="presOf" srcId="{EAFEBE8C-3254-4D21-93E3-33F7C50AFC62}" destId="{2AA8DAE9-8375-4FFE-A85B-234C87B5B077}" srcOrd="0" destOrd="0" presId="urn:microsoft.com/office/officeart/2005/8/layout/hierarchy6"/>
    <dgm:cxn modelId="{3AD31223-C8DB-4CA2-966A-AE1568D1DB97}" type="presOf" srcId="{7E67ABA9-6337-43C4-AFA5-395F2C60E7F6}" destId="{09FF3D59-A5CE-4DC6-9325-02A5ED538502}" srcOrd="0" destOrd="0" presId="urn:microsoft.com/office/officeart/2005/8/layout/hierarchy6"/>
    <dgm:cxn modelId="{CAECA20E-EB11-4D6D-BFAD-F121BA8D0903}" srcId="{5D8FFB4A-BEA6-42DD-9F2A-0D46C9F4CB73}" destId="{8874A6EB-1D89-45ED-86C5-943ED0DC0E77}" srcOrd="4" destOrd="0" parTransId="{54B00CEC-AE00-4622-A988-47A80403C942}" sibTransId="{F5DC79D8-8F28-4317-8D61-A73A4BB7D0D4}"/>
    <dgm:cxn modelId="{406566F2-EECC-4832-9A6E-11E3BBB802F1}" type="presOf" srcId="{B7A74DE5-EF98-4EE7-B986-C97FA842BB37}" destId="{F1EE4F20-0D3C-47EB-92FB-69AFA3051D6D}" srcOrd="0" destOrd="0" presId="urn:microsoft.com/office/officeart/2005/8/layout/hierarchy6"/>
    <dgm:cxn modelId="{E55614D2-7EF3-457E-87E1-E8BA42ACF98A}" type="presOf" srcId="{54B00CEC-AE00-4622-A988-47A80403C942}" destId="{B1763815-5AFB-4E99-8C99-4AC43C2B8CEA}" srcOrd="0" destOrd="0" presId="urn:microsoft.com/office/officeart/2005/8/layout/hierarchy6"/>
    <dgm:cxn modelId="{BDEADBC6-269F-4F59-A40C-DCA0955438A4}" type="presOf" srcId="{5204F270-AC2F-4840-9BBF-9DCFFEA72F4A}" destId="{973189B8-BD35-48DC-9037-B21D82B2E78B}" srcOrd="0" destOrd="0" presId="urn:microsoft.com/office/officeart/2005/8/layout/hierarchy6"/>
    <dgm:cxn modelId="{E6EBCFA2-C7AD-4EF0-86CA-5166B2F8C055}" type="presParOf" srcId="{973189B8-BD35-48DC-9037-B21D82B2E78B}" destId="{6B05E707-6B96-4C5B-956E-D1B8E161A110}" srcOrd="0" destOrd="0" presId="urn:microsoft.com/office/officeart/2005/8/layout/hierarchy6"/>
    <dgm:cxn modelId="{7FA3F439-C221-42E2-9252-623852C43413}" type="presParOf" srcId="{6B05E707-6B96-4C5B-956E-D1B8E161A110}" destId="{3B789E4F-3D46-4AC4-AE8A-C2533E6682CD}" srcOrd="0" destOrd="0" presId="urn:microsoft.com/office/officeart/2005/8/layout/hierarchy6"/>
    <dgm:cxn modelId="{CB220FD7-B896-4B44-9CBA-600B7D36D04F}" type="presParOf" srcId="{3B789E4F-3D46-4AC4-AE8A-C2533E6682CD}" destId="{D1E3A60D-2089-4402-BD29-3988BA731931}" srcOrd="0" destOrd="0" presId="urn:microsoft.com/office/officeart/2005/8/layout/hierarchy6"/>
    <dgm:cxn modelId="{CC4AB2F4-09DC-45ED-AB49-605B2F9C2FE0}" type="presParOf" srcId="{D1E3A60D-2089-4402-BD29-3988BA731931}" destId="{F6315E16-4120-44FF-9EAD-D0CACE8052B8}" srcOrd="0" destOrd="0" presId="urn:microsoft.com/office/officeart/2005/8/layout/hierarchy6"/>
    <dgm:cxn modelId="{8D16C75A-1720-484E-905E-4C5693ACE93C}" type="presParOf" srcId="{D1E3A60D-2089-4402-BD29-3988BA731931}" destId="{5B2F9C53-0837-4B08-8F5D-4C78FADF536C}" srcOrd="1" destOrd="0" presId="urn:microsoft.com/office/officeart/2005/8/layout/hierarchy6"/>
    <dgm:cxn modelId="{EDF4B34F-44C4-4933-B3B6-D93DE72EF106}" type="presParOf" srcId="{5B2F9C53-0837-4B08-8F5D-4C78FADF536C}" destId="{BB39CBC8-32AB-482D-B2C5-9635CEA18F10}" srcOrd="0" destOrd="0" presId="urn:microsoft.com/office/officeart/2005/8/layout/hierarchy6"/>
    <dgm:cxn modelId="{161696AB-84F9-4E9B-ABB7-0D771035D515}" type="presParOf" srcId="{5B2F9C53-0837-4B08-8F5D-4C78FADF536C}" destId="{A7D77CCB-7971-4B95-929B-149C3B00F512}" srcOrd="1" destOrd="0" presId="urn:microsoft.com/office/officeart/2005/8/layout/hierarchy6"/>
    <dgm:cxn modelId="{3653E08F-7619-45DB-8DC5-FAC0F907D82D}" type="presParOf" srcId="{A7D77CCB-7971-4B95-929B-149C3B00F512}" destId="{2AA8DAE9-8375-4FFE-A85B-234C87B5B077}" srcOrd="0" destOrd="0" presId="urn:microsoft.com/office/officeart/2005/8/layout/hierarchy6"/>
    <dgm:cxn modelId="{661B5B45-6DF4-42D2-A623-38A361806985}" type="presParOf" srcId="{A7D77CCB-7971-4B95-929B-149C3B00F512}" destId="{DECF4406-B1A3-486D-A821-96994DE5C97D}" srcOrd="1" destOrd="0" presId="urn:microsoft.com/office/officeart/2005/8/layout/hierarchy6"/>
    <dgm:cxn modelId="{1CE8A663-D7FB-4150-A1C1-20C8C8B7B931}" type="presParOf" srcId="{DECF4406-B1A3-486D-A821-96994DE5C97D}" destId="{7144CA21-F7D0-4AEA-A554-2AE1856CC3FE}" srcOrd="0" destOrd="0" presId="urn:microsoft.com/office/officeart/2005/8/layout/hierarchy6"/>
    <dgm:cxn modelId="{5180955D-F7BC-4345-A2C0-140B5334923D}" type="presParOf" srcId="{DECF4406-B1A3-486D-A821-96994DE5C97D}" destId="{D23E7C22-A64C-43F9-BB3C-7D2052872A81}" srcOrd="1" destOrd="0" presId="urn:microsoft.com/office/officeart/2005/8/layout/hierarchy6"/>
    <dgm:cxn modelId="{4222159B-A5F5-4350-BC85-0336D08AE754}" type="presParOf" srcId="{D23E7C22-A64C-43F9-BB3C-7D2052872A81}" destId="{01B30A2E-BFC0-4A3A-A3EF-3BD5448F4354}" srcOrd="0" destOrd="0" presId="urn:microsoft.com/office/officeart/2005/8/layout/hierarchy6"/>
    <dgm:cxn modelId="{FC266CE9-072C-4185-A989-4EBCDEC34B54}" type="presParOf" srcId="{D23E7C22-A64C-43F9-BB3C-7D2052872A81}" destId="{69658C62-3B2B-4CB4-9786-09CB57CBF978}" srcOrd="1" destOrd="0" presId="urn:microsoft.com/office/officeart/2005/8/layout/hierarchy6"/>
    <dgm:cxn modelId="{82D67381-E267-4293-9C23-609AECDD00D1}" type="presParOf" srcId="{DECF4406-B1A3-486D-A821-96994DE5C97D}" destId="{C320AABE-1061-485A-9DB8-650C6DD0811A}" srcOrd="2" destOrd="0" presId="urn:microsoft.com/office/officeart/2005/8/layout/hierarchy6"/>
    <dgm:cxn modelId="{06CE2B46-90D8-4279-808A-F5B777FE3795}" type="presParOf" srcId="{DECF4406-B1A3-486D-A821-96994DE5C97D}" destId="{7FECF272-DD39-429F-BD03-5E5D6A165990}" srcOrd="3" destOrd="0" presId="urn:microsoft.com/office/officeart/2005/8/layout/hierarchy6"/>
    <dgm:cxn modelId="{7920C61E-D6A9-43CE-BDD0-B1F0726CC0C3}" type="presParOf" srcId="{7FECF272-DD39-429F-BD03-5E5D6A165990}" destId="{43D3B637-7F82-48F8-AD70-E069761FE68B}" srcOrd="0" destOrd="0" presId="urn:microsoft.com/office/officeart/2005/8/layout/hierarchy6"/>
    <dgm:cxn modelId="{351A9FD4-E9FF-425E-8AA3-C2ED92BD5002}" type="presParOf" srcId="{7FECF272-DD39-429F-BD03-5E5D6A165990}" destId="{CB50C272-591C-4285-84F4-F3BE906FA8A3}" srcOrd="1" destOrd="0" presId="urn:microsoft.com/office/officeart/2005/8/layout/hierarchy6"/>
    <dgm:cxn modelId="{0A868B9D-E0E0-4112-8A76-0DA3A4648A86}" type="presParOf" srcId="{5B2F9C53-0837-4B08-8F5D-4C78FADF536C}" destId="{830F15F7-2264-4849-BBB1-A2CFC97B6687}" srcOrd="2" destOrd="0" presId="urn:microsoft.com/office/officeart/2005/8/layout/hierarchy6"/>
    <dgm:cxn modelId="{C7D366AC-BB4B-4C7A-802A-D60980D5BDE7}" type="presParOf" srcId="{5B2F9C53-0837-4B08-8F5D-4C78FADF536C}" destId="{E49D6FDA-82ED-4818-BA3A-FF618A860FD9}" srcOrd="3" destOrd="0" presId="urn:microsoft.com/office/officeart/2005/8/layout/hierarchy6"/>
    <dgm:cxn modelId="{5956AA58-8E7C-4C61-8B3A-E1E6901130C6}" type="presParOf" srcId="{E49D6FDA-82ED-4818-BA3A-FF618A860FD9}" destId="{0E1AF047-B13C-4EC5-B822-10DB2E9C5A62}" srcOrd="0" destOrd="0" presId="urn:microsoft.com/office/officeart/2005/8/layout/hierarchy6"/>
    <dgm:cxn modelId="{E0BF0F94-995E-4AD0-88B0-1E966FE26620}" type="presParOf" srcId="{E49D6FDA-82ED-4818-BA3A-FF618A860FD9}" destId="{1F484F57-4BF1-4C22-88A7-5D3E2A4D074A}" srcOrd="1" destOrd="0" presId="urn:microsoft.com/office/officeart/2005/8/layout/hierarchy6"/>
    <dgm:cxn modelId="{F96088FF-BE83-4D8A-A54C-1E61CC72F743}" type="presParOf" srcId="{1F484F57-4BF1-4C22-88A7-5D3E2A4D074A}" destId="{F1EE4F20-0D3C-47EB-92FB-69AFA3051D6D}" srcOrd="0" destOrd="0" presId="urn:microsoft.com/office/officeart/2005/8/layout/hierarchy6"/>
    <dgm:cxn modelId="{3D8B1939-EBFC-46E6-BE1F-E7D6166C4AFD}" type="presParOf" srcId="{1F484F57-4BF1-4C22-88A7-5D3E2A4D074A}" destId="{98249A8B-C6BD-4615-8368-1C2EDE230175}" srcOrd="1" destOrd="0" presId="urn:microsoft.com/office/officeart/2005/8/layout/hierarchy6"/>
    <dgm:cxn modelId="{C3F2F597-4EEE-45D0-82D9-F551D0D478B9}" type="presParOf" srcId="{98249A8B-C6BD-4615-8368-1C2EDE230175}" destId="{BA60EC03-EDCE-4013-9A82-1EE11E792945}" srcOrd="0" destOrd="0" presId="urn:microsoft.com/office/officeart/2005/8/layout/hierarchy6"/>
    <dgm:cxn modelId="{1F339A0E-50F9-433F-8AAD-93E416B2E60A}" type="presParOf" srcId="{98249A8B-C6BD-4615-8368-1C2EDE230175}" destId="{C6793C65-AA65-45D9-9FBD-C5EF20C6F2A5}" srcOrd="1" destOrd="0" presId="urn:microsoft.com/office/officeart/2005/8/layout/hierarchy6"/>
    <dgm:cxn modelId="{9730E0F3-7880-45C3-B143-B2EBD3894E1D}" type="presParOf" srcId="{1F484F57-4BF1-4C22-88A7-5D3E2A4D074A}" destId="{08BB9721-77FE-49E7-8AAC-1577BB4B3603}" srcOrd="2" destOrd="0" presId="urn:microsoft.com/office/officeart/2005/8/layout/hierarchy6"/>
    <dgm:cxn modelId="{72C4DEF1-1FC2-42BA-B315-5A6906AFFB62}" type="presParOf" srcId="{1F484F57-4BF1-4C22-88A7-5D3E2A4D074A}" destId="{9DD62A70-E458-42AB-A384-DBB2D241196D}" srcOrd="3" destOrd="0" presId="urn:microsoft.com/office/officeart/2005/8/layout/hierarchy6"/>
    <dgm:cxn modelId="{7DAF9E69-947C-4F19-93B8-01CA16187BC1}" type="presParOf" srcId="{9DD62A70-E458-42AB-A384-DBB2D241196D}" destId="{2F61B77D-94CB-48CA-AAD4-E0B20299AE3F}" srcOrd="0" destOrd="0" presId="urn:microsoft.com/office/officeart/2005/8/layout/hierarchy6"/>
    <dgm:cxn modelId="{16A0FF46-F653-4538-B9BE-54EA7A8768BF}" type="presParOf" srcId="{9DD62A70-E458-42AB-A384-DBB2D241196D}" destId="{6E9489D9-3FBD-49B6-ADA0-4ACBB81DA598}" srcOrd="1" destOrd="0" presId="urn:microsoft.com/office/officeart/2005/8/layout/hierarchy6"/>
    <dgm:cxn modelId="{19A29A09-4293-4A67-B2A6-37E1482080DB}" type="presParOf" srcId="{1F484F57-4BF1-4C22-88A7-5D3E2A4D074A}" destId="{CE05D77B-F3EE-417F-84A7-911F91F47DCE}" srcOrd="4" destOrd="0" presId="urn:microsoft.com/office/officeart/2005/8/layout/hierarchy6"/>
    <dgm:cxn modelId="{6377745B-2A4E-40BE-96C7-D4B85C737DF4}" type="presParOf" srcId="{1F484F57-4BF1-4C22-88A7-5D3E2A4D074A}" destId="{521BDF71-2F90-404B-8FD2-41C54CBAF0D2}" srcOrd="5" destOrd="0" presId="urn:microsoft.com/office/officeart/2005/8/layout/hierarchy6"/>
    <dgm:cxn modelId="{E39A4CC7-2EFA-40E5-A7ED-3D5D5AF1D023}" type="presParOf" srcId="{521BDF71-2F90-404B-8FD2-41C54CBAF0D2}" destId="{09FF3D59-A5CE-4DC6-9325-02A5ED538502}" srcOrd="0" destOrd="0" presId="urn:microsoft.com/office/officeart/2005/8/layout/hierarchy6"/>
    <dgm:cxn modelId="{242B907E-7C74-4CB4-8D64-3F3A6E0860AB}" type="presParOf" srcId="{521BDF71-2F90-404B-8FD2-41C54CBAF0D2}" destId="{E6C9406B-CB35-4458-AA86-D587995DFDE5}" srcOrd="1" destOrd="0" presId="urn:microsoft.com/office/officeart/2005/8/layout/hierarchy6"/>
    <dgm:cxn modelId="{EF114333-3475-4B91-A1B4-DD9A59B4D97F}" type="presParOf" srcId="{1F484F57-4BF1-4C22-88A7-5D3E2A4D074A}" destId="{AD98F4A5-C37A-4FD2-B384-7BE2E574B714}" srcOrd="6" destOrd="0" presId="urn:microsoft.com/office/officeart/2005/8/layout/hierarchy6"/>
    <dgm:cxn modelId="{CB7BABFC-51EC-4EA9-9C28-31EFA97FF831}" type="presParOf" srcId="{1F484F57-4BF1-4C22-88A7-5D3E2A4D074A}" destId="{7A87C948-7299-4A19-89E8-A3E92CD1080D}" srcOrd="7" destOrd="0" presId="urn:microsoft.com/office/officeart/2005/8/layout/hierarchy6"/>
    <dgm:cxn modelId="{FD1B9D54-AE85-455B-8E22-25D1520361B2}" type="presParOf" srcId="{7A87C948-7299-4A19-89E8-A3E92CD1080D}" destId="{8A218284-C3FB-420B-8C90-0B72045E6ED0}" srcOrd="0" destOrd="0" presId="urn:microsoft.com/office/officeart/2005/8/layout/hierarchy6"/>
    <dgm:cxn modelId="{B155FB22-0CAD-4662-8F44-F54DF9EF9F34}" type="presParOf" srcId="{7A87C948-7299-4A19-89E8-A3E92CD1080D}" destId="{528B00C0-D5C4-471C-B6E9-6E0118946CB3}" srcOrd="1" destOrd="0" presId="urn:microsoft.com/office/officeart/2005/8/layout/hierarchy6"/>
    <dgm:cxn modelId="{12171E8F-17D8-4A3C-986C-8DF81170E7CA}" type="presParOf" srcId="{1F484F57-4BF1-4C22-88A7-5D3E2A4D074A}" destId="{B1763815-5AFB-4E99-8C99-4AC43C2B8CEA}" srcOrd="8" destOrd="0" presId="urn:microsoft.com/office/officeart/2005/8/layout/hierarchy6"/>
    <dgm:cxn modelId="{CD3611F8-8B81-47A4-98E0-938B2AAC7D98}" type="presParOf" srcId="{1F484F57-4BF1-4C22-88A7-5D3E2A4D074A}" destId="{73AE413D-07AF-4B1F-97D8-43B40F6D60D0}" srcOrd="9" destOrd="0" presId="urn:microsoft.com/office/officeart/2005/8/layout/hierarchy6"/>
    <dgm:cxn modelId="{D604F99D-297E-4278-A66E-15E4F34794B4}" type="presParOf" srcId="{73AE413D-07AF-4B1F-97D8-43B40F6D60D0}" destId="{8E80FAE3-A911-455B-9735-657BD9DFC43D}" srcOrd="0" destOrd="0" presId="urn:microsoft.com/office/officeart/2005/8/layout/hierarchy6"/>
    <dgm:cxn modelId="{A7465F50-04D4-4E0F-9BB1-C697C20E97CB}" type="presParOf" srcId="{73AE413D-07AF-4B1F-97D8-43B40F6D60D0}" destId="{F595E9A0-F87D-4635-AC65-4E76BCF98A9C}" srcOrd="1" destOrd="0" presId="urn:microsoft.com/office/officeart/2005/8/layout/hierarchy6"/>
    <dgm:cxn modelId="{3A700701-7F38-4B63-B0DF-62AF070A62A9}" type="presParOf" srcId="{973189B8-BD35-48DC-9037-B21D82B2E78B}" destId="{10A37C9F-2456-48C5-8B80-D07FF21F76A1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315E16-4120-44FF-9EAD-D0CACE8052B8}">
      <dsp:nvSpPr>
        <dsp:cNvPr id="0" name=""/>
        <dsp:cNvSpPr/>
      </dsp:nvSpPr>
      <dsp:spPr>
        <a:xfrm>
          <a:off x="1755569" y="482290"/>
          <a:ext cx="3116225" cy="6259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微软雅黑" pitchFamily="34" charset="-122"/>
              <a:ea typeface="微软雅黑" pitchFamily="34" charset="-122"/>
            </a:rPr>
            <a:t>兴趣与职业</a:t>
          </a:r>
          <a:endParaRPr lang="zh-CN" altLang="en-US" sz="24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1755569" y="482290"/>
        <a:ext cx="3116225" cy="625921"/>
      </dsp:txXfrm>
    </dsp:sp>
    <dsp:sp modelId="{BB39CBC8-32AB-482D-B2C5-9635CEA18F10}">
      <dsp:nvSpPr>
        <dsp:cNvPr id="0" name=""/>
        <dsp:cNvSpPr/>
      </dsp:nvSpPr>
      <dsp:spPr>
        <a:xfrm>
          <a:off x="1129203" y="1108211"/>
          <a:ext cx="2184478" cy="1304820"/>
        </a:xfrm>
        <a:custGeom>
          <a:avLst/>
          <a:gdLst/>
          <a:ahLst/>
          <a:cxnLst/>
          <a:rect l="0" t="0" r="0" b="0"/>
          <a:pathLst>
            <a:path>
              <a:moveTo>
                <a:pt x="2184478" y="0"/>
              </a:moveTo>
              <a:lnTo>
                <a:pt x="2184478" y="652410"/>
              </a:lnTo>
              <a:lnTo>
                <a:pt x="0" y="652410"/>
              </a:lnTo>
              <a:lnTo>
                <a:pt x="0" y="130482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A8DAE9-8375-4FFE-A85B-234C87B5B077}">
      <dsp:nvSpPr>
        <dsp:cNvPr id="0" name=""/>
        <dsp:cNvSpPr/>
      </dsp:nvSpPr>
      <dsp:spPr>
        <a:xfrm>
          <a:off x="3291" y="2413032"/>
          <a:ext cx="2251824" cy="62592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微软雅黑" pitchFamily="34" charset="-122"/>
              <a:ea typeface="微软雅黑" pitchFamily="34" charset="-122"/>
            </a:rPr>
            <a:t>匹配</a:t>
          </a:r>
          <a:endParaRPr lang="zh-CN" altLang="en-US" sz="24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291" y="2413032"/>
        <a:ext cx="2251824" cy="625921"/>
      </dsp:txXfrm>
    </dsp:sp>
    <dsp:sp modelId="{7144CA21-F7D0-4AEA-A554-2AE1856CC3FE}">
      <dsp:nvSpPr>
        <dsp:cNvPr id="0" name=""/>
        <dsp:cNvSpPr/>
      </dsp:nvSpPr>
      <dsp:spPr>
        <a:xfrm>
          <a:off x="518930" y="3038954"/>
          <a:ext cx="610273" cy="1129193"/>
        </a:xfrm>
        <a:custGeom>
          <a:avLst/>
          <a:gdLst/>
          <a:ahLst/>
          <a:cxnLst/>
          <a:rect l="0" t="0" r="0" b="0"/>
          <a:pathLst>
            <a:path>
              <a:moveTo>
                <a:pt x="610273" y="0"/>
              </a:moveTo>
              <a:lnTo>
                <a:pt x="610273" y="564596"/>
              </a:lnTo>
              <a:lnTo>
                <a:pt x="0" y="564596"/>
              </a:lnTo>
              <a:lnTo>
                <a:pt x="0" y="112919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B30A2E-BFC0-4A3A-A3EF-3BD5448F4354}">
      <dsp:nvSpPr>
        <dsp:cNvPr id="0" name=""/>
        <dsp:cNvSpPr/>
      </dsp:nvSpPr>
      <dsp:spPr>
        <a:xfrm>
          <a:off x="49489" y="4168148"/>
          <a:ext cx="938882" cy="6259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微软雅黑" pitchFamily="34" charset="-122"/>
              <a:ea typeface="微软雅黑" pitchFamily="34" charset="-122"/>
            </a:rPr>
            <a:t>自我</a:t>
          </a:r>
          <a:endParaRPr lang="zh-CN" altLang="en-US" sz="24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49489" y="4168148"/>
        <a:ext cx="938882" cy="625921"/>
      </dsp:txXfrm>
    </dsp:sp>
    <dsp:sp modelId="{C320AABE-1061-485A-9DB8-650C6DD0811A}">
      <dsp:nvSpPr>
        <dsp:cNvPr id="0" name=""/>
        <dsp:cNvSpPr/>
      </dsp:nvSpPr>
      <dsp:spPr>
        <a:xfrm>
          <a:off x="1129203" y="3038954"/>
          <a:ext cx="610273" cy="11291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4596"/>
              </a:lnTo>
              <a:lnTo>
                <a:pt x="610273" y="564596"/>
              </a:lnTo>
              <a:lnTo>
                <a:pt x="610273" y="112919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D3B637-7F82-48F8-AD70-E069761FE68B}">
      <dsp:nvSpPr>
        <dsp:cNvPr id="0" name=""/>
        <dsp:cNvSpPr/>
      </dsp:nvSpPr>
      <dsp:spPr>
        <a:xfrm>
          <a:off x="1270035" y="4168148"/>
          <a:ext cx="938882" cy="6259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微软雅黑" pitchFamily="34" charset="-122"/>
              <a:ea typeface="微软雅黑" pitchFamily="34" charset="-122"/>
            </a:rPr>
            <a:t>现实</a:t>
          </a:r>
          <a:endParaRPr lang="zh-CN" altLang="en-US" sz="24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1270035" y="4168148"/>
        <a:ext cx="938882" cy="625921"/>
      </dsp:txXfrm>
    </dsp:sp>
    <dsp:sp modelId="{830F15F7-2264-4849-BBB1-A2CFC97B6687}">
      <dsp:nvSpPr>
        <dsp:cNvPr id="0" name=""/>
        <dsp:cNvSpPr/>
      </dsp:nvSpPr>
      <dsp:spPr>
        <a:xfrm>
          <a:off x="3313682" y="1108211"/>
          <a:ext cx="2087435" cy="13048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2410"/>
              </a:lnTo>
              <a:lnTo>
                <a:pt x="2087435" y="652410"/>
              </a:lnTo>
              <a:lnTo>
                <a:pt x="2087435" y="130482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1AF047-B13C-4EC5-B822-10DB2E9C5A62}">
      <dsp:nvSpPr>
        <dsp:cNvPr id="0" name=""/>
        <dsp:cNvSpPr/>
      </dsp:nvSpPr>
      <dsp:spPr>
        <a:xfrm>
          <a:off x="4275205" y="2413032"/>
          <a:ext cx="2251824" cy="62592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微软雅黑" pitchFamily="34" charset="-122"/>
              <a:ea typeface="微软雅黑" pitchFamily="34" charset="-122"/>
            </a:rPr>
            <a:t>不匹配</a:t>
          </a:r>
          <a:endParaRPr lang="zh-CN" altLang="en-US" sz="24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4275205" y="2413032"/>
        <a:ext cx="2251824" cy="625921"/>
      </dsp:txXfrm>
    </dsp:sp>
    <dsp:sp modelId="{F1EE4F20-0D3C-47EB-92FB-69AFA3051D6D}">
      <dsp:nvSpPr>
        <dsp:cNvPr id="0" name=""/>
        <dsp:cNvSpPr/>
      </dsp:nvSpPr>
      <dsp:spPr>
        <a:xfrm>
          <a:off x="2960023" y="3038954"/>
          <a:ext cx="2441093" cy="1674778"/>
        </a:xfrm>
        <a:custGeom>
          <a:avLst/>
          <a:gdLst/>
          <a:ahLst/>
          <a:cxnLst/>
          <a:rect l="0" t="0" r="0" b="0"/>
          <a:pathLst>
            <a:path>
              <a:moveTo>
                <a:pt x="2441093" y="0"/>
              </a:moveTo>
              <a:lnTo>
                <a:pt x="2441093" y="837389"/>
              </a:lnTo>
              <a:lnTo>
                <a:pt x="0" y="837389"/>
              </a:lnTo>
              <a:lnTo>
                <a:pt x="0" y="167477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60EC03-EDCE-4013-9A82-1EE11E792945}">
      <dsp:nvSpPr>
        <dsp:cNvPr id="0" name=""/>
        <dsp:cNvSpPr/>
      </dsp:nvSpPr>
      <dsp:spPr>
        <a:xfrm>
          <a:off x="2490582" y="4713732"/>
          <a:ext cx="938882" cy="6259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微软雅黑" pitchFamily="34" charset="-122"/>
              <a:ea typeface="微软雅黑" pitchFamily="34" charset="-122"/>
            </a:rPr>
            <a:t>平衡</a:t>
          </a:r>
          <a:endParaRPr lang="zh-CN" altLang="en-US" sz="24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2490582" y="4713732"/>
        <a:ext cx="938882" cy="625921"/>
      </dsp:txXfrm>
    </dsp:sp>
    <dsp:sp modelId="{08BB9721-77FE-49E7-8AAC-1577BB4B3603}">
      <dsp:nvSpPr>
        <dsp:cNvPr id="0" name=""/>
        <dsp:cNvSpPr/>
      </dsp:nvSpPr>
      <dsp:spPr>
        <a:xfrm>
          <a:off x="4180570" y="3038954"/>
          <a:ext cx="1220546" cy="1674778"/>
        </a:xfrm>
        <a:custGeom>
          <a:avLst/>
          <a:gdLst/>
          <a:ahLst/>
          <a:cxnLst/>
          <a:rect l="0" t="0" r="0" b="0"/>
          <a:pathLst>
            <a:path>
              <a:moveTo>
                <a:pt x="1220546" y="0"/>
              </a:moveTo>
              <a:lnTo>
                <a:pt x="1220546" y="837389"/>
              </a:lnTo>
              <a:lnTo>
                <a:pt x="0" y="837389"/>
              </a:lnTo>
              <a:lnTo>
                <a:pt x="0" y="167477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61B77D-94CB-48CA-AAD4-E0B20299AE3F}">
      <dsp:nvSpPr>
        <dsp:cNvPr id="0" name=""/>
        <dsp:cNvSpPr/>
      </dsp:nvSpPr>
      <dsp:spPr>
        <a:xfrm>
          <a:off x="3711129" y="4713732"/>
          <a:ext cx="938882" cy="6259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微软雅黑" pitchFamily="34" charset="-122"/>
              <a:ea typeface="微软雅黑" pitchFamily="34" charset="-122"/>
            </a:rPr>
            <a:t>适应</a:t>
          </a:r>
          <a:endParaRPr lang="zh-CN" altLang="en-US" sz="24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711129" y="4713732"/>
        <a:ext cx="938882" cy="625921"/>
      </dsp:txXfrm>
    </dsp:sp>
    <dsp:sp modelId="{CE05D77B-F3EE-417F-84A7-911F91F47DCE}">
      <dsp:nvSpPr>
        <dsp:cNvPr id="0" name=""/>
        <dsp:cNvSpPr/>
      </dsp:nvSpPr>
      <dsp:spPr>
        <a:xfrm>
          <a:off x="5355397" y="3038954"/>
          <a:ext cx="91440" cy="16747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7477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FF3D59-A5CE-4DC6-9325-02A5ED538502}">
      <dsp:nvSpPr>
        <dsp:cNvPr id="0" name=""/>
        <dsp:cNvSpPr/>
      </dsp:nvSpPr>
      <dsp:spPr>
        <a:xfrm>
          <a:off x="4931676" y="4713732"/>
          <a:ext cx="938882" cy="6259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微软雅黑" pitchFamily="34" charset="-122"/>
              <a:ea typeface="微软雅黑" pitchFamily="34" charset="-122"/>
            </a:rPr>
            <a:t>决策</a:t>
          </a:r>
          <a:endParaRPr lang="zh-CN" altLang="en-US" sz="24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4931676" y="4713732"/>
        <a:ext cx="938882" cy="625921"/>
      </dsp:txXfrm>
    </dsp:sp>
    <dsp:sp modelId="{AD98F4A5-C37A-4FD2-B384-7BE2E574B714}">
      <dsp:nvSpPr>
        <dsp:cNvPr id="0" name=""/>
        <dsp:cNvSpPr/>
      </dsp:nvSpPr>
      <dsp:spPr>
        <a:xfrm>
          <a:off x="5401117" y="3038954"/>
          <a:ext cx="1220546" cy="1674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7389"/>
              </a:lnTo>
              <a:lnTo>
                <a:pt x="1220546" y="837389"/>
              </a:lnTo>
              <a:lnTo>
                <a:pt x="1220546" y="167477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218284-C3FB-420B-8C90-0B72045E6ED0}">
      <dsp:nvSpPr>
        <dsp:cNvPr id="0" name=""/>
        <dsp:cNvSpPr/>
      </dsp:nvSpPr>
      <dsp:spPr>
        <a:xfrm>
          <a:off x="6152223" y="4713732"/>
          <a:ext cx="938882" cy="6259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微软雅黑" pitchFamily="34" charset="-122"/>
              <a:ea typeface="微软雅黑" pitchFamily="34" charset="-122"/>
            </a:rPr>
            <a:t>学习</a:t>
          </a:r>
          <a:endParaRPr lang="zh-CN" altLang="en-US" sz="24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6152223" y="4713732"/>
        <a:ext cx="938882" cy="625921"/>
      </dsp:txXfrm>
    </dsp:sp>
    <dsp:sp modelId="{B1763815-5AFB-4E99-8C99-4AC43C2B8CEA}">
      <dsp:nvSpPr>
        <dsp:cNvPr id="0" name=""/>
        <dsp:cNvSpPr/>
      </dsp:nvSpPr>
      <dsp:spPr>
        <a:xfrm>
          <a:off x="5401117" y="3038954"/>
          <a:ext cx="2441093" cy="1674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7389"/>
              </a:lnTo>
              <a:lnTo>
                <a:pt x="2441093" y="837389"/>
              </a:lnTo>
              <a:lnTo>
                <a:pt x="2441093" y="167477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80FAE3-A911-455B-9735-657BD9DFC43D}">
      <dsp:nvSpPr>
        <dsp:cNvPr id="0" name=""/>
        <dsp:cNvSpPr/>
      </dsp:nvSpPr>
      <dsp:spPr>
        <a:xfrm>
          <a:off x="7372770" y="4713732"/>
          <a:ext cx="938882" cy="6259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微软雅黑" pitchFamily="34" charset="-122"/>
              <a:ea typeface="微软雅黑" pitchFamily="34" charset="-122"/>
            </a:rPr>
            <a:t>行动</a:t>
          </a:r>
          <a:endParaRPr lang="zh-CN" altLang="en-US" sz="24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7372770" y="4713732"/>
        <a:ext cx="938882" cy="6259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A3F805E-031C-4228-9C52-B6DA19A61BE4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EA54CD2-17AC-4CF0-B8EF-035A93CBA22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315A71-D091-481F-A6A4-087FDA57F3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3" name="幻灯片图像占位符 68609"/>
          <p:cNvSpPr>
            <a:spLocks noGrp="1" noRot="1" noChangeAspect="1" noTextEdi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4034" name="文本占位符 68610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/>
            <a:endParaRPr lang="zh-CN" altLang="en-US" dirty="0"/>
          </a:p>
        </p:txBody>
      </p:sp>
      <p:sp>
        <p:nvSpPr>
          <p:cNvPr id="44035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/>
            <a:fld id="{9A0DB2DC-4C9A-4742-B13C-FB6460FD3503}" type="slidenum">
              <a:rPr lang="zh-CN" altLang="en-US" dirty="0"/>
            </a:fld>
            <a:endParaRPr lang="en-US" altLang="x-none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1" name="幻灯片图像占位符 69633"/>
          <p:cNvSpPr>
            <a:spLocks noGrp="1" noRot="1" noChangeAspect="1" noTextEdi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6082" name="文本占位符 69634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/>
            <a:endParaRPr lang="zh-CN" altLang="en-US" dirty="0"/>
          </a:p>
        </p:txBody>
      </p:sp>
      <p:sp>
        <p:nvSpPr>
          <p:cNvPr id="46083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/>
            <a:fld id="{9A0DB2DC-4C9A-4742-B13C-FB6460FD3503}" type="slidenum">
              <a:rPr lang="zh-CN" altLang="en-US" dirty="0"/>
            </a:fld>
            <a:endParaRPr lang="en-US" altLang="x-none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3" name="幻灯片图像占位符 76801"/>
          <p:cNvSpPr>
            <a:spLocks noGrp="1" noRot="1" noChangeAspect="1" noTextEdi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9154" name="文本占位符 7680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/>
            <a:endParaRPr lang="zh-CN" altLang="en-US" dirty="0"/>
          </a:p>
        </p:txBody>
      </p:sp>
      <p:sp>
        <p:nvSpPr>
          <p:cNvPr id="49155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/>
            <a:fld id="{9A0DB2DC-4C9A-4742-B13C-FB6460FD3503}" type="slidenum">
              <a:rPr lang="zh-CN" altLang="en-US" dirty="0"/>
            </a:fld>
            <a:endParaRPr lang="en-US" altLang="x-none" sz="12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1" name="幻灯片图像占位符 1"/>
          <p:cNvSpPr>
            <a:spLocks noGrp="1" noRo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51202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/>
            <a:fld id="{9A0DB2DC-4C9A-4742-B13C-FB6460FD3503}" type="slidenum">
              <a:rPr lang="zh-CN" altLang="en-US" dirty="0"/>
            </a:fld>
            <a:endParaRPr lang="en-US" altLang="x-none" sz="1200" dirty="0"/>
          </a:p>
        </p:txBody>
      </p:sp>
      <p:sp>
        <p:nvSpPr>
          <p:cNvPr id="51203" name="文本占位符 3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49" name="幻灯片图像占位符 64513"/>
          <p:cNvSpPr>
            <a:spLocks noGrp="1" noRot="1" noChangeAspect="1" noTextEdi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53250" name="文本占位符 64514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/>
            <a:endParaRPr lang="zh-CN" altLang="en-US" dirty="0"/>
          </a:p>
        </p:txBody>
      </p:sp>
      <p:sp>
        <p:nvSpPr>
          <p:cNvPr id="53251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/>
            <a:fld id="{9A0DB2DC-4C9A-4742-B13C-FB6460FD3503}" type="slidenum">
              <a:rPr lang="zh-CN" altLang="en-US" dirty="0"/>
            </a:fld>
            <a:endParaRPr lang="en-US" altLang="x-none" sz="12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315A71-D091-481F-A6A4-087FDA57F3B8}" type="slidenum">
              <a:rPr lang="zh-CN" altLang="en-US" smtClean="0"/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7" name="幻灯片图像占位符 66561"/>
          <p:cNvSpPr>
            <a:spLocks noGrp="1" noRot="1" noChangeAspect="1" noTextEdi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0418" name="文本占位符 6656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/>
            <a:endParaRPr lang="zh-CN" altLang="en-US" dirty="0">
              <a:solidFill>
                <a:srgbClr val="000000"/>
              </a:solidFill>
              <a:sym typeface="黑体" panose="02010609060101010101" pitchFamily="49" charset="-122"/>
            </a:endParaRPr>
          </a:p>
        </p:txBody>
      </p:sp>
      <p:sp>
        <p:nvSpPr>
          <p:cNvPr id="60419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/>
            <a:fld id="{9A0DB2DC-4C9A-4742-B13C-FB6460FD3503}" type="slidenum">
              <a:rPr lang="zh-CN" altLang="en-US" dirty="0"/>
            </a:fld>
            <a:endParaRPr lang="en-US" altLang="x-none" sz="12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5" name="幻灯片图像占位符 77825"/>
          <p:cNvSpPr>
            <a:spLocks noGrp="1" noRot="1" noChangeAspect="1" noTextEdi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2466" name="文本占位符 7782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/>
            <a:endParaRPr lang="zh-CN" altLang="en-US" dirty="0"/>
          </a:p>
        </p:txBody>
      </p:sp>
      <p:sp>
        <p:nvSpPr>
          <p:cNvPr id="62467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/>
            <a:fld id="{9A0DB2DC-4C9A-4742-B13C-FB6460FD3503}" type="slidenum">
              <a:rPr lang="zh-CN" altLang="en-US" dirty="0"/>
            </a:fld>
            <a:endParaRPr lang="en-US" altLang="x-none" sz="1200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5" name="幻灯片图像占位符 77825"/>
          <p:cNvSpPr>
            <a:spLocks noGrp="1" noRot="1" noChangeAspect="1" noTextEdi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2466" name="文本占位符 7782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/>
            <a:endParaRPr lang="zh-CN" altLang="en-US" dirty="0"/>
          </a:p>
        </p:txBody>
      </p:sp>
      <p:sp>
        <p:nvSpPr>
          <p:cNvPr id="62467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/>
            <a:fld id="{9A0DB2DC-4C9A-4742-B13C-FB6460FD3503}" type="slidenum">
              <a:rPr lang="zh-CN" altLang="en-US" dirty="0"/>
            </a:fld>
            <a:endParaRPr lang="en-US" altLang="x-none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315A71-D091-481F-A6A4-087FDA57F3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54CD2-17AC-4CF0-B8EF-035A93CBA22A}" type="slidenum">
              <a:rPr lang="zh-CN" altLang="en-US" smtClean="0"/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幻灯片图像占位符 62465"/>
          <p:cNvSpPr>
            <a:spLocks noGrp="1" noRot="1" noChangeAspect="1" noTextEdi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146" name="文本占位符 6246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/>
            <a:endParaRPr lang="zh-CN" altLang="en-US" dirty="0"/>
          </a:p>
        </p:txBody>
      </p:sp>
      <p:sp>
        <p:nvSpPr>
          <p:cNvPr id="6147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/>
            <a:fld id="{9A0DB2DC-4C9A-4742-B13C-FB6460FD3503}" type="slidenum">
              <a:rPr lang="zh-CN" altLang="en-US" dirty="0"/>
            </a:fld>
            <a:endParaRPr lang="en-US" altLang="x-none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6513" y="0"/>
            <a:ext cx="1587" cy="0"/>
          </a:xfrm>
          <a:ln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19" name="备注占位符 2"/>
          <p:cNvSpPr>
            <a:spLocks noGrp="1" noRot="1" noChangeAspect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/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幻灯片图像占位符 63489"/>
          <p:cNvSpPr>
            <a:spLocks noGrp="1" noRot="1" noChangeAspect="1" noTextEdi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3314" name="文本占位符 63490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/>
            <a:endParaRPr lang="zh-CN" altLang="en-US" dirty="0"/>
          </a:p>
        </p:txBody>
      </p:sp>
      <p:sp>
        <p:nvSpPr>
          <p:cNvPr id="13315" name="灯片编号占位符 1"/>
          <p:cNvSpPr/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/>
            <a:fld id="{9A0DB2DC-4C9A-4742-B13C-FB6460FD3503}" type="slidenum">
              <a:rPr lang="zh-CN" altLang="en-US" dirty="0"/>
            </a:fld>
            <a:endParaRPr lang="en-US" altLang="x-none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-1063625" y="0"/>
            <a:ext cx="8228013" cy="6172200"/>
          </a:xfrm>
        </p:spPr>
        <p:txBody>
          <a:bodyPr/>
          <a:p>
            <a:endParaRPr lang="zh-CN" altLang="en-US"/>
          </a:p>
        </p:txBody>
      </p:sp>
      <p:sp>
        <p:nvSpPr>
          <p:cNvPr id="25603" name="备注占位符 2"/>
          <p:cNvSpPr>
            <a:spLocks noGrp="1" noRot="1" noChangeAspect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/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-555625" y="0"/>
            <a:ext cx="8126413" cy="6096000"/>
          </a:xfrm>
        </p:spPr>
        <p:txBody>
          <a:bodyPr/>
          <a:p>
            <a:endParaRPr lang="zh-CN" altLang="en-US"/>
          </a:p>
        </p:txBody>
      </p:sp>
      <p:sp>
        <p:nvSpPr>
          <p:cNvPr id="34819" name="备注占位符 2"/>
          <p:cNvSpPr>
            <a:spLocks noGrp="1" noRot="1" noChangeAspect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/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8914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588" y="0"/>
            <a:ext cx="0" cy="0"/>
          </a:xfrm>
        </p:spPr>
        <p:txBody>
          <a:bodyPr/>
          <a:p>
            <a:endParaRPr lang="zh-CN" altLang="en-US"/>
          </a:p>
        </p:txBody>
      </p:sp>
      <p:sp>
        <p:nvSpPr>
          <p:cNvPr id="38915" name="备注占位符 2"/>
          <p:cNvSpPr>
            <a:spLocks noGrp="1" noRot="1" noChangeAspect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/>
            <a:endParaRPr lang="en-US" altLang="x-none"/>
          </a:p>
          <a:p>
            <a:pPr lvl="0"/>
            <a:endParaRPr lang="zh-CN" altLang="en-US" dirty="0"/>
          </a:p>
          <a:p>
            <a:pPr lvl="0"/>
            <a:r>
              <a:rPr lang="zh-CN" altLang="en-US" dirty="0"/>
              <a:t>核心：追求井井有条</a:t>
            </a:r>
            <a:endParaRPr lang="en-US" altLang="x-none"/>
          </a:p>
          <a:p>
            <a:pPr lvl="0"/>
            <a:endParaRPr lang="zh-CN" altLang="en-US" dirty="0"/>
          </a:p>
          <a:p>
            <a:pPr lvl="0"/>
            <a:r>
              <a:rPr lang="zh-CN" altLang="en-US" dirty="0"/>
              <a:t>他们不是喜欢被领导，而是喜欢调理、规则和边框的工作，程序化的工作。</a:t>
            </a:r>
            <a:endParaRPr lang="en-US" altLang="x-none"/>
          </a:p>
          <a:p>
            <a:pPr lvl="0"/>
            <a:r>
              <a:rPr lang="zh-CN" altLang="en-US" dirty="0"/>
              <a:t>喜欢整理书：以出版社、作者、大小</a:t>
            </a:r>
            <a:endParaRPr lang="en-US" altLang="x-none"/>
          </a:p>
          <a:p>
            <a:pPr lvl="0"/>
            <a:r>
              <a:rPr lang="zh-CN" altLang="en-US" dirty="0"/>
              <a:t>办公室的布局调整</a:t>
            </a:r>
            <a:endParaRPr lang="en-US" altLang="x-none"/>
          </a:p>
          <a:p>
            <a:pPr lvl="0"/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ags" Target="../tags/tag5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7" t="45717" b="1630"/>
          <a:stretch>
            <a:fillRect/>
          </a:stretch>
        </p:blipFill>
        <p:spPr>
          <a:xfrm>
            <a:off x="13062" y="0"/>
            <a:ext cx="9130937" cy="428171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4281717"/>
            <a:ext cx="9144000" cy="2061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/>
        </p:nvSpPr>
        <p:spPr>
          <a:xfrm>
            <a:off x="0" y="4005943"/>
            <a:ext cx="9144000" cy="567842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/>
        </p:nvSpPr>
        <p:spPr>
          <a:xfrm>
            <a:off x="3952079" y="3056959"/>
            <a:ext cx="1239845" cy="1268636"/>
          </a:xfrm>
          <a:custGeom>
            <a:avLst/>
            <a:gdLst>
              <a:gd name="connsiteX0" fmla="*/ 1188669 w 2377338"/>
              <a:gd name="connsiteY0" fmla="*/ 0 h 2757714"/>
              <a:gd name="connsiteX1" fmla="*/ 2377338 w 2377338"/>
              <a:gd name="connsiteY1" fmla="*/ 594335 h 2757714"/>
              <a:gd name="connsiteX2" fmla="*/ 2377338 w 2377338"/>
              <a:gd name="connsiteY2" fmla="*/ 2163379 h 2757714"/>
              <a:gd name="connsiteX3" fmla="*/ 1188669 w 2377338"/>
              <a:gd name="connsiteY3" fmla="*/ 2757714 h 2757714"/>
              <a:gd name="connsiteX4" fmla="*/ 0 w 2377338"/>
              <a:gd name="connsiteY4" fmla="*/ 2163379 h 2757714"/>
              <a:gd name="connsiteX5" fmla="*/ 0 w 2377338"/>
              <a:gd name="connsiteY5" fmla="*/ 594335 h 275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77338" h="2757714">
                <a:moveTo>
                  <a:pt x="1188669" y="0"/>
                </a:moveTo>
                <a:lnTo>
                  <a:pt x="2377338" y="594335"/>
                </a:lnTo>
                <a:lnTo>
                  <a:pt x="2377338" y="2163379"/>
                </a:lnTo>
                <a:lnTo>
                  <a:pt x="1188669" y="2757714"/>
                </a:lnTo>
                <a:lnTo>
                  <a:pt x="0" y="2163379"/>
                </a:lnTo>
                <a:lnTo>
                  <a:pt x="0" y="594335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altLang="zh-CN" sz="2700" dirty="0" smtClean="0"/>
              <a:t>LOGO</a:t>
            </a:r>
            <a:endParaRPr lang="zh-CN" alt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3784"/>
            <a:ext cx="7772400" cy="948985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563530"/>
            <a:ext cx="6858000" cy="681151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200" y="408675"/>
            <a:ext cx="78876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F5ED-D19D-4097-92A9-D6092B3D6E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EAA2-D029-4D23-B6D5-DE004B8B3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5" y="341060"/>
            <a:ext cx="7886700" cy="863272"/>
          </a:xfrm>
        </p:spPr>
        <p:txBody>
          <a:bodyPr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6964" y="1825624"/>
            <a:ext cx="7418385" cy="4233981"/>
          </a:xfrm>
        </p:spPr>
        <p:txBody>
          <a:bodyPr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550867" y="410256"/>
            <a:ext cx="546098" cy="593585"/>
            <a:chOff x="1392693" y="990828"/>
            <a:chExt cx="328611" cy="357186"/>
          </a:xfrm>
        </p:grpSpPr>
        <p:sp>
          <p:nvSpPr>
            <p:cNvPr id="11" name="MH_Other_1"/>
            <p:cNvSpPr/>
            <p:nvPr>
              <p:custDataLst>
                <p:tags r:id="rId2"/>
              </p:custDataLst>
            </p:nvPr>
          </p:nvSpPr>
          <p:spPr>
            <a:xfrm>
              <a:off x="1424442" y="1051152"/>
              <a:ext cx="296862" cy="296862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lnSpcReduction="1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MH_Other_2"/>
            <p:cNvSpPr/>
            <p:nvPr>
              <p:custDataLst>
                <p:tags r:id="rId3"/>
              </p:custDataLst>
            </p:nvPr>
          </p:nvSpPr>
          <p:spPr>
            <a:xfrm>
              <a:off x="1392693" y="990828"/>
              <a:ext cx="179387" cy="179387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47500" lnSpcReduction="2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52800" y="2459185"/>
            <a:ext cx="5536870" cy="1172505"/>
          </a:xfrm>
        </p:spPr>
        <p:txBody>
          <a:bodyPr anchor="ctr" anchorCtr="0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52800" y="3675231"/>
            <a:ext cx="5536870" cy="616593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6399892"/>
            <a:ext cx="9144000" cy="458108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2"/>
              </a:gs>
              <a:gs pos="50000">
                <a:schemeClr val="accent3"/>
              </a:gs>
              <a:gs pos="100000">
                <a:schemeClr val="accent6"/>
              </a:gs>
              <a:gs pos="75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lvl="0" algn="ctr"/>
            <a:endParaRPr lang="zh-CN" altLang="en-US" sz="1350"/>
          </a:p>
        </p:txBody>
      </p:sp>
      <p:sp>
        <p:nvSpPr>
          <p:cNvPr id="10" name="矩形 9"/>
          <p:cNvSpPr/>
          <p:nvPr/>
        </p:nvSpPr>
        <p:spPr>
          <a:xfrm>
            <a:off x="0" y="2966737"/>
            <a:ext cx="1272085" cy="6949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166078" y="2348362"/>
            <a:ext cx="1943462" cy="1943462"/>
          </a:xfrm>
          <a:prstGeom prst="ellipse">
            <a:avLst/>
          </a:prstGeom>
          <a:solidFill>
            <a:schemeClr val="bg1"/>
          </a:solidFill>
          <a:ln w="250825">
            <a:gradFill>
              <a:gsLst>
                <a:gs pos="0">
                  <a:schemeClr val="accent1"/>
                </a:gs>
                <a:gs pos="33000">
                  <a:schemeClr val="accent2"/>
                </a:gs>
                <a:gs pos="66000">
                  <a:schemeClr val="accent3"/>
                </a:gs>
                <a:gs pos="100000">
                  <a:schemeClr val="accent4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5" y="284881"/>
            <a:ext cx="7886700" cy="919451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5850" y="1672327"/>
            <a:ext cx="7418385" cy="219237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400"/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altLang="zh-C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6965" y="4045372"/>
            <a:ext cx="7418385" cy="219237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400"/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altLang="zh-CN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50867" y="410256"/>
            <a:ext cx="546098" cy="593585"/>
            <a:chOff x="1392693" y="990828"/>
            <a:chExt cx="328611" cy="357186"/>
          </a:xfrm>
        </p:grpSpPr>
        <p:sp>
          <p:nvSpPr>
            <p:cNvPr id="12" name="MH_Other_1"/>
            <p:cNvSpPr/>
            <p:nvPr>
              <p:custDataLst>
                <p:tags r:id="rId2"/>
              </p:custDataLst>
            </p:nvPr>
          </p:nvSpPr>
          <p:spPr>
            <a:xfrm>
              <a:off x="1424442" y="1051152"/>
              <a:ext cx="296862" cy="296862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lnSpcReduction="1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MH_Other_2"/>
            <p:cNvSpPr/>
            <p:nvPr>
              <p:custDataLst>
                <p:tags r:id="rId3"/>
              </p:custDataLst>
            </p:nvPr>
          </p:nvSpPr>
          <p:spPr>
            <a:xfrm>
              <a:off x="1392693" y="990828"/>
              <a:ext cx="179387" cy="179387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47500" lnSpcReduction="2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199" y="2359570"/>
            <a:ext cx="5172075" cy="1325563"/>
          </a:xfrm>
        </p:spPr>
        <p:txBody>
          <a:bodyPr>
            <a:normAutofit/>
          </a:bodyPr>
          <a:lstStyle>
            <a:lvl1pPr algn="r">
              <a:defRPr sz="6000">
                <a:solidFill>
                  <a:schemeClr val="accent1"/>
                </a:solidFill>
                <a:latin typeface="方正舒体" panose="02010601030101010101" pitchFamily="2" charset="-122"/>
                <a:ea typeface="方正舒体" panose="02010601030101010101" pitchFamily="2" charset="-122"/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725" y="908650"/>
            <a:ext cx="3362325" cy="2396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94921" y="1965327"/>
            <a:ext cx="3182257" cy="3873500"/>
          </a:xfrm>
          <a:prstGeom prst="rect">
            <a:avLst/>
          </a:prstGeom>
          <a:solidFill>
            <a:srgbClr val="EEEEEE"/>
          </a:solidFill>
          <a:ln w="9525">
            <a:solidFill>
              <a:srgbClr val="E0E0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457200"/>
            <a:ext cx="8076009" cy="723900"/>
          </a:xfrm>
        </p:spPr>
        <p:txBody>
          <a:bodyPr anchor="ctr" anchorCtr="0">
            <a:normAutofit/>
          </a:bodyPr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53203" y="2175671"/>
            <a:ext cx="2865692" cy="3158329"/>
          </a:xfrm>
        </p:spPr>
        <p:txBody>
          <a:bodyPr anchor="t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3411" y="1965327"/>
            <a:ext cx="2949178" cy="38115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5893" y="365125"/>
            <a:ext cx="1459457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304413" cy="5811838"/>
          </a:xfrm>
        </p:spPr>
        <p:txBody>
          <a:bodyPr vert="eaVert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tags" Target="../tags/tag7.xml"/><Relationship Id="rId11" Type="http://schemas.openxmlformats.org/officeDocument/2006/relationships/tags" Target="../tags/tag6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399892"/>
            <a:ext cx="9144000" cy="458108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2"/>
              </a:gs>
              <a:gs pos="50000">
                <a:schemeClr val="accent3"/>
              </a:gs>
              <a:gs pos="100000">
                <a:schemeClr val="accent6"/>
              </a:gs>
              <a:gs pos="75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43823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4382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4382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gradFill>
            <a:gsLst>
              <a:gs pos="0">
                <a:schemeClr val="accent1"/>
              </a:gs>
              <a:gs pos="33000">
                <a:schemeClr val="accent2"/>
              </a:gs>
              <a:gs pos="66000">
                <a:schemeClr val="accent3"/>
              </a:gs>
              <a:gs pos="100000">
                <a:schemeClr val="accent4"/>
              </a:gs>
            </a:gsLst>
            <a:lin ang="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3" Type="http://schemas.openxmlformats.org/officeDocument/2006/relationships/hyperlink" Target="http://www.free-graphics.com/clipart/Cartoon/Transportation/thumbnails2.shtml" TargetMode="External"/><Relationship Id="rId2" Type="http://schemas.openxmlformats.org/officeDocument/2006/relationships/image" Target="../media/image5.jpeg"/><Relationship Id="rId1" Type="http://schemas.openxmlformats.org/officeDocument/2006/relationships/hyperlink" Target="../listen/TTT326&#27827;&#21271;&#22823;&#23398;/&#20998;&#20139;/&#33322;&#28023;&#20852;&#36259;&#23707;.pptx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jpeg"/><Relationship Id="rId8" Type="http://schemas.openxmlformats.org/officeDocument/2006/relationships/image" Target="../media/image21.jpeg"/><Relationship Id="rId7" Type="http://schemas.openxmlformats.org/officeDocument/2006/relationships/image" Target="../media/image20.jpeg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5" Type="http://schemas.openxmlformats.org/officeDocument/2006/relationships/notesSlide" Target="../notesSlides/notesSlide11.xml"/><Relationship Id="rId24" Type="http://schemas.openxmlformats.org/officeDocument/2006/relationships/slideLayout" Target="../slideLayouts/slideLayout2.xml"/><Relationship Id="rId23" Type="http://schemas.openxmlformats.org/officeDocument/2006/relationships/image" Target="../media/image36.png"/><Relationship Id="rId22" Type="http://schemas.openxmlformats.org/officeDocument/2006/relationships/image" Target="../media/image35.jpeg"/><Relationship Id="rId21" Type="http://schemas.openxmlformats.org/officeDocument/2006/relationships/image" Target="../media/image34.jpeg"/><Relationship Id="rId20" Type="http://schemas.openxmlformats.org/officeDocument/2006/relationships/image" Target="../media/image33.jpeg"/><Relationship Id="rId2" Type="http://schemas.openxmlformats.org/officeDocument/2006/relationships/image" Target="../media/image15.jpeg"/><Relationship Id="rId19" Type="http://schemas.openxmlformats.org/officeDocument/2006/relationships/image" Target="../media/image32.jpeg"/><Relationship Id="rId18" Type="http://schemas.openxmlformats.org/officeDocument/2006/relationships/image" Target="../media/image31.jpeg"/><Relationship Id="rId17" Type="http://schemas.openxmlformats.org/officeDocument/2006/relationships/image" Target="../media/image30.jpeg"/><Relationship Id="rId16" Type="http://schemas.openxmlformats.org/officeDocument/2006/relationships/image" Target="../media/image29.jpeg"/><Relationship Id="rId15" Type="http://schemas.openxmlformats.org/officeDocument/2006/relationships/image" Target="../media/image28.jpeg"/><Relationship Id="rId14" Type="http://schemas.openxmlformats.org/officeDocument/2006/relationships/image" Target="../media/image27.jpeg"/><Relationship Id="rId13" Type="http://schemas.openxmlformats.org/officeDocument/2006/relationships/image" Target="../media/image26.jpeg"/><Relationship Id="rId12" Type="http://schemas.openxmlformats.org/officeDocument/2006/relationships/image" Target="../media/image25.jpeg"/><Relationship Id="rId11" Type="http://schemas.openxmlformats.org/officeDocument/2006/relationships/image" Target="../media/image24.jpeg"/><Relationship Id="rId10" Type="http://schemas.openxmlformats.org/officeDocument/2006/relationships/image" Target="../media/image23.jpeg"/><Relationship Id="rId1" Type="http://schemas.openxmlformats.org/officeDocument/2006/relationships/image" Target="../media/image1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8.jpeg"/><Relationship Id="rId1" Type="http://schemas.openxmlformats.org/officeDocument/2006/relationships/tags" Target="../tags/tag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9.w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0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 dirty="0">
                <a:solidFill>
                  <a:schemeClr val="tx2"/>
                </a:solidFill>
              </a:rPr>
              <a:t>第二单元  兴趣探索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p>
            <a:pPr>
              <a:lnSpc>
                <a:spcPct val="150000"/>
              </a:lnSpc>
              <a:defRPr/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虽然我们做了几十年的研究，但预测个人职业选择最有效的方法却是询问这个人自己想做什么。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defRPr/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defRPr/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 ——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约翰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·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霍兰德（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Jhon Holland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Picture 9" descr="Ship3.jpg 5.9K">
            <a:hlinkClick r:id="rId1" action="ppaction://hlinkpres?slideindex=1&amp;slidetitle=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4572000"/>
            <a:ext cx="1123950" cy="142875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1266" name="Picture 7" descr="Ship.jpg 4.5K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3800" y="381000"/>
            <a:ext cx="1276350" cy="73342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3316" name="AutoShape 2"/>
          <p:cNvSpPr/>
          <p:nvPr/>
        </p:nvSpPr>
        <p:spPr>
          <a:xfrm>
            <a:off x="914400" y="1143000"/>
            <a:ext cx="7273925" cy="3960813"/>
          </a:xfrm>
          <a:prstGeom prst="flowChartDocument">
            <a:avLst/>
          </a:prstGeom>
          <a:gradFill rotWithShape="1">
            <a:gsLst>
              <a:gs pos="0">
                <a:srgbClr val="BCBCBC">
                  <a:alpha val="100000"/>
                </a:srgbClr>
              </a:gs>
              <a:gs pos="79999">
                <a:srgbClr val="F6F6F6">
                  <a:alpha val="100000"/>
                </a:srgbClr>
              </a:gs>
              <a:gs pos="100000">
                <a:srgbClr val="F7F7F7">
                  <a:alpha val="100000"/>
                </a:srgbClr>
              </a:gs>
            </a:gsLst>
            <a:lin ang="5400000" scaled="1"/>
            <a:tileRect/>
          </a:gradFill>
          <a:ln w="9525">
            <a:noFill/>
            <a:miter/>
          </a:ln>
        </p:spPr>
        <p:txBody>
          <a:bodyPr wrap="none" anchor="ctr"/>
          <a:p>
            <a:pPr lvl="0" algn="ctr" eaLnBrk="0" hangingPunct="0">
              <a:lnSpc>
                <a:spcPct val="150000"/>
              </a:lnSpc>
            </a:pPr>
            <a:endParaRPr lang="zh-CN" altLang="en-US" sz="2400" dirty="0">
              <a:solidFill>
                <a:srgbClr val="9933FF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3317" name="Rectangle 3"/>
          <p:cNvSpPr>
            <a:spLocks noGrp="1"/>
          </p:cNvSpPr>
          <p:nvPr>
            <p:ph idx="1"/>
          </p:nvPr>
        </p:nvSpPr>
        <p:spPr>
          <a:xfrm>
            <a:off x="914084" y="1219199"/>
            <a:ext cx="7418385" cy="4233981"/>
          </a:xfrm>
        </p:spPr>
        <p:txBody>
          <a:bodyPr anchor="t"/>
          <a:p>
            <a:pPr algn="just" defTabSz="914400" fontAlgn="base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x-none" sz="2000" b="0" strike="noStrike" kern="1200" baseline="0" noProof="1"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     </a:t>
            </a:r>
            <a:r>
              <a:rPr lang="zh-CN" altLang="en-US" sz="2800" b="0" strike="noStrike" kern="1200" baseline="0" noProof="1" dirty="0"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恭喜你获得了一次免费度假的机会！你可以去下列六个岛屿中的一个，唯一的要求是你必须在这个岛上呆满至少半年的时间。</a:t>
            </a:r>
            <a:r>
              <a:rPr lang="zh-CN" altLang="en-US" sz="2800" strike="noStrike" kern="1200" baseline="0" noProof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请不要考虑其他因素</a:t>
            </a:r>
            <a:r>
              <a:rPr lang="zh-CN" altLang="en-US" sz="2800" b="0" strike="noStrike" kern="1200" baseline="0" noProof="1" dirty="0"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，仅凭自己的兴趣挑出你最想前往的岛屿，并按一、二、三的顺序排序。</a:t>
            </a:r>
            <a:endParaRPr lang="zh-CN" altLang="en-US" sz="2800" b="0" strike="noStrike" kern="1200" baseline="0" noProof="1" dirty="0"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pic>
        <p:nvPicPr>
          <p:cNvPr id="11269" name="Picture 5" descr="Ship2.jpg 4.4K">
            <a:hlinkClick r:id="rId3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-849045">
            <a:off x="7669213" y="4452938"/>
            <a:ext cx="1038225" cy="115252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1270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143000" y="457200"/>
            <a:ext cx="3042920" cy="6788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兴趣岛活动</a:t>
            </a:r>
            <a:endParaRPr lang="zh-CN" alt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charRg st="0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317">
                                            <p:txEl>
                                              <p:charRg st="0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17">
                                            <p:txEl>
                                              <p:charRg st="0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ldLvl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4338" name="AutoShape 2"/>
          <p:cNvSpPr/>
          <p:nvPr/>
        </p:nvSpPr>
        <p:spPr>
          <a:xfrm rot="-279355">
            <a:off x="2200275" y="12700"/>
            <a:ext cx="3959225" cy="2505075"/>
          </a:xfrm>
          <a:prstGeom prst="wedgeEllipseCallout">
            <a:avLst>
              <a:gd name="adj1" fmla="val 4250"/>
              <a:gd name="adj2" fmla="val 70181"/>
            </a:avLst>
          </a:prstGeom>
          <a:solidFill>
            <a:srgbClr val="CC66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eaLnBrk="0" hangingPunct="0">
              <a:spcBef>
                <a:spcPct val="50000"/>
              </a:spcBef>
            </a:pPr>
            <a:r>
              <a:rPr lang="en-US" altLang="x-none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2</a:t>
            </a:r>
            <a:r>
              <a:rPr lang="zh-CN" altLang="en-US" sz="1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号岛屿</a:t>
            </a:r>
            <a:r>
              <a:rPr lang="en-US" altLang="x-none" sz="18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: </a:t>
            </a:r>
            <a:r>
              <a:rPr lang="zh-CN" altLang="en-US" sz="1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深思冥想的岛屿。有多处天文馆、科技展览馆及图书馆。居民喜好观察、学习，祟尚和追求真知，常有机会和来自各地的哲学家、科学家、心理学家等交换心得。</a:t>
            </a:r>
            <a:r>
              <a:rPr lang="zh-CN" altLang="en-US" sz="1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 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39" name="AutoShape 3"/>
          <p:cNvSpPr/>
          <p:nvPr/>
        </p:nvSpPr>
        <p:spPr>
          <a:xfrm rot="-704793">
            <a:off x="0" y="33338"/>
            <a:ext cx="2835275" cy="3124200"/>
          </a:xfrm>
          <a:prstGeom prst="wedgeEllipseCallout">
            <a:avLst>
              <a:gd name="adj1" fmla="val -23259"/>
              <a:gd name="adj2" fmla="val 61028"/>
            </a:avLst>
          </a:prstGeom>
          <a:solidFill>
            <a:srgbClr val="99FF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algn="just" eaLnBrk="0" hangingPunct="0">
              <a:spcBef>
                <a:spcPct val="50000"/>
              </a:spcBef>
            </a:pPr>
            <a:r>
              <a:rPr lang="en-US" altLang="x-none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1</a:t>
            </a:r>
            <a:r>
              <a:rPr lang="zh-CN" altLang="en-US" sz="1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号岛屿</a:t>
            </a:r>
            <a:r>
              <a:rPr lang="en-US" altLang="x-none" sz="18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: </a:t>
            </a:r>
            <a:r>
              <a:rPr lang="zh-CN" altLang="en-US" sz="1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自然原始的岛屿。岛上自然生态保持得很好，有各种野生动物。居民以手工见长，自己种植花果蔬菜、修缮房屋、打造器物、制作工具，喜欢户外运动。</a:t>
            </a:r>
            <a:endParaRPr lang="zh-CN" altLang="en-US" sz="1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4340" name="AutoShape 4"/>
          <p:cNvSpPr/>
          <p:nvPr/>
        </p:nvSpPr>
        <p:spPr>
          <a:xfrm rot="-367187">
            <a:off x="5721350" y="3452813"/>
            <a:ext cx="3348038" cy="2971800"/>
          </a:xfrm>
          <a:prstGeom prst="wedgeEllipseCallout">
            <a:avLst>
              <a:gd name="adj1" fmla="val -39995"/>
              <a:gd name="adj2" fmla="val -58056"/>
            </a:avLst>
          </a:prstGeom>
          <a:solidFill>
            <a:srgbClr val="FFFF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algn="just" eaLnBrk="0" hangingPunct="0">
              <a:spcBef>
                <a:spcPct val="50000"/>
              </a:spcBef>
            </a:pPr>
            <a:r>
              <a:rPr lang="en-US" altLang="x-none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4</a:t>
            </a:r>
            <a:r>
              <a:rPr lang="zh-CN" altLang="en-US" sz="1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号岛屿</a:t>
            </a:r>
            <a:r>
              <a:rPr lang="en-US" altLang="x-none" sz="18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: </a:t>
            </a:r>
            <a:r>
              <a:rPr lang="zh-CN" altLang="en-US" sz="1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友善亲切的岛屿。居民个性温和、友善、乐于助人，社区均自成一个密切互动的服务网络，人们重视互助合作，重视教育，关怀他人，充满人文气息。</a:t>
            </a:r>
            <a:r>
              <a:rPr lang="zh-CN" altLang="en-US" sz="1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 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2" name="AutoShape 6"/>
          <p:cNvSpPr/>
          <p:nvPr/>
        </p:nvSpPr>
        <p:spPr>
          <a:xfrm rot="425720">
            <a:off x="5562600" y="0"/>
            <a:ext cx="3708400" cy="2644775"/>
          </a:xfrm>
          <a:prstGeom prst="wedgeEllipseCallout">
            <a:avLst>
              <a:gd name="adj1" fmla="val 116"/>
              <a:gd name="adj2" fmla="val 74194"/>
            </a:avLst>
          </a:prstGeom>
          <a:solidFill>
            <a:srgbClr val="FF7C8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algn="just" eaLnBrk="0" hangingPunct="0">
              <a:spcBef>
                <a:spcPct val="50000"/>
              </a:spcBef>
            </a:pPr>
            <a:r>
              <a:rPr lang="en-US" altLang="x-none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3</a:t>
            </a:r>
            <a:r>
              <a:rPr lang="zh-CN" altLang="en-US" sz="1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号岛屿</a:t>
            </a:r>
            <a:r>
              <a:rPr lang="en-US" altLang="x-none" sz="18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: </a:t>
            </a:r>
            <a:r>
              <a:rPr lang="zh-CN" altLang="en-US" sz="1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美丽浪漫的岛屿。充满了美术馆、音乐厅，街头雕塑和街边艺人，弥漫着浓厚的艺术文化气息。居民保留了传统的舞蹈、音乐与绘画，许多文艺界的朋友都喜欢来这里找寻灵感</a:t>
            </a:r>
            <a:r>
              <a:rPr lang="zh-CN" altLang="en-US" sz="1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。</a:t>
            </a:r>
            <a:r>
              <a:rPr lang="zh-CN" altLang="en-US" sz="1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 </a:t>
            </a:r>
            <a:endParaRPr lang="zh-CN" altLang="en-US" sz="1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lvl="0" algn="just" eaLnBrk="0" hangingPunct="0">
              <a:spcBef>
                <a:spcPct val="50000"/>
              </a:spcBef>
            </a:pPr>
            <a:endParaRPr lang="zh-CN" altLang="en-US" sz="1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4343" name="AutoShape 7"/>
          <p:cNvSpPr/>
          <p:nvPr/>
        </p:nvSpPr>
        <p:spPr>
          <a:xfrm rot="290890">
            <a:off x="2992438" y="3484563"/>
            <a:ext cx="3232150" cy="3319462"/>
          </a:xfrm>
          <a:prstGeom prst="wedgeEllipseCallout">
            <a:avLst>
              <a:gd name="adj1" fmla="val -27259"/>
              <a:gd name="adj2" fmla="val -59440"/>
            </a:avLst>
          </a:prstGeom>
          <a:solidFill>
            <a:srgbClr val="CCFF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algn="just" eaLnBrk="0" hangingPunct="0">
              <a:spcBef>
                <a:spcPct val="50000"/>
              </a:spcBef>
            </a:pPr>
            <a:r>
              <a:rPr lang="en-US" altLang="x-none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5</a:t>
            </a:r>
            <a:r>
              <a:rPr lang="zh-CN" altLang="en-US" sz="1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号岛屿</a:t>
            </a:r>
            <a:r>
              <a:rPr lang="en-US" altLang="x-none" sz="18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: </a:t>
            </a:r>
            <a:r>
              <a:rPr lang="zh-CN" altLang="en-US" sz="1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显赫富庶的岛屿。居民善于企业经营和贸易，能言善道。经济高度发展，处处是高级饭店、俱乐部、高尔夫球场。来往者多是企业家、经理人、政治家、律师等。</a:t>
            </a:r>
            <a:r>
              <a:rPr lang="zh-CN" altLang="en-US" sz="1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 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4" name="AutoShape 8"/>
          <p:cNvSpPr/>
          <p:nvPr/>
        </p:nvSpPr>
        <p:spPr>
          <a:xfrm rot="407326">
            <a:off x="174625" y="3525838"/>
            <a:ext cx="3352800" cy="3141662"/>
          </a:xfrm>
          <a:prstGeom prst="wedgeEllipseCallout">
            <a:avLst>
              <a:gd name="adj1" fmla="val 14227"/>
              <a:gd name="adj2" fmla="val -66630"/>
            </a:avLst>
          </a:prstGeom>
          <a:solidFill>
            <a:srgbClr val="FFCC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algn="just" eaLnBrk="0" hangingPunct="0">
              <a:spcBef>
                <a:spcPct val="50000"/>
              </a:spcBef>
            </a:pPr>
            <a:r>
              <a:rPr lang="en-US" altLang="x-none" sz="18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6</a:t>
            </a:r>
            <a:r>
              <a:rPr lang="zh-CN" altLang="en-US" sz="1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号岛屿</a:t>
            </a:r>
            <a:r>
              <a:rPr lang="en-US" altLang="x-none" sz="18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: </a:t>
            </a:r>
            <a:r>
              <a:rPr lang="zh-CN" altLang="en-US" sz="1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现代、井然的岛屿。岛上建筑十分现代化，是进步的都市形态，以完善的户政管理、地政管理、金融管理见长。岛民个性冷静保守，处事有条不紊，善于组织规划，细心高效。</a:t>
            </a:r>
            <a:r>
              <a:rPr lang="zh-CN" altLang="en-US" sz="1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 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6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6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21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>
                                      <p:cBhvr>
                                        <p:cTn id="26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1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prLst="gradientSize: 0.1">
                                      <p:cBhvr>
                                        <p:cTn id="40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ldLvl="0" animBg="1"/>
      <p:bldP spid="14339" grpId="0" bldLvl="0" animBg="1"/>
      <p:bldP spid="14340" grpId="0" bldLvl="0" animBg="1"/>
      <p:bldP spid="14342" grpId="0" bldLvl="0" animBg="1"/>
      <p:bldP spid="14343" grpId="0" bldLvl="0" animBg="1"/>
      <p:bldP spid="1434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42684" y="1295399"/>
            <a:ext cx="7418385" cy="4233981"/>
          </a:xfrm>
        </p:spPr>
        <p:txBody>
          <a:bodyPr>
            <a:normAutofit fontScale="80000"/>
          </a:bodyPr>
          <a:p>
            <a:pPr>
              <a:lnSpc>
                <a:spcPct val="150000"/>
              </a:lnSpc>
            </a:pPr>
            <a:r>
              <a:rPr lang="zh-CN" altLang="en-US" b="1">
                <a:solidFill>
                  <a:srgbClr val="FF0000"/>
                </a:solidFill>
              </a:rPr>
              <a:t>登岛：</a:t>
            </a:r>
            <a:r>
              <a:rPr lang="zh-CN" altLang="en-US"/>
              <a:t>将教室分为六个区域，分别代表上述六个岛屿，请同学们按照自己第一个选择的岛屿登岛就座。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zh-CN" altLang="en-US" b="1">
                <a:solidFill>
                  <a:srgbClr val="FF0000"/>
                </a:solidFill>
              </a:rPr>
              <a:t>讨论：</a:t>
            </a:r>
            <a:endParaRPr lang="zh-CN" altLang="en-US" b="1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/>
              <a:t>1</a:t>
            </a:r>
            <a:r>
              <a:rPr lang="zh-CN" altLang="en-US"/>
              <a:t>、你为什么选择这个岛屿</a:t>
            </a:r>
            <a:r>
              <a:rPr lang="en-US" altLang="zh-CN"/>
              <a:t>?</a:t>
            </a:r>
            <a:r>
              <a:rPr lang="zh-CN" altLang="en-US"/>
              <a:t>小组成员每人用一分钟时间分享；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2</a:t>
            </a:r>
            <a:r>
              <a:rPr lang="zh-CN" altLang="en-US"/>
              <a:t>、大家共同为自己的岛屿起岛名，设计</a:t>
            </a:r>
            <a:r>
              <a:rPr lang="en-US" altLang="zh-CN"/>
              <a:t>logo</a:t>
            </a:r>
            <a:r>
              <a:rPr lang="zh-CN" altLang="en-US"/>
              <a:t>，并根据本岛的特色提取出</a:t>
            </a:r>
            <a:r>
              <a:rPr lang="en-US" altLang="zh-CN"/>
              <a:t>3-5</a:t>
            </a:r>
            <a:r>
              <a:rPr lang="zh-CN" altLang="en-US"/>
              <a:t>个关键词，在大白纸上制作本岛的宣传图；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en-US" altLang="zh-CN"/>
              <a:t>3</a:t>
            </a:r>
            <a:r>
              <a:rPr lang="zh-CN" altLang="en-US"/>
              <a:t>、每组进行</a:t>
            </a:r>
            <a:r>
              <a:rPr lang="en-US" altLang="zh-CN"/>
              <a:t>2</a:t>
            </a:r>
            <a:r>
              <a:rPr lang="zh-CN" altLang="en-US"/>
              <a:t>分钟的展示。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143000" y="457200"/>
            <a:ext cx="3042920" cy="6788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兴趣岛活动</a:t>
            </a:r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Rectangle 3"/>
          <p:cNvSpPr/>
          <p:nvPr/>
        </p:nvSpPr>
        <p:spPr>
          <a:xfrm>
            <a:off x="990600" y="304800"/>
            <a:ext cx="57912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en-US" altLang="x-none" sz="44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兴趣岛类型列表</a:t>
            </a:r>
            <a:endParaRPr lang="zh-CN" altLang="en-US" sz="3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5363" name="表格 15362"/>
          <p:cNvGraphicFramePr/>
          <p:nvPr>
            <p:custDataLst>
              <p:tags r:id="rId1"/>
            </p:custDataLst>
          </p:nvPr>
        </p:nvGraphicFramePr>
        <p:xfrm>
          <a:off x="819150" y="1564005"/>
          <a:ext cx="7696200" cy="4419600"/>
        </p:xfrm>
        <a:graphic>
          <a:graphicData uri="http://schemas.openxmlformats.org/drawingml/2006/table">
            <a:tbl>
              <a:tblPr/>
              <a:tblGrid>
                <a:gridCol w="1981200"/>
                <a:gridCol w="2667000"/>
                <a:gridCol w="3048000"/>
              </a:tblGrid>
              <a:tr h="7620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x-none" b="1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1</a:t>
                      </a:r>
                      <a:r>
                        <a:rPr lang="zh-CN" altLang="en-US" b="1" dirty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号岛</a:t>
                      </a:r>
                      <a:endParaRPr lang="zh-CN" altLang="en-US" b="1" dirty="0">
                        <a:latin typeface="黑体" panose="02010609060101010101" pitchFamily="49" charset="-122"/>
                        <a:ea typeface="黑体" panose="02010609060101010101" pitchFamily="49" charset="-122"/>
                        <a:sym typeface="黑体" panose="0201060906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实用型</a:t>
                      </a:r>
                      <a:r>
                        <a:rPr lang="en-US" altLang="x-none" b="1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——R</a:t>
                      </a:r>
                      <a:endParaRPr lang="zh-CN" altLang="en-US" b="1" dirty="0">
                        <a:latin typeface="黑体" panose="02010609060101010101" pitchFamily="49" charset="-122"/>
                        <a:ea typeface="黑体" panose="02010609060101010101" pitchFamily="49" charset="-122"/>
                        <a:sym typeface="黑体" panose="0201060906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b="1">
                          <a:ea typeface="黑体" panose="02010609060101010101" pitchFamily="49" charset="-122"/>
                        </a:rPr>
                        <a:t>Realistic</a:t>
                      </a:r>
                      <a:endParaRPr lang="zh-CN" altLang="en-US" b="1" dirty="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x-none" b="1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2</a:t>
                      </a:r>
                      <a:r>
                        <a:rPr lang="zh-CN" altLang="en-US" b="1" dirty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号岛</a:t>
                      </a:r>
                      <a:endParaRPr lang="zh-CN" altLang="en-US" b="1" dirty="0">
                        <a:latin typeface="黑体" panose="02010609060101010101" pitchFamily="49" charset="-122"/>
                        <a:ea typeface="黑体" panose="02010609060101010101" pitchFamily="49" charset="-122"/>
                        <a:sym typeface="黑体" panose="0201060906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5E7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研究型</a:t>
                      </a:r>
                      <a:r>
                        <a:rPr lang="en-US" altLang="x-none" b="1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——I</a:t>
                      </a:r>
                      <a:endParaRPr lang="zh-CN" altLang="en-US" b="1" dirty="0">
                        <a:latin typeface="黑体" panose="02010609060101010101" pitchFamily="49" charset="-122"/>
                        <a:ea typeface="黑体" panose="02010609060101010101" pitchFamily="49" charset="-122"/>
                        <a:sym typeface="黑体" panose="0201060906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5E7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b="1">
                          <a:ea typeface="黑体" panose="02010609060101010101" pitchFamily="49" charset="-122"/>
                        </a:rPr>
                        <a:t>Investigation</a:t>
                      </a:r>
                      <a:endParaRPr lang="zh-CN" altLang="en-US" b="1" dirty="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5E7"/>
                    </a:solidFill>
                  </a:tcPr>
                </a:tc>
              </a:tr>
              <a:tr h="722313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x-none" b="1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3</a:t>
                      </a:r>
                      <a:r>
                        <a:rPr lang="zh-CN" altLang="en-US" b="1" dirty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号岛</a:t>
                      </a:r>
                      <a:endParaRPr lang="zh-CN" altLang="en-US" b="1" dirty="0">
                        <a:latin typeface="黑体" panose="02010609060101010101" pitchFamily="49" charset="-122"/>
                        <a:ea typeface="黑体" panose="02010609060101010101" pitchFamily="49" charset="-122"/>
                        <a:sym typeface="黑体" panose="0201060906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艺术型</a:t>
                      </a:r>
                      <a:r>
                        <a:rPr lang="en-US" altLang="x-none" b="1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——A</a:t>
                      </a:r>
                      <a:endParaRPr lang="zh-CN" altLang="en-US" b="1" dirty="0">
                        <a:latin typeface="黑体" panose="02010609060101010101" pitchFamily="49" charset="-122"/>
                        <a:ea typeface="黑体" panose="02010609060101010101" pitchFamily="49" charset="-122"/>
                        <a:sym typeface="黑体" panose="0201060906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b="1">
                          <a:ea typeface="黑体" panose="02010609060101010101" pitchFamily="49" charset="-122"/>
                        </a:rPr>
                        <a:t>Artistic</a:t>
                      </a:r>
                      <a:endParaRPr lang="zh-CN" altLang="en-US" b="1" dirty="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487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x-none" b="1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4</a:t>
                      </a:r>
                      <a:r>
                        <a:rPr lang="zh-CN" altLang="en-US" b="1" dirty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号岛</a:t>
                      </a:r>
                      <a:endParaRPr lang="zh-CN" altLang="en-US" b="1" dirty="0">
                        <a:latin typeface="黑体" panose="02010609060101010101" pitchFamily="49" charset="-122"/>
                        <a:ea typeface="黑体" panose="02010609060101010101" pitchFamily="49" charset="-122"/>
                        <a:sym typeface="黑体" panose="0201060906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5E7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社会型</a:t>
                      </a:r>
                      <a:r>
                        <a:rPr lang="en-US" altLang="x-none" b="1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——S</a:t>
                      </a:r>
                      <a:endParaRPr lang="zh-CN" altLang="en-US" b="1" dirty="0">
                        <a:latin typeface="黑体" panose="02010609060101010101" pitchFamily="49" charset="-122"/>
                        <a:ea typeface="黑体" panose="02010609060101010101" pitchFamily="49" charset="-122"/>
                        <a:sym typeface="黑体" panose="0201060906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5E7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b="1">
                          <a:ea typeface="黑体" panose="02010609060101010101" pitchFamily="49" charset="-122"/>
                        </a:rPr>
                        <a:t>Social</a:t>
                      </a:r>
                      <a:endParaRPr lang="zh-CN" altLang="en-US" b="1" dirty="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5E7"/>
                    </a:solidFill>
                  </a:tcPr>
                </a:tc>
              </a:tr>
              <a:tr h="73025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x-none" b="1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5</a:t>
                      </a:r>
                      <a:r>
                        <a:rPr lang="zh-CN" altLang="en-US" b="1" dirty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号岛</a:t>
                      </a:r>
                      <a:endParaRPr lang="zh-CN" altLang="en-US" b="1" dirty="0">
                        <a:latin typeface="黑体" panose="02010609060101010101" pitchFamily="49" charset="-122"/>
                        <a:ea typeface="黑体" panose="02010609060101010101" pitchFamily="49" charset="-122"/>
                        <a:sym typeface="黑体" panose="0201060906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企业型</a:t>
                      </a:r>
                      <a:r>
                        <a:rPr lang="en-US" altLang="x-none" b="1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——E</a:t>
                      </a:r>
                      <a:endParaRPr lang="zh-CN" altLang="en-US" b="1" dirty="0">
                        <a:latin typeface="黑体" panose="02010609060101010101" pitchFamily="49" charset="-122"/>
                        <a:ea typeface="黑体" panose="02010609060101010101" pitchFamily="49" charset="-122"/>
                        <a:sym typeface="黑体" panose="0201060906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b="1">
                          <a:ea typeface="黑体" panose="02010609060101010101" pitchFamily="49" charset="-122"/>
                        </a:rPr>
                        <a:t>Enterprising</a:t>
                      </a:r>
                      <a:endParaRPr lang="zh-CN" altLang="en-US" b="1" dirty="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375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x-none" b="1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6</a:t>
                      </a:r>
                      <a:r>
                        <a:rPr lang="zh-CN" altLang="en-US" b="1" dirty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号岛</a:t>
                      </a:r>
                      <a:endParaRPr lang="zh-CN" altLang="en-US" b="1" dirty="0">
                        <a:latin typeface="黑体" panose="02010609060101010101" pitchFamily="49" charset="-122"/>
                        <a:ea typeface="黑体" panose="02010609060101010101" pitchFamily="49" charset="-122"/>
                        <a:sym typeface="黑体" panose="0201060906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5E7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b="1" dirty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事务型</a:t>
                      </a:r>
                      <a:r>
                        <a:rPr lang="en-US" altLang="x-none" b="1">
                          <a:latin typeface="黑体" panose="02010609060101010101" pitchFamily="49" charset="-122"/>
                          <a:ea typeface="黑体" panose="02010609060101010101" pitchFamily="49" charset="-122"/>
                          <a:sym typeface="黑体" panose="02010609060101010101" pitchFamily="49" charset="-122"/>
                        </a:rPr>
                        <a:t>——C</a:t>
                      </a:r>
                      <a:endParaRPr lang="zh-CN" altLang="en-US" b="1" dirty="0">
                        <a:latin typeface="黑体" panose="02010609060101010101" pitchFamily="49" charset="-122"/>
                        <a:ea typeface="黑体" panose="02010609060101010101" pitchFamily="49" charset="-122"/>
                        <a:sym typeface="黑体" panose="0201060906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5E7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b="1">
                          <a:ea typeface="黑体" panose="02010609060101010101" pitchFamily="49" charset="-122"/>
                        </a:rPr>
                        <a:t>Conventional</a:t>
                      </a:r>
                      <a:endParaRPr lang="zh-CN" altLang="en-US" b="1" dirty="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5E7"/>
                    </a:solidFill>
                  </a:tcPr>
                </a:tc>
              </a:tr>
            </a:tbl>
          </a:graphicData>
        </a:graphic>
      </p:graphicFrame>
      <p:sp>
        <p:nvSpPr>
          <p:cNvPr id="14368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椭圆 5"/>
          <p:cNvSpPr/>
          <p:nvPr/>
        </p:nvSpPr>
        <p:spPr>
          <a:xfrm>
            <a:off x="7162800" y="152400"/>
            <a:ext cx="1752600" cy="1447800"/>
          </a:xfrm>
          <a:prstGeom prst="ellipse">
            <a:avLst/>
          </a:prstGeom>
          <a:solidFill>
            <a:srgbClr val="7030A0"/>
          </a:solidFill>
          <a:ln w="25400" cap="flat" cmpd="sng">
            <a:solidFill>
              <a:srgbClr val="88A3A6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lvl="0" algn="ctr" eaLnBrk="0" hangingPunct="0"/>
            <a:endParaRPr lang="zh-CN" altLang="en-US" sz="18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5362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53200" y="1524000"/>
            <a:ext cx="1828800" cy="41148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6388" name="Rectangle 2"/>
          <p:cNvSpPr>
            <a:spLocks noGrp="1"/>
          </p:cNvSpPr>
          <p:nvPr>
            <p:ph type="title"/>
          </p:nvPr>
        </p:nvSpPr>
        <p:spPr>
          <a:xfrm>
            <a:off x="1142685" y="381065"/>
            <a:ext cx="7886700" cy="863272"/>
          </a:xfrm>
        </p:spPr>
        <p:txBody>
          <a:bodyPr anchor="t"/>
          <a:p>
            <a:pPr defTabSz="914400" fontAlgn="base">
              <a:buNone/>
            </a:pPr>
            <a:r>
              <a:rPr lang="zh-CN" altLang="en-US" sz="3600" b="1" strike="noStrike" kern="120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黑体" panose="02010609060101010101" pitchFamily="49" charset="-122"/>
              </a:rPr>
              <a:t>R实用型人的特点</a:t>
            </a:r>
            <a:endParaRPr lang="zh-CN" altLang="en-US" strike="noStrike" kern="1200" baseline="0" noProof="1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5364" name="Rectangle 3"/>
          <p:cNvSpPr/>
          <p:nvPr/>
        </p:nvSpPr>
        <p:spPr>
          <a:xfrm>
            <a:off x="1255395" y="1742440"/>
            <a:ext cx="5281930" cy="445389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469900" lvl="0" indent="-469900" eaLnBrk="0" hangingPunct="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喜欢具体的任务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469900" lvl="0" indent="-469900" eaLnBrk="0" hangingPunct="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工具使用、动手能力强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469900" lvl="0" indent="-469900" eaLnBrk="0" hangingPunct="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喜欢做体力工作、户外活动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469900" lvl="0" indent="-469900" eaLnBrk="0" hangingPunct="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更喜欢与物打交道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469900" lvl="0" indent="-469900" eaLnBrk="0" hangingPunct="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技术性行业工作人员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469900" lvl="0" indent="-469900" eaLnBrk="0" hangingPunct="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工程师、木匠、外科医生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5" name="TextBox 4"/>
          <p:cNvSpPr/>
          <p:nvPr/>
        </p:nvSpPr>
        <p:spPr>
          <a:xfrm>
            <a:off x="7543800" y="457200"/>
            <a:ext cx="11430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/>
            <a:r>
              <a:rPr lang="en-US" altLang="x-none" sz="440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4400" dirty="0">
                <a:latin typeface="Arial" panose="020B0604020202020204" pitchFamily="34" charset="0"/>
                <a:ea typeface="宋体" panose="02010600030101010101" pitchFamily="2" charset="-122"/>
              </a:rPr>
              <a:t>号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6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7410" name="表格 17409"/>
          <p:cNvGraphicFramePr/>
          <p:nvPr>
            <p:custDataLst>
              <p:tags r:id="rId1"/>
            </p:custDataLst>
          </p:nvPr>
        </p:nvGraphicFramePr>
        <p:xfrm>
          <a:off x="524510" y="1821180"/>
          <a:ext cx="8280400" cy="3216275"/>
        </p:xfrm>
        <a:graphic>
          <a:graphicData uri="http://schemas.openxmlformats.org/drawingml/2006/table">
            <a:tbl>
              <a:tblPr/>
              <a:tblGrid>
                <a:gridCol w="1655763"/>
                <a:gridCol w="2016125"/>
                <a:gridCol w="1052512"/>
                <a:gridCol w="2133600"/>
                <a:gridCol w="1422400"/>
              </a:tblGrid>
              <a:tr h="6858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类型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marT="45729" marB="45729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喜欢的活动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marT="45729" marB="45729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重视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marT="45729" marB="45729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职业环境要求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marT="45729" marB="45729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典型职业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marT="45729" marB="45729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047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dirty="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实用型</a:t>
                      </a:r>
                      <a:r>
                        <a:rPr lang="en-US" altLang="x-none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R</a:t>
                      </a:r>
                      <a:endParaRPr lang="en-US" altLang="x-none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(Realistic)</a:t>
                      </a:r>
                      <a:endParaRPr lang="en-US" altLang="x-none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marT="45729" marB="45729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用手、工具、机器制造或修理东西。愿意从事实物性的工作、体力活动，喜欢户外活动或操作机器，而不喜欢在办公室工作。</a:t>
                      </a:r>
                      <a:endParaRPr lang="zh-CN" altLang="en-US"/>
                    </a:p>
                  </a:txBody>
                  <a:tcPr marT="45729" marB="45729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具体实际的事物，诚实，有常识。</a:t>
                      </a:r>
                      <a:endParaRPr lang="zh-CN" altLang="en-US"/>
                    </a:p>
                  </a:txBody>
                  <a:tcPr marT="45729" marB="45729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使用手工或机械技能对物体、工具、机器、动物等进行操作，与“事物”工作的能力比与“人”打交道的能力更为重要。</a:t>
                      </a:r>
                      <a:endParaRPr lang="zh-CN" altLang="en-US"/>
                    </a:p>
                  </a:txBody>
                  <a:tcPr marT="45729" marB="45729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园艺师、木匠、汽车修理工、工程师、军官、外科医生、足球教练员</a:t>
                      </a:r>
                      <a:endParaRPr lang="zh-CN" altLang="en-US"/>
                    </a:p>
                  </a:txBody>
                  <a:tcPr marT="45729" marB="45729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05" name="Rectangle 3"/>
          <p:cNvSpPr/>
          <p:nvPr/>
        </p:nvSpPr>
        <p:spPr>
          <a:xfrm>
            <a:off x="1219200" y="304800"/>
            <a:ext cx="57912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en-US" altLang="x-none" sz="44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</a:t>
            </a:r>
            <a:r>
              <a:rPr lang="zh-CN" altLang="en-US" sz="3600" b="1" i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实用型</a:t>
            </a:r>
            <a:r>
              <a:rPr lang="en-US" altLang="x-none" sz="3600" b="1" i="1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R</a:t>
            </a:r>
            <a:endParaRPr lang="zh-CN" altLang="en-US" sz="3600" b="1" i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6407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1066485" y="457265"/>
            <a:ext cx="7886700" cy="863272"/>
          </a:xfrm>
        </p:spPr>
        <p:txBody>
          <a:bodyPr anchor="t"/>
          <a:p>
            <a:pPr defTabSz="914400" fontAlgn="base">
              <a:buNone/>
            </a:pPr>
            <a:r>
              <a:rPr lang="zh-CN" altLang="en-US" sz="3600" b="1" strike="noStrike" kern="120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黑体" panose="02010609060101010101" pitchFamily="49" charset="-122"/>
              </a:rPr>
              <a:t>I 研究型人的特点</a:t>
            </a:r>
            <a:endParaRPr lang="zh-CN" altLang="en-US" strike="noStrike" kern="1200" baseline="0" noProof="1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Rectangle 3"/>
          <p:cNvSpPr/>
          <p:nvPr/>
        </p:nvSpPr>
        <p:spPr>
          <a:xfrm>
            <a:off x="2133600" y="1954213"/>
            <a:ext cx="4538663" cy="4751387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42900" lvl="0" indent="-342900" algn="just" eaLnBrk="0" hangingPunct="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喜欢探索和理解事物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algn="just" eaLnBrk="0" hangingPunct="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平静、深邃、内敛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algn="just" eaLnBrk="0" hangingPunct="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有智慧的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algn="just" eaLnBrk="0" hangingPunct="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独立的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algn="just" eaLnBrk="0" hangingPunct="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实验室研究员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algn="just" eaLnBrk="0" hangingPunct="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科学家、禅师、智者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9459" name="Picture 4"/>
          <p:cNvPicPr>
            <a:picLocks noChangeAspect="1"/>
          </p:cNvPicPr>
          <p:nvPr/>
        </p:nvPicPr>
        <p:blipFill>
          <a:blip r:embed="rId1"/>
          <a:srcRect l="13634" r="13634"/>
          <a:stretch>
            <a:fillRect/>
          </a:stretch>
        </p:blipFill>
        <p:spPr>
          <a:xfrm>
            <a:off x="6629400" y="2514600"/>
            <a:ext cx="1219200" cy="38862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9460" name="椭圆 7"/>
          <p:cNvSpPr/>
          <p:nvPr/>
        </p:nvSpPr>
        <p:spPr>
          <a:xfrm>
            <a:off x="6934200" y="304800"/>
            <a:ext cx="1752600" cy="1524000"/>
          </a:xfrm>
          <a:prstGeom prst="ellipse">
            <a:avLst/>
          </a:prstGeom>
          <a:solidFill>
            <a:srgbClr val="FFC000"/>
          </a:solidFill>
          <a:ln w="25400" cap="flat" cmpd="sng">
            <a:solidFill>
              <a:srgbClr val="88A3A6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lvl="0" algn="ctr" eaLnBrk="0" hangingPunct="0"/>
            <a:endParaRPr lang="zh-CN" altLang="en-US" sz="18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1" name="TextBox 8"/>
          <p:cNvSpPr/>
          <p:nvPr/>
        </p:nvSpPr>
        <p:spPr>
          <a:xfrm>
            <a:off x="7315200" y="609600"/>
            <a:ext cx="15240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/>
            <a:r>
              <a:rPr lang="en-US" altLang="x-none" sz="4400" b="1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4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号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2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Rectangle 3"/>
          <p:cNvSpPr/>
          <p:nvPr/>
        </p:nvSpPr>
        <p:spPr>
          <a:xfrm>
            <a:off x="1066800" y="381000"/>
            <a:ext cx="57912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en-US" altLang="x-none" sz="44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</a:t>
            </a:r>
            <a:r>
              <a:rPr lang="zh-CN" altLang="en-US" sz="3600" b="1" i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研究型</a:t>
            </a:r>
            <a:r>
              <a:rPr lang="en-US" altLang="x-none" sz="3600" b="1" i="1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I</a:t>
            </a:r>
            <a:endParaRPr lang="zh-CN" altLang="en-US" sz="3600" b="1" i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graphicFrame>
        <p:nvGraphicFramePr>
          <p:cNvPr id="20484" name="表格 20483"/>
          <p:cNvGraphicFramePr/>
          <p:nvPr>
            <p:custDataLst>
              <p:tags r:id="rId1"/>
            </p:custDataLst>
          </p:nvPr>
        </p:nvGraphicFramePr>
        <p:xfrm>
          <a:off x="495300" y="1798320"/>
          <a:ext cx="8153400" cy="3748088"/>
        </p:xfrm>
        <a:graphic>
          <a:graphicData uri="http://schemas.openxmlformats.org/drawingml/2006/table">
            <a:tbl>
              <a:tblPr/>
              <a:tblGrid>
                <a:gridCol w="1524000"/>
                <a:gridCol w="2133600"/>
                <a:gridCol w="914400"/>
                <a:gridCol w="2057400"/>
                <a:gridCol w="1524000"/>
              </a:tblGrid>
              <a:tr h="6096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类型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喜欢的活动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重视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职业环境要求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典型职业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8488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dirty="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研究型</a:t>
                      </a:r>
                      <a:r>
                        <a:rPr lang="en-US" altLang="x-none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I</a:t>
                      </a:r>
                      <a:endParaRPr lang="en-US" altLang="x-none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(Investigative)</a:t>
                      </a:r>
                      <a:endParaRPr lang="en-US" altLang="x-none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喜欢探索和理解事物，学习研究那些需要分析、思考的抽象问题，喜欢阅读和讨论有关科学性的论题，喜欢独立工作，对未知问题的挑战充满兴趣。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知识，学习，成就，独立。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分析研究问题、运用复杂和抽象的思考创造性地解决问题的能力，谨慎缜密，能运用智慧独立地工作，一定的写作能力。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实验室工作人员、生物学家、化学家、心理学家、工程设计师、大学教授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03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椭圆 1"/>
          <p:cNvSpPr/>
          <p:nvPr/>
        </p:nvSpPr>
        <p:spPr>
          <a:xfrm>
            <a:off x="7162800" y="228600"/>
            <a:ext cx="1676400" cy="1600200"/>
          </a:xfrm>
          <a:prstGeom prst="ellipse">
            <a:avLst/>
          </a:prstGeom>
          <a:solidFill>
            <a:srgbClr val="FFFF00"/>
          </a:solidFill>
          <a:ln w="25400" cap="flat" cmpd="sng">
            <a:solidFill>
              <a:srgbClr val="88A3A6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lvl="0" algn="ctr" eaLnBrk="0" hangingPunct="0"/>
            <a:endParaRPr lang="zh-CN" altLang="en-US" sz="18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4" name="TextBox 2"/>
          <p:cNvSpPr/>
          <p:nvPr/>
        </p:nvSpPr>
        <p:spPr>
          <a:xfrm>
            <a:off x="7543800" y="609600"/>
            <a:ext cx="12954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/>
            <a:r>
              <a:rPr lang="en-US" altLang="x-none" sz="4400" b="1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3</a:t>
            </a:r>
            <a:r>
              <a:rPr lang="zh-CN" altLang="en-US" sz="4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号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2" name="Rectangle 2"/>
          <p:cNvSpPr>
            <a:spLocks noGrp="1"/>
          </p:cNvSpPr>
          <p:nvPr>
            <p:ph type="title"/>
          </p:nvPr>
        </p:nvSpPr>
        <p:spPr>
          <a:xfrm>
            <a:off x="1066485" y="457265"/>
            <a:ext cx="7886700" cy="863272"/>
          </a:xfrm>
        </p:spPr>
        <p:txBody>
          <a:bodyPr anchor="t"/>
          <a:p>
            <a:pPr defTabSz="914400" fontAlgn="base">
              <a:buNone/>
            </a:pPr>
            <a:r>
              <a:rPr lang="zh-CN" altLang="en-US" sz="3600" b="1" strike="noStrike" kern="120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黑体" panose="02010609060101010101" pitchFamily="49" charset="-122"/>
              </a:rPr>
              <a:t>A艺术型人的特点</a:t>
            </a:r>
            <a:endParaRPr lang="zh-CN" altLang="en-US" sz="3600" b="1" strike="noStrike" kern="1200" baseline="0" noProof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556" name="Rectangle 3"/>
          <p:cNvSpPr/>
          <p:nvPr/>
        </p:nvSpPr>
        <p:spPr>
          <a:xfrm>
            <a:off x="2133600" y="1828800"/>
            <a:ext cx="3836988" cy="40989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42900" lvl="0" indent="-342900" algn="just" eaLnBrk="0" hangingPunct="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喜欢自我表达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algn="just" eaLnBrk="0" hangingPunct="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富有想象力、创造力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algn="just" eaLnBrk="0" hangingPunct="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追求美、自由、变化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algn="just" eaLnBrk="0" hangingPunct="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喜欢多样性与展示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algn="just" eaLnBrk="0" hangingPunct="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艺术家、诗人、自由职业者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3557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00" y="2667000"/>
            <a:ext cx="1920875" cy="35052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3558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Rectangle 3"/>
          <p:cNvSpPr/>
          <p:nvPr/>
        </p:nvSpPr>
        <p:spPr>
          <a:xfrm>
            <a:off x="1219200" y="381000"/>
            <a:ext cx="57912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en-US" altLang="x-none" sz="44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</a:t>
            </a:r>
            <a:r>
              <a:rPr lang="zh-CN" altLang="en-US" sz="3600" b="1" i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艺术型</a:t>
            </a:r>
            <a:r>
              <a:rPr lang="en-US" altLang="x-none" sz="3600" b="1" i="1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A</a:t>
            </a:r>
            <a:endParaRPr lang="zh-CN" altLang="en-US" sz="3600" b="1" i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graphicFrame>
        <p:nvGraphicFramePr>
          <p:cNvPr id="23556" name="表格 23555"/>
          <p:cNvGraphicFramePr/>
          <p:nvPr>
            <p:custDataLst>
              <p:tags r:id="rId1"/>
            </p:custDataLst>
          </p:nvPr>
        </p:nvGraphicFramePr>
        <p:xfrm>
          <a:off x="568325" y="1845310"/>
          <a:ext cx="7920355" cy="3529330"/>
        </p:xfrm>
        <a:graphic>
          <a:graphicData uri="http://schemas.openxmlformats.org/drawingml/2006/table">
            <a:tbl>
              <a:tblPr/>
              <a:tblGrid>
                <a:gridCol w="1524000"/>
                <a:gridCol w="1828800"/>
                <a:gridCol w="1066800"/>
                <a:gridCol w="2057400"/>
                <a:gridCol w="1443038"/>
              </a:tblGrid>
              <a:tr h="6096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类型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marT="45713" marB="45713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喜欢的活动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marT="45713" marB="45713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重视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marT="45713" marB="45713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职业环境要求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marT="45713" marB="45713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典型职业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marT="45713" marB="45713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19413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dirty="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艺术型</a:t>
                      </a:r>
                      <a:r>
                        <a:rPr lang="en-US" altLang="x-none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A</a:t>
                      </a:r>
                      <a:endParaRPr lang="en-US" altLang="x-none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(Artistic)</a:t>
                      </a:r>
                      <a:endParaRPr lang="en-US" altLang="x-none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marT="45713" marB="4571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喜欢自我表达，喜欢文学、音乐、艺术和表演等具有创造性、变化性的工作，重视作品的原创性和创意。</a:t>
                      </a:r>
                      <a:endParaRPr lang="zh-CN" altLang="en-US"/>
                    </a:p>
                  </a:txBody>
                  <a:tcPr marT="45713" marB="45713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有创意的想法，自我表达，自由，美。</a:t>
                      </a:r>
                      <a:endParaRPr lang="zh-CN" altLang="en-US"/>
                    </a:p>
                  </a:txBody>
                  <a:tcPr marT="45713" marB="45713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创造力，表达情感，以非传统的方式来表现自己；相当自由、开放。</a:t>
                      </a:r>
                      <a:endParaRPr lang="zh-CN" altLang="en-US"/>
                    </a:p>
                  </a:txBody>
                  <a:tcPr marT="45713" marB="45713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作家、编辑、音乐家、摄影师、厨师、漫画家、导演、室内装潢设计师</a:t>
                      </a:r>
                      <a:endParaRPr lang="zh-CN" altLang="en-US"/>
                    </a:p>
                  </a:txBody>
                  <a:tcPr marT="45713" marB="45713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599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-733425" y="177800"/>
            <a:ext cx="5791200" cy="950913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教学目标</a:t>
            </a:r>
            <a:endParaRPr lang="zh-CN" altLang="en-US" sz="3600" kern="0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09600" y="1371600"/>
            <a:ext cx="7620000" cy="358140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35000"/>
              </a:spcBef>
              <a:spcAft>
                <a:spcPct val="35000"/>
              </a:spcAft>
              <a:defRPr/>
            </a:pPr>
            <a:r>
              <a:rPr lang="zh-CN" altLang="en-US" sz="2800" i="1" kern="0" dirty="0">
                <a:latin typeface="黑体" panose="02010609060101010101" pitchFamily="49" charset="-122"/>
                <a:ea typeface="黑体" panose="02010609060101010101" pitchFamily="49" charset="-122"/>
              </a:rPr>
              <a:t>认知目标：</a:t>
            </a:r>
            <a:endParaRPr lang="zh-CN" altLang="en-US" sz="2800" i="1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 algn="just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800" kern="0" dirty="0">
                <a:latin typeface="黑体" panose="02010609060101010101" pitchFamily="49" charset="-122"/>
                <a:ea typeface="黑体" panose="02010609060101010101" pitchFamily="49" charset="-122"/>
              </a:rPr>
              <a:t>认识到兴趣是影响人们工作满意度、职业稳定性和职业成就感的重要因素，同时也是对职业进行分类的重要基础，愿意将兴趣作为职业选择时的考虑因素。</a:t>
            </a:r>
            <a:endParaRPr lang="en-US" altLang="zh-CN" sz="2800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 algn="just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800" kern="0" dirty="0">
                <a:latin typeface="黑体" panose="02010609060101010101" pitchFamily="49" charset="-122"/>
                <a:ea typeface="黑体" panose="02010609060101010101" pitchFamily="49" charset="-122"/>
              </a:rPr>
              <a:t>认识到兴趣与职业之间的关系。</a:t>
            </a:r>
            <a:endParaRPr lang="zh-CN" altLang="en-US" sz="2800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椭圆 1"/>
          <p:cNvSpPr/>
          <p:nvPr/>
        </p:nvSpPr>
        <p:spPr>
          <a:xfrm>
            <a:off x="7315200" y="76200"/>
            <a:ext cx="1676400" cy="1600200"/>
          </a:xfrm>
          <a:prstGeom prst="ellipse">
            <a:avLst/>
          </a:prstGeom>
          <a:solidFill>
            <a:srgbClr val="C00000"/>
          </a:solidFill>
          <a:ln w="25400" cap="flat" cmpd="sng">
            <a:solidFill>
              <a:srgbClr val="88A3A6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lvl="0" algn="ctr" eaLnBrk="0" hangingPunct="0"/>
            <a:endParaRPr lang="zh-CN" altLang="en-US" sz="18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4" name="TextBox 2"/>
          <p:cNvSpPr/>
          <p:nvPr/>
        </p:nvSpPr>
        <p:spPr>
          <a:xfrm>
            <a:off x="7620000" y="457200"/>
            <a:ext cx="102108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 eaLnBrk="0" hangingPunct="0"/>
            <a:r>
              <a:rPr lang="en-US" altLang="x-none" sz="4400" b="1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4</a:t>
            </a:r>
            <a:r>
              <a:rPr lang="zh-CN" altLang="en-US" sz="4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号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28" name="Rectangle 2"/>
          <p:cNvSpPr>
            <a:spLocks noGrp="1"/>
          </p:cNvSpPr>
          <p:nvPr>
            <p:ph type="title"/>
          </p:nvPr>
        </p:nvSpPr>
        <p:spPr>
          <a:xfrm>
            <a:off x="1066485" y="457265"/>
            <a:ext cx="7886700" cy="863272"/>
          </a:xfrm>
        </p:spPr>
        <p:txBody>
          <a:bodyPr anchor="t"/>
          <a:p>
            <a:pPr defTabSz="914400" fontAlgn="base">
              <a:buNone/>
            </a:pPr>
            <a:r>
              <a:rPr lang="zh-CN" altLang="en-US" sz="3600" b="1" strike="noStrike" kern="120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黑体" panose="02010609060101010101" pitchFamily="49" charset="-122"/>
              </a:rPr>
              <a:t>S社会型人的特点</a:t>
            </a:r>
            <a:endParaRPr lang="zh-CN" altLang="en-US" strike="noStrike" kern="1200" baseline="0" noProof="1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8676" name="Rectangle 3"/>
          <p:cNvSpPr/>
          <p:nvPr/>
        </p:nvSpPr>
        <p:spPr>
          <a:xfrm>
            <a:off x="1307465" y="1829435"/>
            <a:ext cx="3944620" cy="460883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42900" lvl="0" indent="-34290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对人感兴趣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良好的人际交往技能，敏感的关系体验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服务他人、微笑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帮助别人解决问题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eaLnBrk="0" hangingPunct="0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教师、护士、心理咨询师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8677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52185" y="2028190"/>
            <a:ext cx="2143760" cy="39624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8678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>
                                      <p:cBhvr>
                                        <p:cTn id="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Rectangle 3"/>
          <p:cNvSpPr/>
          <p:nvPr/>
        </p:nvSpPr>
        <p:spPr>
          <a:xfrm>
            <a:off x="1066800" y="457200"/>
            <a:ext cx="57912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en-US" altLang="x-none" sz="44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</a:t>
            </a:r>
            <a:r>
              <a:rPr lang="zh-CN" altLang="en-US" sz="3600" b="1" i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社会型</a:t>
            </a:r>
            <a:r>
              <a:rPr lang="en-US" altLang="x-none" sz="3600" b="1" i="1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S</a:t>
            </a:r>
            <a:endParaRPr lang="zh-CN" altLang="en-US" sz="3600" b="1" i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graphicFrame>
        <p:nvGraphicFramePr>
          <p:cNvPr id="27652" name="表格 27651"/>
          <p:cNvGraphicFramePr/>
          <p:nvPr>
            <p:custDataLst>
              <p:tags r:id="rId1"/>
            </p:custDataLst>
          </p:nvPr>
        </p:nvGraphicFramePr>
        <p:xfrm>
          <a:off x="737870" y="1838960"/>
          <a:ext cx="7777163" cy="4129088"/>
        </p:xfrm>
        <a:graphic>
          <a:graphicData uri="http://schemas.openxmlformats.org/drawingml/2006/table">
            <a:tbl>
              <a:tblPr/>
              <a:tblGrid>
                <a:gridCol w="1295400"/>
                <a:gridCol w="1981200"/>
                <a:gridCol w="914400"/>
                <a:gridCol w="2133600"/>
                <a:gridCol w="1452563"/>
              </a:tblGrid>
              <a:tr h="6858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类型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喜欢的活动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重视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职业环境要求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典型职业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3288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dirty="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社会型</a:t>
                      </a:r>
                      <a:r>
                        <a:rPr lang="en-US" altLang="x-none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S</a:t>
                      </a:r>
                      <a:endParaRPr lang="en-US" altLang="x-none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(Social)</a:t>
                      </a:r>
                      <a:endParaRPr lang="en-US" altLang="x-none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喜欢与人合作，热情关心他人的幸福，愿意帮助别人成长或解决困难、为他人提供服务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服务社会与他人，公正，理解，平等，理想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人际交往能力，教导、医治、帮助他人等方面的技能，对他人表现出精神上的关爱，愿意担负社会责任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教师、社会工作者、牧师、心理咨询师、护士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19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椭圆 1"/>
          <p:cNvSpPr/>
          <p:nvPr/>
        </p:nvSpPr>
        <p:spPr>
          <a:xfrm>
            <a:off x="7391400" y="152400"/>
            <a:ext cx="1447800" cy="1447800"/>
          </a:xfrm>
          <a:prstGeom prst="ellipse">
            <a:avLst/>
          </a:prstGeom>
          <a:solidFill>
            <a:srgbClr val="00B050"/>
          </a:solidFill>
          <a:ln w="25400" cap="flat" cmpd="sng">
            <a:solidFill>
              <a:srgbClr val="88A3A6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lvl="0" algn="ctr" eaLnBrk="0" hangingPunct="0"/>
            <a:endParaRPr lang="zh-CN" altLang="en-US" sz="18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0" name="TextBox 2"/>
          <p:cNvSpPr/>
          <p:nvPr/>
        </p:nvSpPr>
        <p:spPr>
          <a:xfrm>
            <a:off x="7620000" y="457200"/>
            <a:ext cx="12192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/>
            <a:r>
              <a:rPr lang="en-US" altLang="x-none" sz="4400" b="1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5</a:t>
            </a:r>
            <a:r>
              <a:rPr lang="zh-CN" altLang="en-US" sz="44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号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0" name="Rectangle 2"/>
          <p:cNvSpPr>
            <a:spLocks noGrp="1"/>
          </p:cNvSpPr>
          <p:nvPr>
            <p:ph type="title"/>
          </p:nvPr>
        </p:nvSpPr>
        <p:spPr>
          <a:xfrm>
            <a:off x="1066485" y="457265"/>
            <a:ext cx="7886700" cy="863272"/>
          </a:xfrm>
        </p:spPr>
        <p:txBody>
          <a:bodyPr anchor="t"/>
          <a:p>
            <a:pPr defTabSz="914400" fontAlgn="base">
              <a:buNone/>
            </a:pPr>
            <a:r>
              <a:rPr lang="zh-CN" altLang="en-US" sz="3600" b="1" strike="noStrike" kern="120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黑体" panose="02010609060101010101" pitchFamily="49" charset="-122"/>
              </a:rPr>
              <a:t>E企业型人的特点</a:t>
            </a:r>
            <a:endParaRPr lang="zh-CN" altLang="en-US" strike="noStrike" kern="1200" baseline="0" noProof="1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2772" name="Rectangle 3"/>
          <p:cNvSpPr/>
          <p:nvPr/>
        </p:nvSpPr>
        <p:spPr>
          <a:xfrm>
            <a:off x="1435100" y="1600200"/>
            <a:ext cx="5022850" cy="46926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469900" lvl="0" indent="-469900" eaLnBrk="0" hangingPunct="0">
              <a:lnSpc>
                <a:spcPct val="130000"/>
              </a:lnSpc>
              <a:spcBef>
                <a:spcPct val="4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向人推销自己的产品或观点</a:t>
            </a:r>
            <a:endParaRPr lang="zh-CN" altLang="en-US" sz="26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marL="469900" lvl="0" indent="-469900" eaLnBrk="0" hangingPunct="0">
              <a:lnSpc>
                <a:spcPct val="130000"/>
              </a:lnSpc>
              <a:spcBef>
                <a:spcPct val="4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追寻领导力与社会影响</a:t>
            </a:r>
            <a:endParaRPr lang="zh-CN" altLang="en-US" sz="26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marL="469900" lvl="0" indent="-469900" eaLnBrk="0" hangingPunct="0">
              <a:lnSpc>
                <a:spcPct val="130000"/>
              </a:lnSpc>
              <a:spcBef>
                <a:spcPct val="4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有抱负，责任感强烈，勇于承担压力</a:t>
            </a:r>
            <a:endParaRPr lang="zh-CN" altLang="en-US" sz="26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marL="469900" lvl="0" indent="-469900" eaLnBrk="0" hangingPunct="0">
              <a:lnSpc>
                <a:spcPct val="130000"/>
              </a:lnSpc>
              <a:spcBef>
                <a:spcPct val="4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言语说服能力强</a:t>
            </a:r>
            <a:endParaRPr lang="zh-CN" altLang="en-US" sz="26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marL="469900" lvl="0" indent="-469900" eaLnBrk="0" hangingPunct="0">
              <a:lnSpc>
                <a:spcPct val="130000"/>
              </a:lnSpc>
              <a:spcBef>
                <a:spcPct val="4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销售、管理人员、政治家、律师、思想领袖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2773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10400" y="2743200"/>
            <a:ext cx="1790700" cy="33528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2774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Rectangle 3"/>
          <p:cNvSpPr/>
          <p:nvPr/>
        </p:nvSpPr>
        <p:spPr>
          <a:xfrm>
            <a:off x="914400" y="381000"/>
            <a:ext cx="57912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en-US" altLang="x-none" sz="44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</a:t>
            </a:r>
            <a:r>
              <a:rPr lang="zh-CN" altLang="en-US" sz="3600" b="1" i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企业型</a:t>
            </a:r>
            <a:r>
              <a:rPr lang="en-US" altLang="x-none" sz="3600" b="1" i="1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E</a:t>
            </a:r>
            <a:endParaRPr lang="zh-CN" altLang="en-US" sz="3600" b="1" i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3794" name="直接连接符 3"/>
          <p:cNvSpPr/>
          <p:nvPr/>
        </p:nvSpPr>
        <p:spPr>
          <a:xfrm>
            <a:off x="228600" y="1295400"/>
            <a:ext cx="6705600" cy="0"/>
          </a:xfrm>
          <a:prstGeom prst="line">
            <a:avLst/>
          </a:prstGeom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30724" name="表格 30723"/>
          <p:cNvGraphicFramePr/>
          <p:nvPr>
            <p:custDataLst>
              <p:tags r:id="rId1"/>
            </p:custDataLst>
          </p:nvPr>
        </p:nvGraphicFramePr>
        <p:xfrm>
          <a:off x="596265" y="1934845"/>
          <a:ext cx="8137525" cy="2987675"/>
        </p:xfrm>
        <a:graphic>
          <a:graphicData uri="http://schemas.openxmlformats.org/drawingml/2006/table">
            <a:tbl>
              <a:tblPr/>
              <a:tblGrid>
                <a:gridCol w="1295400"/>
                <a:gridCol w="2057400"/>
                <a:gridCol w="990600"/>
                <a:gridCol w="2209800"/>
                <a:gridCol w="1584325"/>
              </a:tblGrid>
              <a:tr h="4572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类型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marT="45730" marB="4573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喜欢的活动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marT="45730" marB="4573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重视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marT="45730" marB="4573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职业环境要求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marT="45730" marB="4573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典型职业</a:t>
                      </a:r>
                      <a:endParaRPr lang="zh-CN" altLang="en-US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marT="45730" marB="4573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047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b="1" dirty="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企业型</a:t>
                      </a:r>
                      <a:r>
                        <a:rPr lang="en-US" altLang="x-none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E</a:t>
                      </a:r>
                      <a:endParaRPr lang="en-US" altLang="x-none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4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(Enterprising)</a:t>
                      </a:r>
                      <a:endParaRPr lang="en-US" altLang="x-none" sz="24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marT="45730" marB="4573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喜欢领导和支配别人，通过领导、劝说他人或推销自己的观念、产品而达到个人或组织的目标，希望成就一番事业。</a:t>
                      </a:r>
                      <a:endParaRPr lang="zh-CN" altLang="en-US"/>
                    </a:p>
                  </a:txBody>
                  <a:tcPr marT="45730" marB="4573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经济和社会地位上的成功，忠诚，冒险精神，责任。</a:t>
                      </a:r>
                      <a:endParaRPr lang="zh-CN" altLang="en-US"/>
                    </a:p>
                  </a:txBody>
                  <a:tcPr marT="45730" marB="4573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说服他人或支配他人的能力，敢于承担风险，目标导向。</a:t>
                      </a:r>
                      <a:endParaRPr lang="zh-CN" altLang="en-US"/>
                    </a:p>
                  </a:txBody>
                  <a:tcPr marT="45730" marB="4573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律师、政治运动领袖、营销商、市场部经理、电视制片人、保险代理</a:t>
                      </a:r>
                      <a:endParaRPr lang="zh-CN" altLang="en-US"/>
                    </a:p>
                  </a:txBody>
                  <a:tcPr marT="45730" marB="4573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15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89" name="椭圆 1"/>
          <p:cNvSpPr/>
          <p:nvPr/>
        </p:nvSpPr>
        <p:spPr>
          <a:xfrm>
            <a:off x="7239000" y="152400"/>
            <a:ext cx="1600200" cy="1524000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rgbClr val="88A3A6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pPr lvl="0" algn="ctr" eaLnBrk="0" hangingPunct="0"/>
            <a:endParaRPr lang="zh-CN" altLang="en-US" sz="1800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0" name="TextBox 2"/>
          <p:cNvSpPr/>
          <p:nvPr/>
        </p:nvSpPr>
        <p:spPr>
          <a:xfrm>
            <a:off x="7543800" y="457200"/>
            <a:ext cx="121920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/>
            <a:r>
              <a:rPr lang="en-US" altLang="x-none" sz="440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6</a:t>
            </a:r>
            <a:r>
              <a:rPr lang="zh-CN" altLang="en-US" sz="44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号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796" name="Rectangle 2"/>
          <p:cNvSpPr>
            <a:spLocks noGrp="1"/>
          </p:cNvSpPr>
          <p:nvPr>
            <p:ph type="title"/>
          </p:nvPr>
        </p:nvSpPr>
        <p:spPr>
          <a:xfrm>
            <a:off x="1066485" y="457265"/>
            <a:ext cx="7886700" cy="863272"/>
          </a:xfrm>
        </p:spPr>
        <p:txBody>
          <a:bodyPr anchor="t"/>
          <a:p>
            <a:pPr defTabSz="914400" fontAlgn="base">
              <a:buNone/>
            </a:pPr>
            <a:r>
              <a:rPr lang="zh-CN" altLang="en-US" sz="3600" b="1" strike="noStrike" kern="120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黑体" panose="02010609060101010101" pitchFamily="49" charset="-122"/>
              </a:rPr>
              <a:t>C事务型人的特点</a:t>
            </a:r>
            <a:endParaRPr lang="zh-CN" altLang="en-US" strike="noStrike" kern="1200" baseline="0" noProof="1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7892" name="Rectangle 3"/>
          <p:cNvSpPr/>
          <p:nvPr/>
        </p:nvSpPr>
        <p:spPr>
          <a:xfrm>
            <a:off x="2057400" y="1828800"/>
            <a:ext cx="4724400" cy="4681538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469900" lvl="0" indent="-469900" eaLnBrk="0" hangingPunct="0">
              <a:lnSpc>
                <a:spcPct val="150000"/>
              </a:lnSpc>
              <a:spcBef>
                <a:spcPct val="4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喜欢有条理、程序化的工作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469900" lvl="0" indent="-469900" eaLnBrk="0" hangingPunct="0">
              <a:lnSpc>
                <a:spcPct val="150000"/>
              </a:lnSpc>
              <a:spcBef>
                <a:spcPct val="4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忠诚、乐于执行与服务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469900" lvl="0" indent="-469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有组织有计划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469900" lvl="0" indent="-469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细致、准确</a:t>
            </a:r>
            <a:endParaRPr lang="zh-CN" altLang="en-US" sz="2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469900" lvl="0" indent="-469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会计、文秘、档案管理、信息整理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7893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34200" y="2819400"/>
            <a:ext cx="1636713" cy="3579813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7895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7" name="Rectangle 3"/>
          <p:cNvSpPr/>
          <p:nvPr/>
        </p:nvSpPr>
        <p:spPr>
          <a:xfrm>
            <a:off x="914400" y="381000"/>
            <a:ext cx="57912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en-US" altLang="x-none" sz="44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</a:t>
            </a:r>
            <a:r>
              <a:rPr lang="zh-CN" altLang="en-US" sz="3600" b="1" i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事务型</a:t>
            </a:r>
            <a:r>
              <a:rPr lang="en-US" altLang="x-none" sz="3600" b="1" i="1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C</a:t>
            </a:r>
            <a:endParaRPr lang="zh-CN" altLang="en-US" sz="3600" b="1" i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9938" name="直接连接符 3"/>
          <p:cNvSpPr/>
          <p:nvPr/>
        </p:nvSpPr>
        <p:spPr>
          <a:xfrm>
            <a:off x="228600" y="1295400"/>
            <a:ext cx="6705600" cy="0"/>
          </a:xfrm>
          <a:prstGeom prst="line">
            <a:avLst/>
          </a:prstGeom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lvl="0"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35844" name="表格 35843"/>
          <p:cNvGraphicFramePr/>
          <p:nvPr>
            <p:custDataLst>
              <p:tags r:id="rId1"/>
            </p:custDataLst>
          </p:nvPr>
        </p:nvGraphicFramePr>
        <p:xfrm>
          <a:off x="445135" y="2037715"/>
          <a:ext cx="8280717" cy="4035425"/>
        </p:xfrm>
        <a:graphic>
          <a:graphicData uri="http://schemas.openxmlformats.org/drawingml/2006/table">
            <a:tbl>
              <a:tblPr/>
              <a:tblGrid>
                <a:gridCol w="1656080"/>
                <a:gridCol w="2179637"/>
                <a:gridCol w="1135063"/>
                <a:gridCol w="2003425"/>
                <a:gridCol w="1306512"/>
              </a:tblGrid>
              <a:tr h="396875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类型</a:t>
                      </a:r>
                      <a:endParaRPr lang="zh-CN" altLang="en-US" sz="20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喜欢的活动</a:t>
                      </a:r>
                      <a:endParaRPr lang="zh-CN" altLang="en-US" sz="20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重视</a:t>
                      </a:r>
                      <a:endParaRPr lang="zh-CN" altLang="en-US" sz="20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职业环境要求</a:t>
                      </a:r>
                      <a:endParaRPr lang="zh-CN" altLang="en-US" sz="20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典型职业</a:t>
                      </a:r>
                      <a:endParaRPr lang="zh-CN" altLang="en-US" sz="20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855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事务型</a:t>
                      </a:r>
                      <a:r>
                        <a:rPr lang="en-US" altLang="x-none" sz="20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C</a:t>
                      </a:r>
                      <a:endParaRPr lang="en-US" altLang="x-none" sz="20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x-none" sz="2000" b="1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(Conventional)</a:t>
                      </a:r>
                      <a:endParaRPr lang="en-US" altLang="x-none" sz="2000">
                        <a:latin typeface="华文细黑" panose="02010600040101010101" pitchFamily="2" charset="-122"/>
                        <a:ea typeface="华文细黑" panose="02010600040101010101" pitchFamily="2" charset="-122"/>
                        <a:sym typeface="华文细黑" panose="02010600040101010101" pitchFamily="2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喜欢固定的、有秩序的工作或活动，希望确切地知道工作的要求和标准，愿意在一个大的机构中处于从属地位，对文字、数据和事物进行细致有序的系统处理以达到特定的标准。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准确、有条理、节俭、盈利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文书技巧，组织能力，听取并遵从指示的能力，能够按时完成工作并达到严格的标准，有组织有计划。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>
                          <a:latin typeface="华文细黑" panose="02010600040101010101" pitchFamily="2" charset="-122"/>
                          <a:ea typeface="华文细黑" panose="02010600040101010101" pitchFamily="2" charset="-122"/>
                          <a:sym typeface="华文细黑" panose="02010600040101010101" pitchFamily="2" charset="-122"/>
                        </a:rPr>
                        <a:t>文字编辑、会计师、银行家、薄记员、办事员、税务员和计算机操作员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59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标题 37889"/>
          <p:cNvSpPr>
            <a:spLocks noGrp="1"/>
          </p:cNvSpPr>
          <p:nvPr>
            <p:ph type="title"/>
          </p:nvPr>
        </p:nvSpPr>
        <p:spPr/>
        <p:txBody>
          <a:bodyPr anchor="b"/>
          <a:p>
            <a:pPr algn="l" fontAlgn="base"/>
            <a:r>
              <a:rPr lang="zh-CN" altLang="en-US" sz="3600" b="1" strike="noStrike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核心特点</a:t>
            </a:r>
            <a:endParaRPr lang="zh-CN" altLang="en-US" sz="4000" strike="noStrike" noProof="1">
              <a:solidFill>
                <a:schemeClr val="tx1"/>
              </a:solidFill>
              <a:ea typeface="黑体" panose="02010609060101010101" pitchFamily="49" charset="-122"/>
            </a:endParaRPr>
          </a:p>
        </p:txBody>
      </p:sp>
      <p:sp>
        <p:nvSpPr>
          <p:cNvPr id="43010" name="文本占位符 37890"/>
          <p:cNvSpPr>
            <a:spLocks noGrp="1"/>
          </p:cNvSpPr>
          <p:nvPr>
            <p:ph idx="1"/>
          </p:nvPr>
        </p:nvSpPr>
        <p:spPr>
          <a:xfrm>
            <a:off x="2362200" y="1752600"/>
            <a:ext cx="8077200" cy="4527550"/>
          </a:xfrm>
        </p:spPr>
        <p:txBody>
          <a:bodyPr anchor="t"/>
          <a:p>
            <a:r>
              <a:rPr lang="en-US" altLang="x-none" sz="3200"/>
              <a:t>R </a:t>
            </a:r>
            <a:r>
              <a:rPr lang="zh-CN" altLang="en-US" sz="3200" dirty="0"/>
              <a:t>实用型：动手操作</a:t>
            </a:r>
            <a:endParaRPr lang="zh-CN" altLang="en-US" sz="3200" dirty="0"/>
          </a:p>
          <a:p>
            <a:r>
              <a:rPr lang="en-US" altLang="x-none" sz="3200"/>
              <a:t>I </a:t>
            </a:r>
            <a:r>
              <a:rPr lang="zh-CN" altLang="en-US" sz="3200" dirty="0"/>
              <a:t> 研究型：追求真知</a:t>
            </a:r>
            <a:endParaRPr lang="zh-CN" altLang="en-US" sz="3200" dirty="0"/>
          </a:p>
          <a:p>
            <a:r>
              <a:rPr lang="en-US" altLang="x-none" sz="3200"/>
              <a:t>A </a:t>
            </a:r>
            <a:r>
              <a:rPr lang="zh-CN" altLang="en-US" sz="3200" dirty="0"/>
              <a:t>艺术型：创意表达</a:t>
            </a:r>
            <a:endParaRPr lang="zh-CN" altLang="en-US" sz="3200" dirty="0"/>
          </a:p>
          <a:p>
            <a:r>
              <a:rPr lang="en-US" altLang="x-none" sz="3200"/>
              <a:t>S </a:t>
            </a:r>
            <a:r>
              <a:rPr lang="zh-CN" altLang="en-US" sz="3200" dirty="0"/>
              <a:t>社会型：服务奉献</a:t>
            </a:r>
            <a:endParaRPr lang="zh-CN" altLang="en-US" sz="3200" dirty="0"/>
          </a:p>
          <a:p>
            <a:r>
              <a:rPr lang="en-US" altLang="x-none" sz="3200"/>
              <a:t>E </a:t>
            </a:r>
            <a:r>
              <a:rPr lang="zh-CN" altLang="en-US" sz="3200" dirty="0"/>
              <a:t>企业型：影响引领</a:t>
            </a:r>
            <a:endParaRPr lang="zh-CN" altLang="en-US" sz="3200" dirty="0"/>
          </a:p>
          <a:p>
            <a:r>
              <a:rPr lang="en-US" altLang="x-none" sz="3200"/>
              <a:t>C </a:t>
            </a:r>
            <a:r>
              <a:rPr lang="zh-CN" altLang="en-US" sz="3200" dirty="0"/>
              <a:t>事务型：规则高效</a:t>
            </a:r>
            <a:endParaRPr lang="zh-CN" altLang="en-US" sz="3200" dirty="0"/>
          </a:p>
          <a:p>
            <a:endParaRPr lang="zh-CN" altLang="en-US" sz="3200" dirty="0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8914" name="TextBox 1"/>
          <p:cNvSpPr/>
          <p:nvPr/>
        </p:nvSpPr>
        <p:spPr>
          <a:xfrm>
            <a:off x="2760663" y="2271713"/>
            <a:ext cx="3327400" cy="8089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 eaLnBrk="0" hangingPunct="0"/>
            <a:r>
              <a:rPr lang="zh-CN" altLang="en-US" sz="4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练习一下</a:t>
            </a:r>
            <a:r>
              <a:rPr lang="en-US" altLang="x-none" sz="4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……</a:t>
            </a:r>
            <a:endParaRPr lang="zh-CN" altLang="en-US" sz="4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8915" name="Picture 2" descr="D:\北森\相关资料\霍兰德典型代表\A-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71750" y="785813"/>
            <a:ext cx="3811588" cy="49784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16" name="Picture 3" descr="D:\北森\相关资料\霍兰德典型代表\E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88" y="500063"/>
            <a:ext cx="3810000" cy="54102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17" name="Picture 4" descr="D:\北森\相关资料\霍兰德典型代表\R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0" y="1000125"/>
            <a:ext cx="5816600" cy="42672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18" name="Picture 18" descr="D:\北森\相关资料\霍兰德典型代表\I-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188" y="785813"/>
            <a:ext cx="5891212" cy="500062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19" name="Picture 13" descr="D:\北森\相关资料\霍兰德典型代表\I-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0250" y="1500188"/>
            <a:ext cx="4762500" cy="347662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20" name="Picture 22" descr="D:\北森\相关资料\霍兰德典型代表\C-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8688" y="500063"/>
            <a:ext cx="7429500" cy="557212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21" name="Picture 10" descr="D:\北森\相关资料\霍兰德典型代表\A-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7250" y="857250"/>
            <a:ext cx="7610475" cy="507682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22" name="Picture 5" descr="D:\北森\相关资料\霍兰德典型代表\S-4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00375" y="714375"/>
            <a:ext cx="3429000" cy="516572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23" name="Picture 23" descr="D:\北森\相关资料\霍兰德典型代表\R-1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0125" y="571500"/>
            <a:ext cx="7239000" cy="542925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24" name="Picture 17" descr="D:\北森\相关资料\霍兰德典型代表\C-1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85875" y="857250"/>
            <a:ext cx="6807200" cy="4805363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25" name="Picture 21" descr="D:\北森\相关资料\霍兰德典型代表\I-4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43188" y="571500"/>
            <a:ext cx="4084637" cy="53340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26" name="Picture 20" descr="D:\北森\相关资料\霍兰德典型代表\C-2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28750" y="1000125"/>
            <a:ext cx="6146800" cy="46101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27" name="Picture 19" descr="D:\北森\相关资料\霍兰德典型代表\S-1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14625" y="500063"/>
            <a:ext cx="3703638" cy="561022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28" name="Picture 26" descr="F:\01300000271069123262868917822_s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714500" y="1071563"/>
            <a:ext cx="5929313" cy="446722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29" name="Picture 14" descr="D:\北森\相关资料\霍兰德典型代表\A-5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71563" y="642938"/>
            <a:ext cx="7035800" cy="527685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30" name="Picture 15" descr="D:\北森\相关资料\霍兰德典型代表\I-2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143000" y="714375"/>
            <a:ext cx="7072313" cy="52451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31" name="Picture 16" descr="D:\北森\相关资料\霍兰德典型代表\R-6.jp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143000" y="1000125"/>
            <a:ext cx="6567488" cy="436245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32" name="Picture 25" descr="F:\Img_6695.jp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500188" y="785813"/>
            <a:ext cx="6299200" cy="500062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33" name="Picture 8" descr="D:\北森\相关资料\霍兰德典型代表\R-3.jp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571625" y="1143000"/>
            <a:ext cx="6270625" cy="4176713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34" name="Picture 12" descr="D:\北森\相关资料\霍兰德典型代表\A-4.jp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714625" y="500063"/>
            <a:ext cx="3981450" cy="5494337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35" name="Picture 9" descr="D:\北森\相关资料\霍兰德典型代表\S-5.jp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285875" y="785813"/>
            <a:ext cx="6477000" cy="4859337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36" name="Picture 11" descr="D:\北森\相关资料\霍兰德典型代表\R-4.jp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14400" y="533400"/>
            <a:ext cx="5943600" cy="526097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38937" name="Picture 24" descr="D:\北森\相关资料\霍兰德典型代表\S-3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990600" y="533400"/>
            <a:ext cx="7429500" cy="557212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45081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>
                                      <p:cBhvr>
                                        <p:cTn id="6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0" dur="1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>
                                      <p:cBhvr>
                                        <p:cTn id="14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box(in)">
                                      <p:cBhvr>
                                        <p:cTn id="22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26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35" dur="1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44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>
                                      <p:cBhvr>
                                        <p:cTn id="48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>
                                      <p:cBhvr>
                                        <p:cTn id="52" dur="2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checkerboard(across)">
                                      <p:cBhvr>
                                        <p:cTn id="56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>
                                      <p:cBhvr>
                                        <p:cTn id="60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69" dur="20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box(in)">
                                      <p:cBhvr>
                                        <p:cTn id="73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box(in)">
                                      <p:cBhvr>
                                        <p:cTn id="82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86" dur="10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box(in)">
                                      <p:cBhvr>
                                        <p:cTn id="90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94" dur="10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checkerboard(across)">
                                      <p:cBhvr>
                                        <p:cTn id="100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checkerboard(across)">
                                      <p:cBhvr>
                                        <p:cTn id="109" dur="5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>
                                      <p:cBhvr>
                                        <p:cTn id="113" dur="5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checkerboard(across)">
                                      <p:cBhvr>
                                        <p:cTn id="117" dur="5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vertical)">
                                      <p:cBhvr>
                                        <p:cTn id="121" dur="1000"/>
                                        <p:tgtEl>
                                          <p:spTgt spid="38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diamond(in)">
                                      <p:cBhvr>
                                        <p:cTn id="125" dur="1000"/>
                                        <p:tgtEl>
                                          <p:spTgt spid="389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9" dur="2000"/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diamond(in)">
                                      <p:cBhvr>
                                        <p:cTn id="143" dur="20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7" dur="2000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box(in)">
                                      <p:cBhvr>
                                        <p:cTn id="151" dur="500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>
                                      <p:cBhvr>
                                        <p:cTn id="155" dur="500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box(in)">
                                      <p:cBhvr>
                                        <p:cTn id="159" dur="500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down)">
                                      <p:cBhvr>
                                        <p:cTn id="163" dur="500"/>
                                        <p:tgtEl>
                                          <p:spTgt spid="38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box(in)">
                                      <p:cBhvr>
                                        <p:cTn id="177" dur="500"/>
                                        <p:tgtEl>
                                          <p:spTgt spid="389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181" dur="500"/>
                                        <p:tgtEl>
                                          <p:spTgt spid="38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checkerboard(across)">
                                      <p:cBhvr>
                                        <p:cTn id="185" dur="500"/>
                                        <p:tgtEl>
                                          <p:spTgt spid="389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filter="checkerboard(across)">
                                      <p:cBhvr>
                                        <p:cTn id="194" dur="500"/>
                                        <p:tgtEl>
                                          <p:spTgt spid="389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>
                                      <p:cBhvr>
                                        <p:cTn id="198" dur="500"/>
                                        <p:tgtEl>
                                          <p:spTgt spid="38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bldLvl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276295" y="2666830"/>
            <a:ext cx="5536870" cy="1172505"/>
          </a:xfrm>
        </p:spPr>
        <p:txBody>
          <a:bodyPr>
            <a:normAutofit fontScale="90000"/>
          </a:bodyPr>
          <a:p>
            <a:pPr lvl="7" indent="0" eaLnBrk="1" hangingPunct="1">
              <a:lnSpc>
                <a:spcPct val="200000"/>
              </a:lnSpc>
              <a:buFont typeface="Wingdings" panose="05000000000000000000" pitchFamily="2" charset="2"/>
              <a:buNone/>
            </a:pPr>
            <a:r>
              <a:rPr lang="zh-CN" altLang="en-US" sz="4000" smtClean="0"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霍兰德职业兴趣理论</a:t>
            </a:r>
            <a:endParaRPr lang="zh-CN" altLang="en-US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Rectangle 3"/>
          <p:cNvSpPr>
            <a:spLocks noGrp="1"/>
          </p:cNvSpPr>
          <p:nvPr>
            <p:ph idx="1"/>
          </p:nvPr>
        </p:nvSpPr>
        <p:spPr>
          <a:xfrm>
            <a:off x="991870" y="1581785"/>
            <a:ext cx="7523480" cy="4478020"/>
          </a:xfrm>
        </p:spPr>
        <p:txBody>
          <a:bodyPr anchor="t"/>
          <a:p>
            <a:pPr algn="l" defTabSz="914400" fontAlgn="base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400" b="0" strike="noStrike" kern="1200" baseline="0" noProof="1" dirty="0"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职业兴趣</a:t>
            </a:r>
            <a:r>
              <a:rPr lang="en-US" altLang="x-none" sz="2400" b="0" strike="noStrike" kern="1200" baseline="0" noProof="1"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——</a:t>
            </a:r>
            <a:r>
              <a:rPr lang="zh-CN" altLang="en-US" sz="2400" b="0" strike="noStrike" kern="1200" baseline="0" noProof="1" dirty="0"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指的是个体对不同类型的工作、活动的心理偏好程度。说明的是心理能量的具体指向。</a:t>
            </a:r>
            <a:endParaRPr lang="zh-CN" altLang="en-US" sz="2400" b="0" strike="noStrike" kern="1200" baseline="0" noProof="1" dirty="0">
              <a:latin typeface="华文细黑" panose="02010600040101010101" pitchFamily="2" charset="-122"/>
              <a:ea typeface="华文细黑" panose="02010600040101010101" pitchFamily="2" charset="-122"/>
              <a:sym typeface="华文细黑" panose="02010600040101010101" pitchFamily="2" charset="-122"/>
            </a:endParaRPr>
          </a:p>
          <a:p>
            <a:pPr defTabSz="914400" fontAlgn="base">
              <a:lnSpc>
                <a:spcPct val="150000"/>
              </a:lnSpc>
              <a:buFont typeface="Wingdings" panose="05000000000000000000" pitchFamily="2" charset="2"/>
            </a:pPr>
            <a:endParaRPr lang="zh-CN" altLang="en-US" sz="2400" b="0" strike="noStrike" kern="1200" baseline="0" noProof="1" dirty="0">
              <a:solidFill>
                <a:srgbClr val="FF9900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华文细黑" panose="02010600040101010101" pitchFamily="2" charset="-122"/>
            </a:endParaRPr>
          </a:p>
        </p:txBody>
      </p:sp>
      <p:pic>
        <p:nvPicPr>
          <p:cNvPr id="48130" name="Picture 4" descr="图片1"/>
          <p:cNvPicPr/>
          <p:nvPr/>
        </p:nvPicPr>
        <p:blipFill>
          <a:blip r:embed="rId1"/>
          <a:stretch>
            <a:fillRect/>
          </a:stretch>
        </p:blipFill>
        <p:spPr>
          <a:xfrm>
            <a:off x="1295400" y="3048000"/>
            <a:ext cx="1981200" cy="27432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40964" name="Rectangle 5"/>
          <p:cNvSpPr/>
          <p:nvPr/>
        </p:nvSpPr>
        <p:spPr>
          <a:xfrm>
            <a:off x="3733800" y="2867025"/>
            <a:ext cx="4765675" cy="294132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eaLnBrk="0" hangingPunct="0">
              <a:lnSpc>
                <a:spcPct val="130000"/>
              </a:lnSpc>
            </a:pPr>
            <a:endParaRPr lang="zh-CN" altLang="en-US" sz="2400" dirty="0">
              <a:solidFill>
                <a:srgbClr val="000000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华文细黑" panose="02010600040101010101" pitchFamily="2" charset="-122"/>
            </a:endParaRPr>
          </a:p>
          <a:p>
            <a:pPr lvl="0" eaLnBrk="0" hangingPunct="0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       做了几十年的研究，但预测个人职业选择最有效的方法却是询问这个人自己想做什么。</a:t>
            </a:r>
            <a:endParaRPr lang="zh-CN" altLang="en-US" sz="2400" dirty="0">
              <a:solidFill>
                <a:srgbClr val="000000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华文细黑" panose="02010600040101010101" pitchFamily="2" charset="-122"/>
            </a:endParaRPr>
          </a:p>
          <a:p>
            <a:pPr lvl="0" eaLnBrk="0" hangingPunct="0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	</a:t>
            </a:r>
            <a:endParaRPr lang="zh-CN" altLang="en-US" sz="2400" dirty="0">
              <a:solidFill>
                <a:srgbClr val="000000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华文细黑" panose="02010600040101010101" pitchFamily="2" charset="-122"/>
            </a:endParaRPr>
          </a:p>
          <a:p>
            <a:pPr lvl="0" eaLnBrk="0" hangingPunct="0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	                   </a:t>
            </a:r>
            <a:r>
              <a:rPr lang="en-US" altLang="x-none" sz="2400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--</a:t>
            </a:r>
            <a:r>
              <a:rPr lang="zh-CN" altLang="en-US" sz="2400" dirty="0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约翰</a:t>
            </a:r>
            <a:r>
              <a:rPr lang="en-US" altLang="x-none" sz="2400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·</a:t>
            </a:r>
            <a:r>
              <a:rPr lang="zh-CN" altLang="en-US" sz="2400" dirty="0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霍兰德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65" name="Rectangle 2"/>
          <p:cNvSpPr>
            <a:spLocks noGrp="1"/>
          </p:cNvSpPr>
          <p:nvPr>
            <p:ph type="title"/>
          </p:nvPr>
        </p:nvSpPr>
        <p:spPr/>
        <p:txBody>
          <a:bodyPr anchor="t"/>
          <a:p>
            <a:pPr algn="l" defTabSz="914400" fontAlgn="base">
              <a:buNone/>
            </a:pPr>
            <a:r>
              <a:rPr lang="en-US" altLang="x-none" sz="3900" strike="noStrike" kern="1200" baseline="0" noProof="1"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 </a:t>
            </a:r>
            <a:r>
              <a:rPr lang="zh-CN" altLang="en-US" sz="3600" b="1" strike="noStrike" kern="120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黑体" panose="02010609060101010101" pitchFamily="49" charset="-122"/>
              </a:rPr>
              <a:t>霍兰德的职业兴趣理论</a:t>
            </a:r>
            <a:r>
              <a:rPr lang="zh-CN" altLang="en-US" sz="3900" b="0" i="1" strike="noStrike" kern="1200" baseline="0" noProof="1" dirty="0"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 </a:t>
            </a:r>
            <a:endParaRPr lang="zh-CN" altLang="en-US" strike="noStrike" kern="1200" baseline="0" noProof="1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48133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62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62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bldLvl="0" build="p"/>
      <p:bldP spid="40964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1611313"/>
            <a:ext cx="7696200" cy="4027487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None/>
              <a:defRPr/>
            </a:pPr>
            <a:r>
              <a:rPr lang="zh-CN" altLang="en-US" sz="2800" i="1" kern="0" dirty="0">
                <a:latin typeface="黑体" panose="02010609060101010101" pitchFamily="49" charset="-122"/>
                <a:ea typeface="黑体" panose="02010609060101010101" pitchFamily="49" charset="-122"/>
              </a:rPr>
              <a:t>技能目标：</a:t>
            </a:r>
            <a:endParaRPr lang="zh-CN" altLang="en-US" sz="2800" i="1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 algn="just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800" kern="0" dirty="0">
                <a:latin typeface="黑体" panose="02010609060101010101" pitchFamily="49" charset="-122"/>
                <a:ea typeface="黑体" panose="02010609060101010101" pitchFamily="49" charset="-122"/>
              </a:rPr>
              <a:t>能够借助兴趣探索练习和标准化测试，使用霍兰德模型来对自己的兴趣进行探索和分类，确认自己的兴趣类型代码。</a:t>
            </a:r>
            <a:endParaRPr lang="zh-CN" altLang="en-US" sz="2800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 algn="just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800" kern="0" dirty="0">
                <a:latin typeface="黑体" panose="02010609060101010101" pitchFamily="49" charset="-122"/>
                <a:ea typeface="黑体" panose="02010609060101010101" pitchFamily="49" charset="-122"/>
              </a:rPr>
              <a:t>学会使用</a:t>
            </a:r>
            <a:r>
              <a:rPr lang="en-US" altLang="zh-CN" sz="2800" kern="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kern="0" dirty="0">
                <a:latin typeface="黑体" panose="02010609060101010101" pitchFamily="49" charset="-122"/>
                <a:ea typeface="黑体" panose="02010609060101010101" pitchFamily="49" charset="-122"/>
              </a:rPr>
              <a:t>霍兰德职业索引</a:t>
            </a:r>
            <a:r>
              <a:rPr lang="en-US" altLang="zh-CN" sz="2800" kern="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kern="0" dirty="0">
                <a:latin typeface="黑体" panose="02010609060101010101" pitchFamily="49" charset="-122"/>
                <a:ea typeface="黑体" panose="02010609060101010101" pitchFamily="49" charset="-122"/>
              </a:rPr>
              <a:t>来找出与自己的霍兰德代码一致的职业。</a:t>
            </a:r>
            <a:endParaRPr lang="zh-CN" altLang="en-US" sz="2800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-833120" y="220980"/>
            <a:ext cx="5791200" cy="950913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教学目标</a:t>
            </a:r>
            <a:endParaRPr lang="zh-CN" altLang="en-US" sz="3600" kern="0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7" name="Rectangle 2"/>
          <p:cNvSpPr/>
          <p:nvPr/>
        </p:nvSpPr>
        <p:spPr>
          <a:xfrm>
            <a:off x="1143000" y="457200"/>
            <a:ext cx="66294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en-US" altLang="x-none" sz="2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霍兰德的职业兴趣类型编码</a:t>
            </a:r>
            <a:endParaRPr lang="zh-CN" altLang="en-US" sz="3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178" name="Rectangle 3"/>
          <p:cNvSpPr/>
          <p:nvPr/>
        </p:nvSpPr>
        <p:spPr>
          <a:xfrm>
            <a:off x="708025" y="1994535"/>
            <a:ext cx="5943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42900" lvl="0" indent="-342900" eaLnBrk="0" hangingPunct="0">
              <a:lnSpc>
                <a:spcPct val="16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单编码：</a:t>
            </a:r>
            <a:r>
              <a:rPr lang="en-US" altLang="x-none" sz="28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R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，</a:t>
            </a:r>
            <a:r>
              <a:rPr lang="en-US" altLang="x-none" sz="28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I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，</a:t>
            </a:r>
            <a:r>
              <a:rPr lang="en-US" altLang="x-none" sz="28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A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，</a:t>
            </a:r>
            <a:r>
              <a:rPr lang="en-US" altLang="x-none" sz="28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S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，</a:t>
            </a:r>
            <a:r>
              <a:rPr lang="en-US" altLang="x-none" sz="28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E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，</a:t>
            </a:r>
            <a:r>
              <a:rPr lang="en-US" altLang="x-none" sz="28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C</a:t>
            </a:r>
            <a:endParaRPr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eaLnBrk="0" hangingPunct="0">
              <a:lnSpc>
                <a:spcPct val="16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双编码：</a:t>
            </a:r>
            <a:r>
              <a:rPr lang="en-US" altLang="x-none" sz="28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RI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，</a:t>
            </a:r>
            <a:r>
              <a:rPr lang="en-US" altLang="x-none" sz="28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RA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，</a:t>
            </a:r>
            <a:r>
              <a:rPr lang="en-US" altLang="x-none" sz="28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EA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，</a:t>
            </a:r>
            <a:r>
              <a:rPr lang="en-US" altLang="x-none" sz="28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ES……</a:t>
            </a:r>
            <a:endParaRPr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eaLnBrk="0" hangingPunct="0">
              <a:lnSpc>
                <a:spcPct val="16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三编码：</a:t>
            </a:r>
            <a:r>
              <a:rPr lang="en-US" altLang="x-none" sz="28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ISA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，</a:t>
            </a:r>
            <a:r>
              <a:rPr lang="en-US" altLang="x-none" sz="28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EAS,CRI……</a:t>
            </a:r>
            <a:endParaRPr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50180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标题 43009"/>
          <p:cNvSpPr>
            <a:spLocks noGrp="1"/>
          </p:cNvSpPr>
          <p:nvPr>
            <p:ph type="title"/>
          </p:nvPr>
        </p:nvSpPr>
        <p:spPr>
          <a:xfrm>
            <a:off x="1066485" y="304865"/>
            <a:ext cx="7886700" cy="863272"/>
          </a:xfrm>
        </p:spPr>
        <p:txBody>
          <a:bodyPr anchor="b"/>
          <a:p>
            <a:pPr algn="l" fontAlgn="base"/>
            <a:r>
              <a:rPr lang="zh-CN" altLang="en-US" sz="3600" b="1" strike="noStrike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霍兰德理论的基本观点</a:t>
            </a:r>
            <a:endParaRPr lang="zh-CN" altLang="en-US" sz="3200" b="1" strike="noStrike" noProof="1">
              <a:latin typeface="微软雅黑" panose="020B0503020204020204" pitchFamily="34" charset="-122"/>
              <a:ea typeface="黑体" panose="02010609060101010101" pitchFamily="49" charset="-122"/>
            </a:endParaRPr>
          </a:p>
        </p:txBody>
      </p:sp>
      <p:sp>
        <p:nvSpPr>
          <p:cNvPr id="52226" name="文本占位符 43010"/>
          <p:cNvSpPr>
            <a:spLocks noGrp="1"/>
          </p:cNvSpPr>
          <p:nvPr>
            <p:ph idx="1"/>
          </p:nvPr>
        </p:nvSpPr>
        <p:spPr>
          <a:xfrm>
            <a:off x="457200" y="1524000"/>
            <a:ext cx="8001000" cy="4602163"/>
          </a:xfrm>
        </p:spPr>
        <p:txBody>
          <a:bodyPr anchor="t">
            <a:normAutofit lnSpcReduction="10000"/>
          </a:bodyPr>
          <a:p>
            <a:pPr>
              <a:lnSpc>
                <a:spcPct val="17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个人的职业兴趣往往是多方面的，因此通常用最强的三种兴趣的字母代码来表示一个人的职业兴趣。这个代码就称为“霍兰德代码”（</a:t>
            </a:r>
            <a:r>
              <a:rPr lang="en-US" altLang="x-none" sz="2400">
                <a:latin typeface="黑体" panose="02010609060101010101" pitchFamily="49" charset="-122"/>
                <a:ea typeface="黑体" panose="02010609060101010101" pitchFamily="49" charset="-122"/>
              </a:rPr>
              <a:t>Holland Code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三个字母之间的顺序表示了兴趣之间强弱程度的不同。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具体职业通常也采用</a:t>
            </a:r>
            <a:r>
              <a:rPr lang="en-US" altLang="x-none" sz="240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个字母代码的方式来描述其工作性质和职业氛围。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灯片编号占位符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84B30A1-0B00-498B-9925-7F6B66D4A5FF}" type="slidenum">
              <a:rPr lang="en-US" altLang="zh-CN"/>
            </a:fld>
            <a:endParaRPr lang="en-US" altLang="zh-CN"/>
          </a:p>
        </p:txBody>
      </p:sp>
      <p:sp>
        <p:nvSpPr>
          <p:cNvPr id="29699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0" name="AutoShape 3"/>
          <p:cNvSpPr>
            <a:spLocks noChangeArrowheads="1"/>
          </p:cNvSpPr>
          <p:nvPr/>
        </p:nvSpPr>
        <p:spPr bwMode="auto">
          <a:xfrm>
            <a:off x="323850" y="260350"/>
            <a:ext cx="8640763" cy="6353175"/>
          </a:xfrm>
          <a:prstGeom prst="hexagon">
            <a:avLst>
              <a:gd name="adj" fmla="val 34002"/>
              <a:gd name="vf" fmla="val 115470"/>
            </a:avLst>
          </a:prstGeom>
          <a:noFill/>
          <a:ln w="38100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4916" name="Line 4"/>
          <p:cNvSpPr>
            <a:spLocks noChangeShapeType="1"/>
          </p:cNvSpPr>
          <p:nvPr/>
        </p:nvSpPr>
        <p:spPr bwMode="auto">
          <a:xfrm>
            <a:off x="2484438" y="260350"/>
            <a:ext cx="4319587" cy="6337300"/>
          </a:xfrm>
          <a:prstGeom prst="line">
            <a:avLst/>
          </a:prstGeom>
          <a:noFill/>
          <a:ln w="38100">
            <a:solidFill>
              <a:schemeClr val="bg2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4917" name="Line 5"/>
          <p:cNvSpPr>
            <a:spLocks noChangeShapeType="1"/>
          </p:cNvSpPr>
          <p:nvPr/>
        </p:nvSpPr>
        <p:spPr bwMode="auto">
          <a:xfrm flipH="1">
            <a:off x="2484438" y="260350"/>
            <a:ext cx="4319587" cy="6337300"/>
          </a:xfrm>
          <a:prstGeom prst="line">
            <a:avLst/>
          </a:prstGeom>
          <a:noFill/>
          <a:ln w="38100">
            <a:solidFill>
              <a:schemeClr val="bg2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4918" name="Line 6"/>
          <p:cNvSpPr>
            <a:spLocks noChangeShapeType="1"/>
          </p:cNvSpPr>
          <p:nvPr/>
        </p:nvSpPr>
        <p:spPr bwMode="auto">
          <a:xfrm>
            <a:off x="323850" y="3429000"/>
            <a:ext cx="8640763" cy="0"/>
          </a:xfrm>
          <a:prstGeom prst="line">
            <a:avLst/>
          </a:prstGeom>
          <a:noFill/>
          <a:ln w="38100">
            <a:solidFill>
              <a:schemeClr val="bg2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4919" name="Line 7"/>
          <p:cNvSpPr>
            <a:spLocks noChangeShapeType="1"/>
          </p:cNvSpPr>
          <p:nvPr/>
        </p:nvSpPr>
        <p:spPr bwMode="auto">
          <a:xfrm>
            <a:off x="6804025" y="260350"/>
            <a:ext cx="0" cy="63373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4920" name="Line 8"/>
          <p:cNvSpPr>
            <a:spLocks noChangeShapeType="1"/>
          </p:cNvSpPr>
          <p:nvPr/>
        </p:nvSpPr>
        <p:spPr bwMode="auto">
          <a:xfrm>
            <a:off x="2484438" y="260350"/>
            <a:ext cx="0" cy="63373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4921" name="Line 9"/>
          <p:cNvSpPr>
            <a:spLocks noChangeShapeType="1"/>
          </p:cNvSpPr>
          <p:nvPr/>
        </p:nvSpPr>
        <p:spPr bwMode="auto">
          <a:xfrm flipV="1">
            <a:off x="323850" y="260350"/>
            <a:ext cx="6480175" cy="31686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4922" name="Line 10"/>
          <p:cNvSpPr>
            <a:spLocks noChangeShapeType="1"/>
          </p:cNvSpPr>
          <p:nvPr/>
        </p:nvSpPr>
        <p:spPr bwMode="auto">
          <a:xfrm flipV="1">
            <a:off x="2484438" y="3429000"/>
            <a:ext cx="6480175" cy="31686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4923" name="Line 11"/>
          <p:cNvSpPr>
            <a:spLocks noChangeShapeType="1"/>
          </p:cNvSpPr>
          <p:nvPr/>
        </p:nvSpPr>
        <p:spPr bwMode="auto">
          <a:xfrm>
            <a:off x="2484438" y="260350"/>
            <a:ext cx="6480175" cy="31686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4924" name="Line 12"/>
          <p:cNvSpPr>
            <a:spLocks noChangeShapeType="1"/>
          </p:cNvSpPr>
          <p:nvPr/>
        </p:nvSpPr>
        <p:spPr bwMode="auto">
          <a:xfrm>
            <a:off x="331788" y="3441700"/>
            <a:ext cx="6480175" cy="31686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4925" name="Text Box 13"/>
          <p:cNvSpPr txBox="1">
            <a:spLocks noChangeArrowheads="1"/>
          </p:cNvSpPr>
          <p:nvPr/>
        </p:nvSpPr>
        <p:spPr bwMode="auto">
          <a:xfrm>
            <a:off x="2268538" y="0"/>
            <a:ext cx="431800" cy="457200"/>
          </a:xfrm>
          <a:prstGeom prst="rect">
            <a:avLst/>
          </a:prstGeom>
          <a:solidFill>
            <a:srgbClr val="CCFFCC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b="1"/>
              <a:t>R</a:t>
            </a:r>
            <a:endParaRPr lang="en-US" altLang="zh-CN" b="1"/>
          </a:p>
        </p:txBody>
      </p:sp>
      <p:sp>
        <p:nvSpPr>
          <p:cNvPr id="294926" name="Text Box 14"/>
          <p:cNvSpPr txBox="1">
            <a:spLocks noChangeArrowheads="1"/>
          </p:cNvSpPr>
          <p:nvPr/>
        </p:nvSpPr>
        <p:spPr bwMode="auto">
          <a:xfrm>
            <a:off x="6516688" y="0"/>
            <a:ext cx="431800" cy="457200"/>
          </a:xfrm>
          <a:prstGeom prst="rect">
            <a:avLst/>
          </a:prstGeom>
          <a:solidFill>
            <a:srgbClr val="CCFFCC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b="1"/>
              <a:t>I</a:t>
            </a:r>
            <a:endParaRPr lang="en-US" altLang="zh-CN" b="1"/>
          </a:p>
        </p:txBody>
      </p:sp>
      <p:sp>
        <p:nvSpPr>
          <p:cNvPr id="294927" name="Text Box 15"/>
          <p:cNvSpPr txBox="1">
            <a:spLocks noChangeArrowheads="1"/>
          </p:cNvSpPr>
          <p:nvPr/>
        </p:nvSpPr>
        <p:spPr bwMode="auto">
          <a:xfrm>
            <a:off x="8712200" y="3213100"/>
            <a:ext cx="431800" cy="457200"/>
          </a:xfrm>
          <a:prstGeom prst="rect">
            <a:avLst/>
          </a:prstGeom>
          <a:solidFill>
            <a:srgbClr val="CCFFCC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b="1"/>
              <a:t>A</a:t>
            </a:r>
            <a:endParaRPr lang="en-US" altLang="zh-CN" b="1"/>
          </a:p>
        </p:txBody>
      </p:sp>
      <p:sp>
        <p:nvSpPr>
          <p:cNvPr id="294928" name="Text Box 16"/>
          <p:cNvSpPr txBox="1">
            <a:spLocks noChangeArrowheads="1"/>
          </p:cNvSpPr>
          <p:nvPr/>
        </p:nvSpPr>
        <p:spPr bwMode="auto">
          <a:xfrm>
            <a:off x="6588125" y="6400800"/>
            <a:ext cx="431800" cy="457200"/>
          </a:xfrm>
          <a:prstGeom prst="rect">
            <a:avLst/>
          </a:prstGeom>
          <a:solidFill>
            <a:srgbClr val="CCFFCC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b="1"/>
              <a:t>S</a:t>
            </a:r>
            <a:endParaRPr lang="en-US" altLang="zh-CN" b="1"/>
          </a:p>
        </p:txBody>
      </p:sp>
      <p:sp>
        <p:nvSpPr>
          <p:cNvPr id="294929" name="Text Box 17"/>
          <p:cNvSpPr txBox="1">
            <a:spLocks noChangeArrowheads="1"/>
          </p:cNvSpPr>
          <p:nvPr/>
        </p:nvSpPr>
        <p:spPr bwMode="auto">
          <a:xfrm>
            <a:off x="2195513" y="6400800"/>
            <a:ext cx="431800" cy="457200"/>
          </a:xfrm>
          <a:prstGeom prst="rect">
            <a:avLst/>
          </a:prstGeom>
          <a:solidFill>
            <a:srgbClr val="CCFFCC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b="1"/>
              <a:t>E</a:t>
            </a:r>
            <a:endParaRPr lang="en-US" altLang="zh-CN" b="1"/>
          </a:p>
        </p:txBody>
      </p:sp>
      <p:sp>
        <p:nvSpPr>
          <p:cNvPr id="294930" name="Text Box 18"/>
          <p:cNvSpPr txBox="1">
            <a:spLocks noChangeArrowheads="1"/>
          </p:cNvSpPr>
          <p:nvPr/>
        </p:nvSpPr>
        <p:spPr bwMode="auto">
          <a:xfrm>
            <a:off x="0" y="3213100"/>
            <a:ext cx="431800" cy="457200"/>
          </a:xfrm>
          <a:prstGeom prst="rect">
            <a:avLst/>
          </a:prstGeom>
          <a:solidFill>
            <a:srgbClr val="CCFFCC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b="1"/>
              <a:t>C</a:t>
            </a:r>
            <a:endParaRPr lang="en-US" altLang="zh-CN" b="1"/>
          </a:p>
        </p:txBody>
      </p:sp>
      <p:sp>
        <p:nvSpPr>
          <p:cNvPr id="294931" name="Freeform 19"/>
          <p:cNvSpPr/>
          <p:nvPr/>
        </p:nvSpPr>
        <p:spPr bwMode="auto">
          <a:xfrm>
            <a:off x="323850" y="260350"/>
            <a:ext cx="6480175" cy="6337300"/>
          </a:xfrm>
          <a:custGeom>
            <a:avLst/>
            <a:gdLst>
              <a:gd name="T0" fmla="*/ 0 w 4082"/>
              <a:gd name="T1" fmla="*/ 2147483647 h 3992"/>
              <a:gd name="T2" fmla="*/ 2147483647 w 4082"/>
              <a:gd name="T3" fmla="*/ 0 h 3992"/>
              <a:gd name="T4" fmla="*/ 2147483647 w 4082"/>
              <a:gd name="T5" fmla="*/ 2147483647 h 3992"/>
              <a:gd name="T6" fmla="*/ 0 w 4082"/>
              <a:gd name="T7" fmla="*/ 2147483647 h 3992"/>
              <a:gd name="T8" fmla="*/ 0 60000 65536"/>
              <a:gd name="T9" fmla="*/ 0 60000 65536"/>
              <a:gd name="T10" fmla="*/ 0 60000 65536"/>
              <a:gd name="T11" fmla="*/ 0 60000 65536"/>
              <a:gd name="T12" fmla="*/ 0 w 4082"/>
              <a:gd name="T13" fmla="*/ 0 h 3992"/>
              <a:gd name="T14" fmla="*/ 4082 w 4082"/>
              <a:gd name="T15" fmla="*/ 3992 h 39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2" h="3992">
                <a:moveTo>
                  <a:pt x="0" y="1996"/>
                </a:moveTo>
                <a:lnTo>
                  <a:pt x="4082" y="0"/>
                </a:lnTo>
                <a:lnTo>
                  <a:pt x="4082" y="3992"/>
                </a:lnTo>
                <a:lnTo>
                  <a:pt x="0" y="1996"/>
                </a:lnTo>
                <a:close/>
              </a:path>
            </a:pathLst>
          </a:custGeom>
          <a:solidFill>
            <a:srgbClr val="FF0000">
              <a:alpha val="43137"/>
            </a:srgbClr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4932" name="Freeform 20"/>
          <p:cNvSpPr/>
          <p:nvPr/>
        </p:nvSpPr>
        <p:spPr bwMode="auto">
          <a:xfrm>
            <a:off x="2484438" y="260350"/>
            <a:ext cx="6480175" cy="6337300"/>
          </a:xfrm>
          <a:custGeom>
            <a:avLst/>
            <a:gdLst>
              <a:gd name="T0" fmla="*/ 0 w 4082"/>
              <a:gd name="T1" fmla="*/ 0 h 3992"/>
              <a:gd name="T2" fmla="*/ 2147483647 w 4082"/>
              <a:gd name="T3" fmla="*/ 2147483647 h 3992"/>
              <a:gd name="T4" fmla="*/ 0 w 4082"/>
              <a:gd name="T5" fmla="*/ 2147483647 h 3992"/>
              <a:gd name="T6" fmla="*/ 0 w 4082"/>
              <a:gd name="T7" fmla="*/ 0 h 3992"/>
              <a:gd name="T8" fmla="*/ 0 60000 65536"/>
              <a:gd name="T9" fmla="*/ 0 60000 65536"/>
              <a:gd name="T10" fmla="*/ 0 60000 65536"/>
              <a:gd name="T11" fmla="*/ 0 60000 65536"/>
              <a:gd name="T12" fmla="*/ 0 w 4082"/>
              <a:gd name="T13" fmla="*/ 0 h 3992"/>
              <a:gd name="T14" fmla="*/ 4082 w 4082"/>
              <a:gd name="T15" fmla="*/ 3992 h 39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2" h="3992">
                <a:moveTo>
                  <a:pt x="0" y="0"/>
                </a:moveTo>
                <a:lnTo>
                  <a:pt x="4082" y="1996"/>
                </a:lnTo>
                <a:lnTo>
                  <a:pt x="0" y="39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43921"/>
            </a:schemeClr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Group 21"/>
          <p:cNvGrpSpPr/>
          <p:nvPr/>
        </p:nvGrpSpPr>
        <p:grpSpPr bwMode="auto">
          <a:xfrm>
            <a:off x="0" y="0"/>
            <a:ext cx="6985000" cy="3632200"/>
            <a:chOff x="397" y="902"/>
            <a:chExt cx="4400" cy="2288"/>
          </a:xfrm>
        </p:grpSpPr>
        <p:sp>
          <p:nvSpPr>
            <p:cNvPr id="29719" name="Freeform 22"/>
            <p:cNvSpPr/>
            <p:nvPr/>
          </p:nvSpPr>
          <p:spPr bwMode="auto">
            <a:xfrm>
              <a:off x="612" y="1071"/>
              <a:ext cx="4082" cy="1996"/>
            </a:xfrm>
            <a:custGeom>
              <a:avLst/>
              <a:gdLst>
                <a:gd name="T0" fmla="*/ 1361 w 4082"/>
                <a:gd name="T1" fmla="*/ 0 h 1996"/>
                <a:gd name="T2" fmla="*/ 4082 w 4082"/>
                <a:gd name="T3" fmla="*/ 0 h 1996"/>
                <a:gd name="T4" fmla="*/ 0 w 4082"/>
                <a:gd name="T5" fmla="*/ 1996 h 1996"/>
                <a:gd name="T6" fmla="*/ 1361 w 4082"/>
                <a:gd name="T7" fmla="*/ 0 h 199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82"/>
                <a:gd name="T13" fmla="*/ 0 h 1996"/>
                <a:gd name="T14" fmla="*/ 4082 w 4082"/>
                <a:gd name="T15" fmla="*/ 1996 h 199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82" h="1996">
                  <a:moveTo>
                    <a:pt x="1361" y="0"/>
                  </a:moveTo>
                  <a:lnTo>
                    <a:pt x="4082" y="0"/>
                  </a:lnTo>
                  <a:lnTo>
                    <a:pt x="0" y="1996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0" name="Rectangle 23"/>
            <p:cNvSpPr>
              <a:spLocks noChangeArrowheads="1"/>
            </p:cNvSpPr>
            <p:nvPr/>
          </p:nvSpPr>
          <p:spPr bwMode="auto">
            <a:xfrm>
              <a:off x="1837" y="902"/>
              <a:ext cx="272" cy="272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algn="ctr"/>
              <a:r>
                <a:rPr lang="en-US" altLang="zh-CN">
                  <a:solidFill>
                    <a:schemeClr val="bg1"/>
                  </a:solidFill>
                </a:rPr>
                <a:t>1</a:t>
              </a:r>
              <a:endParaRPr lang="en-US" altLang="zh-CN">
                <a:solidFill>
                  <a:schemeClr val="bg1"/>
                </a:solidFill>
              </a:endParaRPr>
            </a:p>
          </p:txBody>
        </p:sp>
        <p:sp>
          <p:nvSpPr>
            <p:cNvPr id="29721" name="Rectangle 24"/>
            <p:cNvSpPr>
              <a:spLocks noChangeArrowheads="1"/>
            </p:cNvSpPr>
            <p:nvPr/>
          </p:nvSpPr>
          <p:spPr bwMode="auto">
            <a:xfrm>
              <a:off x="397" y="2918"/>
              <a:ext cx="272" cy="272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algn="ctr"/>
              <a:r>
                <a:rPr lang="en-US" altLang="zh-CN">
                  <a:solidFill>
                    <a:schemeClr val="bg1"/>
                  </a:solidFill>
                </a:rPr>
                <a:t>3</a:t>
              </a:r>
              <a:endParaRPr lang="en-US" altLang="zh-CN">
                <a:solidFill>
                  <a:schemeClr val="bg1"/>
                </a:solidFill>
              </a:endParaRPr>
            </a:p>
          </p:txBody>
        </p:sp>
        <p:sp>
          <p:nvSpPr>
            <p:cNvPr id="29722" name="Rectangle 25"/>
            <p:cNvSpPr>
              <a:spLocks noChangeArrowheads="1"/>
            </p:cNvSpPr>
            <p:nvPr/>
          </p:nvSpPr>
          <p:spPr bwMode="auto">
            <a:xfrm>
              <a:off x="4525" y="902"/>
              <a:ext cx="272" cy="27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algn="ctr"/>
              <a:r>
                <a:rPr lang="en-US" altLang="zh-CN">
                  <a:solidFill>
                    <a:schemeClr val="bg1"/>
                  </a:solidFill>
                </a:rPr>
                <a:t>2</a:t>
              </a:r>
              <a:endParaRPr lang="en-US" altLang="zh-CN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49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4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4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49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4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4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4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4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4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49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49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49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49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49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49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49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49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4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4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4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49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49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49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49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49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49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49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49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4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4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4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49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49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49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49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49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49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49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49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800" decel="100000"/>
                                        <p:tgtEl>
                                          <p:spTgt spid="2949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2949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294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294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4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4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94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94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4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4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94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94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94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94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94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94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4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94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94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94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94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94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94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94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500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94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94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94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94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94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94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500"/>
                            </p:stCondLst>
                            <p:childTnLst>
                              <p:par>
                                <p:cTn id="1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94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94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94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800" decel="100000"/>
                                        <p:tgtEl>
                                          <p:spTgt spid="2949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800" decel="100000" fill="hold"/>
                                        <p:tgtEl>
                                          <p:spTgt spid="2949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800" decel="100000" fill="hold"/>
                                        <p:tgtEl>
                                          <p:spTgt spid="294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800" decel="100000" fill="hold"/>
                                        <p:tgtEl>
                                          <p:spTgt spid="294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4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4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800" decel="100000"/>
                                        <p:tgtEl>
                                          <p:spTgt spid="2949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800" decel="100000" fill="hold"/>
                                        <p:tgtEl>
                                          <p:spTgt spid="2949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800" decel="100000" fill="hold"/>
                                        <p:tgtEl>
                                          <p:spTgt spid="294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800" decel="100000" fill="hold"/>
                                        <p:tgtEl>
                                          <p:spTgt spid="294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4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4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16" grpId="0" bldLvl="0" animBg="1"/>
      <p:bldP spid="294917" grpId="0" bldLvl="0" animBg="1"/>
      <p:bldP spid="294918" grpId="0" bldLvl="0" animBg="1"/>
      <p:bldP spid="294919" grpId="0" bldLvl="0" animBg="1"/>
      <p:bldP spid="294920" grpId="0" bldLvl="0" animBg="1"/>
      <p:bldP spid="294921" grpId="0" bldLvl="0" animBg="1"/>
      <p:bldP spid="294922" grpId="0" bldLvl="0" animBg="1"/>
      <p:bldP spid="294923" grpId="0" bldLvl="0" animBg="1"/>
      <p:bldP spid="294924" grpId="0" bldLvl="0" animBg="1"/>
      <p:bldP spid="294925" grpId="0" bldLvl="0" animBg="1"/>
      <p:bldP spid="294926" grpId="0" bldLvl="0" animBg="1"/>
      <p:bldP spid="294927" grpId="0" bldLvl="0" animBg="1"/>
      <p:bldP spid="294928" grpId="0" bldLvl="0" animBg="1"/>
      <p:bldP spid="294929" grpId="0" bldLvl="0" animBg="1"/>
      <p:bldP spid="294930" grpId="0" bldLvl="0" animBg="1"/>
      <p:bldP spid="294931" grpId="0" bldLvl="0" animBg="1"/>
      <p:bldP spid="294932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276295" y="2666830"/>
            <a:ext cx="5536870" cy="1172505"/>
          </a:xfrm>
        </p:spPr>
        <p:txBody>
          <a:bodyPr>
            <a:normAutofit/>
          </a:bodyPr>
          <a:p>
            <a:pPr lvl="7" indent="0" eaLnBrk="1" hangingPunct="1">
              <a:lnSpc>
                <a:spcPct val="200000"/>
              </a:lnSpc>
              <a:buFont typeface="Wingdings" panose="05000000000000000000" pitchFamily="2" charset="2"/>
              <a:buNone/>
            </a:pP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兴趣与职业生涯发展的关系</a:t>
            </a:r>
            <a:endParaRPr lang="zh-CN" altLang="en-US" sz="3200" smtClean="0"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72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  <p:pic>
        <p:nvPicPr>
          <p:cNvPr id="57346" name="Picture 5" descr="2007021005504939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62000" y="1600200"/>
            <a:ext cx="2438400" cy="28194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" name="文本框 2"/>
          <p:cNvSpPr txBox="1"/>
          <p:nvPr/>
        </p:nvSpPr>
        <p:spPr>
          <a:xfrm>
            <a:off x="3780790" y="1600200"/>
            <a:ext cx="4860925" cy="37465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lvl="0" indent="-342900" eaLnBrk="0" hangingPunct="0">
              <a:lnSpc>
                <a:spcPct val="145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altLang="x-none" sz="2400" b="1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“</a:t>
            </a:r>
            <a:r>
              <a:rPr lang="zh-CN" altLang="en-US" sz="2400" b="1" dirty="0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我和你没有什么差别。如果你一定要找一个差别，那可能就是我每天有机会做我最爱的工作。如果你要我给你忠告，这是我能给你的最好忠告了。”       </a:t>
            </a:r>
            <a:endParaRPr lang="en-US" altLang="x-none" sz="2400" b="1">
              <a:solidFill>
                <a:srgbClr val="000000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华文细黑" panose="02010600040101010101" pitchFamily="2" charset="-122"/>
            </a:endParaRPr>
          </a:p>
          <a:p>
            <a:pPr marL="342900" lvl="0" indent="-342900" algn="r" eaLnBrk="0" hangingPunct="0">
              <a:lnSpc>
                <a:spcPct val="145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altLang="x-none" sz="2400" b="1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——</a:t>
            </a:r>
            <a:r>
              <a:rPr lang="zh-CN" altLang="en-US" sz="2400" b="1" dirty="0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华伦</a:t>
            </a:r>
            <a:r>
              <a:rPr lang="en-US" altLang="x-none" sz="2400" b="1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·</a:t>
            </a:r>
            <a:r>
              <a:rPr lang="zh-CN" altLang="en-US" sz="2400" b="1" dirty="0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巴菲特</a:t>
            </a:r>
            <a:endParaRPr lang="zh-CN" altLang="en-US" sz="2400" b="1" dirty="0">
              <a:solidFill>
                <a:srgbClr val="000000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华文细黑" panose="02010600040101010101" pitchFamily="2" charset="-122"/>
            </a:endParaRPr>
          </a:p>
          <a:p>
            <a:endParaRPr lang="zh-CN" altLang="en-US" sz="2400" b="1" dirty="0">
              <a:solidFill>
                <a:srgbClr val="000000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华文细黑" panose="020106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6" name="Rectangle 3"/>
          <p:cNvSpPr/>
          <p:nvPr/>
        </p:nvSpPr>
        <p:spPr>
          <a:xfrm>
            <a:off x="1447800" y="1677988"/>
            <a:ext cx="6705600" cy="3351212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42900" lvl="0" indent="-342900" algn="just" eaLnBrk="0" hangingPunct="0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兴趣就是我们内心动力和快乐的最终来源。</a:t>
            </a:r>
            <a:endParaRPr lang="en-US" altLang="x-none" sz="24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algn="just" eaLnBrk="0" hangingPunct="0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我们的满足感、幸福感往往来自于从事某种活动，而不是无所事事或单纯的享乐游玩，这也正是工作原本的意义所在。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algn="just" eaLnBrk="0" hangingPunct="0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因此，兴趣与工作满意度、职业稳定性和职业成就感之间都存在着明显的关联。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algn="r" eaLnBrk="0" hangingPunct="0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</a:pP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58370" name="Rectangle 3"/>
          <p:cNvSpPr/>
          <p:nvPr/>
        </p:nvSpPr>
        <p:spPr>
          <a:xfrm>
            <a:off x="1066800" y="457200"/>
            <a:ext cx="57912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en-US" altLang="x-none" sz="2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兴趣与职业生涯发展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8371" name="Picture 7" descr="j024094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81800" y="5410200"/>
            <a:ext cx="1296988" cy="1135063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58372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47106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charRg st="20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500"/>
                                        <p:tgtEl>
                                          <p:spTgt spid="47106">
                                            <p:txEl>
                                              <p:charRg st="20" end="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charRg st="73" end="10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7" dur="500"/>
                                        <p:tgtEl>
                                          <p:spTgt spid="47106">
                                            <p:txEl>
                                              <p:charRg st="73" end="10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bldLvl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Rectangle 3"/>
          <p:cNvSpPr/>
          <p:nvPr/>
        </p:nvSpPr>
        <p:spPr>
          <a:xfrm>
            <a:off x="609600" y="1371600"/>
            <a:ext cx="7924800" cy="4114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42900" lvl="0" indent="-342900" eaLnBrk="0" hangingPunct="0">
              <a:lnSpc>
                <a:spcPct val="14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并不是所有的兴趣都应该或能够在自己的职业中体现。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eaLnBrk="0" hangingPunct="0">
              <a:lnSpc>
                <a:spcPct val="14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兴趣可以划分为职业兴趣和非职业兴趣。但几乎每一种兴趣都可以与某种职业联系起来。 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eaLnBrk="0" hangingPunct="0">
              <a:lnSpc>
                <a:spcPct val="14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兴趣与职业匹配，则在工作中很快乐，有动力，若不匹配，一是可以将兴趣通过兼职、志愿活动、参加社团、业余爱好等其他多种方式实现；二是可以在职业和工作中找到与兴趣相匹配的点，兴趣也是可以培养的。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eaLnBrk="0" hangingPunct="0">
              <a:lnSpc>
                <a:spcPct val="14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394" name="Rectangle 3"/>
          <p:cNvSpPr/>
          <p:nvPr/>
        </p:nvSpPr>
        <p:spPr>
          <a:xfrm>
            <a:off x="1066800" y="381000"/>
            <a:ext cx="57912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en-US" altLang="x-none" sz="2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现实的考虑</a:t>
            </a:r>
            <a:endParaRPr lang="en-US" altLang="x-none" sz="280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9397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500"/>
                                        <p:tgtEl>
                                          <p:spTgt spid="48130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130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bldLvl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图示 1"/>
          <p:cNvGraphicFramePr/>
          <p:nvPr/>
        </p:nvGraphicFramePr>
        <p:xfrm>
          <a:off x="627380" y="713486"/>
          <a:ext cx="8314944" cy="596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Rectangle 3"/>
          <p:cNvSpPr/>
          <p:nvPr/>
        </p:nvSpPr>
        <p:spPr>
          <a:xfrm>
            <a:off x="914400" y="1524000"/>
            <a:ext cx="7848600" cy="34734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兴趣虽然与能力有密切关系，但是兴趣测试的分数并不代表能力的高低。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在我们进行职业兴趣的探索时，请不要考虑你是否有能力做好某事，而只需考虑你对某一活动的喜欢与否。 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42" name="Rectangle 3"/>
          <p:cNvSpPr/>
          <p:nvPr/>
        </p:nvSpPr>
        <p:spPr>
          <a:xfrm>
            <a:off x="1295400" y="381000"/>
            <a:ext cx="57912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en-US" altLang="x-none" sz="2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兴趣与能力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45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500"/>
                                        <p:tgtEl>
                                          <p:spTgt spid="49154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4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154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charRg st="33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" dur="500"/>
                                        <p:tgtEl>
                                          <p:spTgt spid="49154">
                                            <p:txEl>
                                              <p:charRg st="33" end="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154">
                                            <p:txEl>
                                              <p:charRg st="33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154">
                                            <p:txEl>
                                              <p:charRg st="33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bldLvl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252800" y="2871935"/>
            <a:ext cx="5536870" cy="1172505"/>
          </a:xfrm>
        </p:spPr>
        <p:txBody>
          <a:bodyPr/>
          <a:p>
            <a:r>
              <a:rPr lang="zh-CN" altLang="en-US"/>
              <a:t>分享与练习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53785" y="483300"/>
            <a:ext cx="7886700" cy="863272"/>
          </a:xfrm>
        </p:spPr>
        <p:txBody>
          <a:bodyPr anchor="t"/>
          <a:lstStyle/>
          <a:p>
            <a:pPr eaLnBrk="1" hangingPunct="1"/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 录</a:t>
            </a:r>
            <a:endParaRPr lang="da-DK" altLang="zh-CN" sz="4400" smtClean="0">
              <a:solidFill>
                <a:schemeClr val="tx2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142684" y="1219199"/>
            <a:ext cx="7418385" cy="4233981"/>
          </a:xfrm>
        </p:spPr>
        <p:txBody>
          <a:bodyPr>
            <a:normAutofit fontScale="90000" lnSpcReduction="10000"/>
          </a:bodyPr>
          <a:lstStyle/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兴趣定义与区分</a:t>
            </a:r>
            <a:endParaRPr lang="zh-CN" altLang="en-US" sz="28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兴趣探索</a:t>
            </a:r>
            <a:endParaRPr lang="zh-CN" altLang="en-US" sz="28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霍兰德职业兴趣理论</a:t>
            </a:r>
            <a:endParaRPr lang="zh-CN" altLang="en-US" sz="28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兴趣与职业生涯发展的关系</a:t>
            </a:r>
            <a:endParaRPr lang="zh-CN" altLang="en-US" sz="28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分享与练习</a:t>
            </a:r>
            <a:endParaRPr lang="zh-CN" altLang="en-US" sz="28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Rectangle 3"/>
          <p:cNvSpPr/>
          <p:nvPr/>
        </p:nvSpPr>
        <p:spPr>
          <a:xfrm>
            <a:off x="927735" y="1524000"/>
            <a:ext cx="7848600" cy="34734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你的兴趣代码是什么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你的兴趣和专业有关吗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如何平衡兴趣、专业、与目标职业之间的关系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42" name="Rectangle 3"/>
          <p:cNvSpPr/>
          <p:nvPr/>
        </p:nvSpPr>
        <p:spPr>
          <a:xfrm>
            <a:off x="1295400" y="381000"/>
            <a:ext cx="57912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en-US" altLang="x-none" sz="2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45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500"/>
                                        <p:tgtEl>
                                          <p:spTgt spid="49154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4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154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bldLvl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609" name="TextBox 4"/>
          <p:cNvSpPr/>
          <p:nvPr/>
        </p:nvSpPr>
        <p:spPr>
          <a:xfrm>
            <a:off x="1371600" y="457200"/>
            <a:ext cx="5715000" cy="67881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/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图书推荐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10" name="TextBox 6"/>
          <p:cNvSpPr/>
          <p:nvPr/>
        </p:nvSpPr>
        <p:spPr>
          <a:xfrm>
            <a:off x="609600" y="1905000"/>
            <a:ext cx="4267200" cy="359219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/>
            <a:r>
              <a:rPr lang="en-US" altLang="x-none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天才也怕入错行</a:t>
            </a:r>
            <a:r>
              <a:rPr lang="en-US" altLang="x-none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/>
            <a:r>
              <a:rPr lang="en-US" altLang="x-none"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吉林人民出版社</a:t>
            </a:r>
            <a:endParaRPr lang="en-US" altLang="x-none" sz="2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/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>
              <a:buFont typeface="Wingdings" panose="05000000000000000000" pitchFamily="2" charset="2"/>
              <a:buChar char="Ø"/>
            </a:pP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>
              <a:buFont typeface="Wingdings" panose="05000000000000000000" pitchFamily="2" charset="2"/>
              <a:buChar char="Ø"/>
            </a:pP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过自己热爱的生活。</a:t>
            </a:r>
            <a:endParaRPr lang="en-US" altLang="x-none" sz="2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如何达到目标。</a:t>
            </a:r>
            <a:endParaRPr lang="en-US" altLang="x-none" sz="2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未来的职业生涯规划。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8611" name="图片 8" descr="天才也怕入错行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49838" y="1484313"/>
            <a:ext cx="3311525" cy="4875212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8612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9633" name="TextBox 3"/>
          <p:cNvSpPr/>
          <p:nvPr/>
        </p:nvSpPr>
        <p:spPr>
          <a:xfrm>
            <a:off x="1066800" y="457200"/>
            <a:ext cx="5943600" cy="67881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/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电影推荐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9634" name="TextBox 6"/>
          <p:cNvSpPr/>
          <p:nvPr/>
        </p:nvSpPr>
        <p:spPr>
          <a:xfrm>
            <a:off x="551180" y="1135698"/>
            <a:ext cx="4648200" cy="84899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/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重点推荐：</a:t>
            </a:r>
            <a:r>
              <a:rPr lang="en-US" altLang="x-none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三傻大闹宝莱坞</a:t>
            </a:r>
            <a:r>
              <a:rPr lang="en-US" altLang="x-none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/>
            <a:r>
              <a:rPr lang="en-US" altLang="x-none"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9635" name="Picture 2" descr="http://hiphotos.baidu.com/kaybest/pic/item/190f6b1f802fd1734034178a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37640" y="1812290"/>
            <a:ext cx="6096000" cy="41148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9636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252800" y="2842725"/>
            <a:ext cx="5536870" cy="1172505"/>
          </a:xfrm>
        </p:spPr>
        <p:txBody>
          <a:bodyPr/>
          <a:p>
            <a:r>
              <a:rPr lang="zh-CN" altLang="en-US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兴趣定义与区分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endParaRPr lang="zh-CN" altLang="en-US" b="1" i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endParaRPr lang="en-US" altLang="zh-CN" b="1" i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5121" name="Rectangle 2"/>
          <p:cNvSpPr/>
          <p:nvPr/>
        </p:nvSpPr>
        <p:spPr>
          <a:xfrm>
            <a:off x="1143000" y="1066800"/>
            <a:ext cx="58674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endParaRPr lang="zh-CN" altLang="en-US" sz="3600" b="1" i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8195" name="TextBox 6"/>
          <p:cNvSpPr/>
          <p:nvPr/>
        </p:nvSpPr>
        <p:spPr>
          <a:xfrm rot="-720000">
            <a:off x="1454150" y="2617788"/>
            <a:ext cx="6126480" cy="67881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p>
            <a:pPr lvl="0" eaLnBrk="0" hangingPunct="0"/>
            <a:r>
              <a:rPr lang="zh-CN" altLang="en-US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什么时候，你感到最为幸福？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123" name="Picture 3" descr="D:\北森\插入图片\11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9800" y="3962400"/>
            <a:ext cx="2133600" cy="2143125"/>
          </a:xfrm>
          <a:prstGeom prst="rect">
            <a:avLst/>
          </a:prstGeom>
          <a:noFill/>
          <a:ln w="63500" cap="rnd" cmpd="sng">
            <a:solidFill>
              <a:srgbClr val="333333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5124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221105" y="457200"/>
            <a:ext cx="68357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kern="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活动：回忆幸福时光（教材</a:t>
            </a:r>
            <a:r>
              <a:rPr lang="en-US" altLang="zh-CN" sz="3600" kern="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16</a:t>
            </a:r>
            <a:r>
              <a:rPr lang="zh-CN" altLang="en-US" sz="3600" kern="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页）</a:t>
            </a:r>
            <a:endParaRPr lang="zh-CN" altLang="en-US" sz="3600" kern="0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Rectangle 2"/>
          <p:cNvSpPr/>
          <p:nvPr/>
        </p:nvSpPr>
        <p:spPr>
          <a:xfrm>
            <a:off x="1143000" y="304800"/>
            <a:ext cx="57912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r>
              <a:rPr lang="en-US" altLang="x-none" sz="4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兴趣的定义</a:t>
            </a:r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9" name="Rectangle 3"/>
          <p:cNvSpPr/>
          <p:nvPr/>
        </p:nvSpPr>
        <p:spPr>
          <a:xfrm>
            <a:off x="685800" y="1676400"/>
            <a:ext cx="7381875" cy="3124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42900" lvl="0" indent="-342900" eaLnBrk="0" hangingPunct="0">
              <a:lnSpc>
                <a:spcPct val="16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兴趣是我们内心动力和快乐的最终来源。</a:t>
            </a:r>
            <a:endParaRPr lang="en-US" altLang="x-none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6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兴趣指的是：无论我们</a:t>
            </a:r>
            <a:r>
              <a:rPr lang="zh-CN" altLang="en-US" sz="2800" u="sng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能力高低</a:t>
            </a: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，也无论</a:t>
            </a:r>
            <a:r>
              <a:rPr lang="zh-CN" altLang="en-US" sz="2800" u="sng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外界评价如何</a:t>
            </a: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，我们依然</a:t>
            </a:r>
            <a:r>
              <a:rPr lang="zh-CN" altLang="en-US" sz="2800" u="sng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乐此不疲</a:t>
            </a: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的事情。</a:t>
            </a:r>
            <a:endParaRPr lang="en-US" altLang="x-none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60000"/>
              </a:lnSpc>
              <a:spcBef>
                <a:spcPct val="2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                             </a:t>
            </a:r>
            <a:r>
              <a:rPr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引自北森</a:t>
            </a:r>
            <a:endParaRPr lang="zh-CN" altLang="en-US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7171" name="Picture 2" descr="D:\北森\插入图片\run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7000" y="4648200"/>
            <a:ext cx="973138" cy="17526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7173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兴趣的区分</a:t>
            </a:r>
            <a:endParaRPr lang="zh-CN" altLang="en-US"/>
          </a:p>
        </p:txBody>
      </p:sp>
      <p:sp>
        <p:nvSpPr>
          <p:cNvPr id="8193" name="Rectangle 2"/>
          <p:cNvSpPr/>
          <p:nvPr/>
        </p:nvSpPr>
        <p:spPr>
          <a:xfrm>
            <a:off x="228600" y="609600"/>
            <a:ext cx="57912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lvl="0" eaLnBrk="0" hangingPunct="0"/>
            <a:endParaRPr lang="zh-CN" altLang="en-US" sz="1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3" name="Rectangle 3"/>
          <p:cNvSpPr/>
          <p:nvPr/>
        </p:nvSpPr>
        <p:spPr>
          <a:xfrm>
            <a:off x="914400" y="1752600"/>
            <a:ext cx="8001000" cy="36576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“我想睡觉”</a:t>
            </a:r>
            <a:r>
              <a: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</a:t>
            </a: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需求</a:t>
            </a:r>
            <a:endParaRPr lang="zh-CN" altLang="en-US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“我身体不好，所以想学医”</a:t>
            </a:r>
            <a:r>
              <a: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</a:t>
            </a: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需要</a:t>
            </a:r>
            <a:endParaRPr lang="zh-CN" altLang="en-US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“我做的很好，所以我喜欢做”</a:t>
            </a:r>
            <a:r>
              <a: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</a:t>
            </a: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技能</a:t>
            </a:r>
            <a:endParaRPr lang="zh-CN" altLang="en-US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“我们的</a:t>
            </a:r>
            <a:r>
              <a:rPr lang="zh-CN" altLang="en-US" sz="2800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爱好</a:t>
            </a: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相同，说明我们的兴趣一样吗？”</a:t>
            </a:r>
            <a:endParaRPr lang="en-US" altLang="x-none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lvl="0" indent="-342900" eaLnBrk="0" hangingPunct="0">
              <a:lnSpc>
                <a:spcPct val="160000"/>
              </a:lnSpc>
              <a:spcBef>
                <a:spcPct val="20000"/>
              </a:spcBef>
            </a:pPr>
            <a:endParaRPr lang="zh-CN" altLang="en-US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195" name="灯片编号占位符 1"/>
          <p:cNvSpPr/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charRg st="1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charRg st="1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charRg st="27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charRg st="27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charRg st="45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charRg st="45" end="6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009595" y="2823040"/>
            <a:ext cx="5536870" cy="1172505"/>
          </a:xfrm>
        </p:spPr>
        <p:txBody>
          <a:bodyPr/>
          <a:p>
            <a:r>
              <a:rPr lang="zh-CN" altLang="en-US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兴趣探索</a:t>
            </a:r>
            <a:endParaRPr lang="zh-CN" altLang="en-US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MH" val="20150925153645"/>
  <p:tag name="MH_LIBRARY" val="GRAPHIC"/>
  <p:tag name="MH_TYPE" val="Other"/>
  <p:tag name="MH_ORDER" val="1"/>
</p:tagLst>
</file>

<file path=ppt/tags/tag10.xml><?xml version="1.0" encoding="utf-8"?>
<p:tagLst xmlns:p="http://schemas.openxmlformats.org/presentationml/2006/main">
  <p:tag name="MH_TYPE" val="#NeiR#"/>
  <p:tag name="MH_NUMBER" val="1"/>
  <p:tag name="MH_CATEGORY" val="#TuWHP#"/>
  <p:tag name="MH_LAYOUT" val="SubTitleText"/>
  <p:tag name="MH" val="20150925153645"/>
  <p:tag name="MH_LIBRARY" val="GRAPHIC"/>
  <p:tag name="KSO_WM_TEMPLATE_CATEGORY" val="custom"/>
  <p:tag name="KSO_WM_TEMPLATE_INDEX" val="215"/>
  <p:tag name="KSO_WM_SLIDE_ID" val="custom215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TAG_VERSION" val="1.0"/>
  <p:tag name="KSO_WM_SLIDE_POSITION" val="86*144"/>
  <p:tag name="KSO_WM_SLIDE_SIZE" val="584*333"/>
</p:tagLst>
</file>

<file path=ppt/tags/tag11.xml><?xml version="1.0" encoding="utf-8"?>
<p:tagLst xmlns:p="http://schemas.openxmlformats.org/presentationml/2006/main">
  <p:tag name="KSO_WM_UNIT_TABLE_BEAUTIFY" val="smartTable{9ec9a19c-21b7-4b33-9e51-2692902f7f07}"/>
</p:tagLst>
</file>

<file path=ppt/tags/tag12.xml><?xml version="1.0" encoding="utf-8"?>
<p:tagLst xmlns:p="http://schemas.openxmlformats.org/presentationml/2006/main">
  <p:tag name="KSO_WM_UNIT_TABLE_BEAUTIFY" val="smartTable{d14113c6-57d2-4007-abd4-810493d2a512}"/>
</p:tagLst>
</file>

<file path=ppt/tags/tag13.xml><?xml version="1.0" encoding="utf-8"?>
<p:tagLst xmlns:p="http://schemas.openxmlformats.org/presentationml/2006/main">
  <p:tag name="KSO_WM_UNIT_TABLE_BEAUTIFY" val="smartTable{d8f2316b-1b7b-490e-b867-d094176b6042}"/>
</p:tagLst>
</file>

<file path=ppt/tags/tag14.xml><?xml version="1.0" encoding="utf-8"?>
<p:tagLst xmlns:p="http://schemas.openxmlformats.org/presentationml/2006/main">
  <p:tag name="KSO_WM_UNIT_TABLE_BEAUTIFY" val="smartTable{27b0a9dd-2334-4f31-9cdd-af64c7955920}"/>
</p:tagLst>
</file>

<file path=ppt/tags/tag15.xml><?xml version="1.0" encoding="utf-8"?>
<p:tagLst xmlns:p="http://schemas.openxmlformats.org/presentationml/2006/main">
  <p:tag name="KSO_WM_UNIT_TABLE_BEAUTIFY" val="smartTable{a86c43db-b34a-442a-9d0b-7f6fe28cf9ec}"/>
</p:tagLst>
</file>

<file path=ppt/tags/tag16.xml><?xml version="1.0" encoding="utf-8"?>
<p:tagLst xmlns:p="http://schemas.openxmlformats.org/presentationml/2006/main">
  <p:tag name="KSO_WM_UNIT_TABLE_BEAUTIFY" val="smartTable{21cb227f-e728-4793-8ea2-d4f33a02642a}"/>
</p:tagLst>
</file>

<file path=ppt/tags/tag17.xml><?xml version="1.0" encoding="utf-8"?>
<p:tagLst xmlns:p="http://schemas.openxmlformats.org/presentationml/2006/main">
  <p:tag name="KSO_WM_UNIT_TABLE_BEAUTIFY" val="smartTable{8bfb0eea-17d9-446a-a234-225251d56bf7}"/>
</p:tagLst>
</file>

<file path=ppt/tags/tag18.xml><?xml version="1.0" encoding="utf-8"?>
<p:tagLst xmlns:p="http://schemas.openxmlformats.org/presentationml/2006/main">
  <p:tag name="REFSHAPE" val="462440220"/>
  <p:tag name="KSO_WM_UNIT_PLACING_PICTURE_USER_VIEWPORT" val="{&quot;height&quot;:4440,&quot;width&quot;:3840}"/>
</p:tagLst>
</file>

<file path=ppt/tags/tag2.xml><?xml version="1.0" encoding="utf-8"?>
<p:tagLst xmlns:p="http://schemas.openxmlformats.org/presentationml/2006/main">
  <p:tag name="MH" val="20150925153645"/>
  <p:tag name="MH_LIBRARY" val="GRAPHIC"/>
  <p:tag name="MH_TYPE" val="Other"/>
  <p:tag name="MH_ORDER" val="2"/>
</p:tagLst>
</file>

<file path=ppt/tags/tag3.xml><?xml version="1.0" encoding="utf-8"?>
<p:tagLst xmlns:p="http://schemas.openxmlformats.org/presentationml/2006/main">
  <p:tag name="MH" val="20150925153645"/>
  <p:tag name="MH_LIBRARY" val="GRAPHIC"/>
  <p:tag name="MH_TYPE" val="Other"/>
  <p:tag name="MH_ORDER" val="1"/>
</p:tagLst>
</file>

<file path=ppt/tags/tag4.xml><?xml version="1.0" encoding="utf-8"?>
<p:tagLst xmlns:p="http://schemas.openxmlformats.org/presentationml/2006/main">
  <p:tag name="MH" val="20150925153645"/>
  <p:tag name="MH_LIBRARY" val="GRAPHIC"/>
  <p:tag name="MH_TYPE" val="Other"/>
  <p:tag name="MH_ORDER" val="2"/>
</p:tagLst>
</file>

<file path=ppt/tags/tag5.xml><?xml version="1.0" encoding="utf-8"?>
<p:tagLst xmlns:p="http://schemas.openxmlformats.org/presentationml/2006/main">
  <p:tag name="MH" val="20150925142203"/>
  <p:tag name="MH_LIBRARY" val="GRAPHIC"/>
  <p:tag name="MH_ORDER" val="图片 6"/>
  <p:tag name="KSO_WM_TAG_VERSION" val="1.0"/>
  <p:tag name="KSO_WM_BEAUTIFY_FLAG" val="#wm#"/>
  <p:tag name="KSO_WM_UNIT_TYPE" val="i"/>
  <p:tag name="KSO_WM_UNIT_ID" val="258*i*0"/>
  <p:tag name="KSO_WM_TEMPLATE_CATEGORY" val="custom"/>
  <p:tag name="KSO_WM_TEMPLATE_INDEX" val="160115"/>
</p:tagLst>
</file>

<file path=ppt/tags/tag6.xml><?xml version="1.0" encoding="utf-8"?>
<p:tagLst xmlns:p="http://schemas.openxmlformats.org/presentationml/2006/main">
  <p:tag name="KSO_WM_TAG_VERSION" val="1.0"/>
  <p:tag name="KSO_WM_TEMPLATE_CATEGORY" val="custom"/>
  <p:tag name="KSO_WM_TEMPLATE_INDEX" val="215"/>
</p:tagLst>
</file>

<file path=ppt/tags/tag7.xml><?xml version="1.0" encoding="utf-8"?>
<p:tagLst xmlns:p="http://schemas.openxmlformats.org/presentationml/2006/main">
  <p:tag name="KSO_WM_TAG_VERSION" val="1.0"/>
  <p:tag name="KSO_WM_TEMPLATE_CATEGORY" val="custom"/>
  <p:tag name="KSO_WM_TEMPLATE_INDEX" val="215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15"/>
  <p:tag name="KSO_WM_UNIT_TYPE" val="a"/>
  <p:tag name="KSO_WM_UNIT_INDEX" val="1"/>
  <p:tag name="KSO_WM_UNIT_ID" val="custom215_2*a*1"/>
  <p:tag name="KSO_WM_UNIT_CLEAR" val="1"/>
  <p:tag name="KSO_WM_UNIT_LAYERLEVEL" val="1"/>
  <p:tag name="KSO_WM_UNIT_VALUE" val="15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15"/>
  <p:tag name="KSO_WM_UNIT_TYPE" val="f"/>
  <p:tag name="KSO_WM_UNIT_INDEX" val="1"/>
  <p:tag name="KSO_WM_UNIT_ID" val="custom215_2*f*1"/>
  <p:tag name="KSO_WM_UNIT_CLEAR" val="1"/>
  <p:tag name="KSO_WM_UNIT_LAYERLEVEL" val="1"/>
  <p:tag name="KSO_WM_UNIT_VALUE" val="496"/>
  <p:tag name="KSO_WM_UNIT_HIGHLIGHT" val="0"/>
  <p:tag name="KSO_WM_UNIT_COMPATIBLE" val="0"/>
  <p:tag name="KSO_WM_UNIT_PRESET_TEXT_INDEX" val="5"/>
  <p:tag name="KSO_WM_UNIT_PRESET_TEXT_LEN" val="232"/>
</p:tagLst>
</file>

<file path=ppt/theme/theme1.xml><?xml version="1.0" encoding="utf-8"?>
<a:theme xmlns:a="http://schemas.openxmlformats.org/drawingml/2006/main" name="1_Office 主题">
  <a:themeElements>
    <a:clrScheme name="21515">
      <a:dk1>
        <a:srgbClr val="5F5F5F"/>
      </a:dk1>
      <a:lt1>
        <a:srgbClr val="FFFFFF"/>
      </a:lt1>
      <a:dk2>
        <a:srgbClr val="4D4D4D"/>
      </a:dk2>
      <a:lt2>
        <a:srgbClr val="FFFFFF"/>
      </a:lt2>
      <a:accent1>
        <a:srgbClr val="47B6E7"/>
      </a:accent1>
      <a:accent2>
        <a:srgbClr val="628EE3"/>
      </a:accent2>
      <a:accent3>
        <a:srgbClr val="2BC3B5"/>
      </a:accent3>
      <a:accent4>
        <a:srgbClr val="92D050"/>
      </a:accent4>
      <a:accent5>
        <a:srgbClr val="CEB9A3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2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北森PPT模板_2011.pot</Template>
  <TotalTime>0</TotalTime>
  <Words>3855</Words>
  <Application>WPS 演示</Application>
  <PresentationFormat>全屏显示(4:3)</PresentationFormat>
  <Paragraphs>476</Paragraphs>
  <Slides>42</Slides>
  <Notes>37</Notes>
  <HiddenSlides>9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4" baseType="lpstr">
      <vt:lpstr>Arial</vt:lpstr>
      <vt:lpstr>宋体</vt:lpstr>
      <vt:lpstr>Wingdings</vt:lpstr>
      <vt:lpstr>方正舒体</vt:lpstr>
      <vt:lpstr>楷体</vt:lpstr>
      <vt:lpstr>微软雅黑</vt:lpstr>
      <vt:lpstr>黑体</vt:lpstr>
      <vt:lpstr>Arial Unicode MS</vt:lpstr>
      <vt:lpstr>Calibri</vt:lpstr>
      <vt:lpstr>Verdana</vt:lpstr>
      <vt:lpstr>华文细黑</vt:lpstr>
      <vt:lpstr>1_Office 主题</vt:lpstr>
      <vt:lpstr>第二单元  兴趣探索</vt:lpstr>
      <vt:lpstr>PowerPoint 演示文稿</vt:lpstr>
      <vt:lpstr>PowerPoint 演示文稿</vt:lpstr>
      <vt:lpstr>目 录</vt:lpstr>
      <vt:lpstr>兴趣定义与区分</vt:lpstr>
      <vt:lpstr>PowerPoint 演示文稿</vt:lpstr>
      <vt:lpstr>PowerPoint 演示文稿</vt:lpstr>
      <vt:lpstr>兴趣的区分</vt:lpstr>
      <vt:lpstr>兴趣探索</vt:lpstr>
      <vt:lpstr>PowerPoint 演示文稿</vt:lpstr>
      <vt:lpstr>PowerPoint 演示文稿</vt:lpstr>
      <vt:lpstr>PowerPoint 演示文稿</vt:lpstr>
      <vt:lpstr>PowerPoint 演示文稿</vt:lpstr>
      <vt:lpstr>R实用型人的特点</vt:lpstr>
      <vt:lpstr>PowerPoint 演示文稿</vt:lpstr>
      <vt:lpstr>I研究型人的特点</vt:lpstr>
      <vt:lpstr>PowerPoint 演示文稿</vt:lpstr>
      <vt:lpstr>A艺术型人的特点</vt:lpstr>
      <vt:lpstr>PowerPoint 演示文稿</vt:lpstr>
      <vt:lpstr>S社会型人的特点</vt:lpstr>
      <vt:lpstr>PowerPoint 演示文稿</vt:lpstr>
      <vt:lpstr>E企业型人的特点</vt:lpstr>
      <vt:lpstr>PowerPoint 演示文稿</vt:lpstr>
      <vt:lpstr>C事务型人的特点</vt:lpstr>
      <vt:lpstr>PowerPoint 演示文稿</vt:lpstr>
      <vt:lpstr>核心特点</vt:lpstr>
      <vt:lpstr>PowerPoint 演示文稿</vt:lpstr>
      <vt:lpstr>霍兰德职业兴趣理论</vt:lpstr>
      <vt:lpstr> 霍兰德的职业兴趣理论 </vt:lpstr>
      <vt:lpstr>PowerPoint 演示文稿</vt:lpstr>
      <vt:lpstr>霍兰德理论的基本观点</vt:lpstr>
      <vt:lpstr>PowerPoint 演示文稿</vt:lpstr>
      <vt:lpstr>兴趣与职业生涯发展的关系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分享与练习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不侘傺</cp:lastModifiedBy>
  <cp:revision>227</cp:revision>
  <cp:lastPrinted>2113-01-01T00:00:00Z</cp:lastPrinted>
  <dcterms:created xsi:type="dcterms:W3CDTF">2113-01-01T00:00:00Z</dcterms:created>
  <dcterms:modified xsi:type="dcterms:W3CDTF">2019-12-18T10:58:10Z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2052-11.1.0.9305</vt:lpwstr>
  </property>
</Properties>
</file>