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7"/>
  </p:notesMasterIdLst>
  <p:sldIdLst>
    <p:sldId id="398" r:id="rId3"/>
    <p:sldId id="626" r:id="rId4"/>
    <p:sldId id="627" r:id="rId5"/>
    <p:sldId id="503" r:id="rId6"/>
    <p:sldId id="628" r:id="rId8"/>
    <p:sldId id="504" r:id="rId9"/>
    <p:sldId id="642" r:id="rId10"/>
    <p:sldId id="643" r:id="rId11"/>
    <p:sldId id="657" r:id="rId12"/>
    <p:sldId id="658" r:id="rId13"/>
    <p:sldId id="629" r:id="rId14"/>
    <p:sldId id="630" r:id="rId15"/>
    <p:sldId id="631" r:id="rId16"/>
    <p:sldId id="637" r:id="rId17"/>
    <p:sldId id="638" r:id="rId18"/>
    <p:sldId id="639" r:id="rId19"/>
    <p:sldId id="640" r:id="rId20"/>
    <p:sldId id="641" r:id="rId21"/>
    <p:sldId id="505" r:id="rId22"/>
    <p:sldId id="645" r:id="rId23"/>
    <p:sldId id="646" r:id="rId24"/>
    <p:sldId id="647" r:id="rId25"/>
    <p:sldId id="648" r:id="rId26"/>
    <p:sldId id="649" r:id="rId27"/>
    <p:sldId id="650" r:id="rId28"/>
    <p:sldId id="651" r:id="rId29"/>
    <p:sldId id="507" r:id="rId30"/>
    <p:sldId id="652" r:id="rId31"/>
    <p:sldId id="653" r:id="rId32"/>
    <p:sldId id="681" r:id="rId33"/>
    <p:sldId id="685" r:id="rId34"/>
    <p:sldId id="654" r:id="rId35"/>
    <p:sldId id="655" r:id="rId36"/>
    <p:sldId id="656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76" autoAdjust="0"/>
    <p:restoredTop sz="75138" autoAdjust="0"/>
  </p:normalViewPr>
  <p:slideViewPr>
    <p:cSldViewPr>
      <p:cViewPr varScale="1">
        <p:scale>
          <a:sx n="52" d="100"/>
          <a:sy n="52" d="100"/>
        </p:scale>
        <p:origin x="-1872" y="-102"/>
      </p:cViewPr>
      <p:guideLst>
        <p:guide orient="horz" pos="2077"/>
        <p:guide pos="2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84"/>
      </p:cViewPr>
      <p:guideLst>
        <p:guide orient="horz" pos="2769"/>
        <p:guide pos="21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3F805E-031C-4228-9C52-B6DA19A61B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54CD2-17AC-4CF0-B8EF-035A93CBA2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3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4274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54275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242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10243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r>
              <a:rPr lang="zh-CN" altLang="en-US"/>
              <a:t>可结合教材</a:t>
            </a:r>
            <a:r>
              <a:rPr lang="en-US" altLang="zh-CN"/>
              <a:t>81</a:t>
            </a:r>
            <a:r>
              <a:rPr lang="zh-CN" altLang="en-US"/>
              <a:t>页的练习</a:t>
            </a:r>
            <a:r>
              <a:rPr lang="en-US" altLang="zh-CN"/>
              <a:t>5-1</a:t>
            </a:r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3314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13315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6386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16387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indent="0">
              <a:lnSpc>
                <a:spcPct val="200000"/>
              </a:lnSpc>
              <a:buFont typeface="Wingdings" panose="05000000000000000000" pitchFamily="2" charset="2"/>
              <a:buNone/>
            </a:pP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8674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28675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505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45059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9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8130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48131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7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017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50179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2226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zh-CN" altLang="en-US" sz="1200" dirty="0"/>
          </a:p>
        </p:txBody>
      </p:sp>
      <p:sp>
        <p:nvSpPr>
          <p:cNvPr id="52227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r>
              <a:rPr lang="zh-CN" altLang="en-US"/>
              <a:t>启示：</a:t>
            </a:r>
            <a:r>
              <a:rPr lang="en-US" altLang="zh-CN"/>
              <a:t>1</a:t>
            </a:r>
            <a:r>
              <a:rPr lang="zh-CN" altLang="en-US"/>
              <a:t>、每个人有自己的价值观，尊重别人的，不评价</a:t>
            </a:r>
            <a:endParaRPr lang="zh-CN" altLang="en-US"/>
          </a:p>
          <a:p>
            <a:pPr lvl="0"/>
            <a:r>
              <a:rPr lang="en-US" altLang="zh-CN"/>
              <a:t>2</a:t>
            </a:r>
            <a:r>
              <a:rPr lang="zh-CN" altLang="en-US"/>
              <a:t>、最后留下的就是你的人生底线，对这个底线做的够吗？是不是在追求你舍弃的东西，你能为你的底线做什么？</a:t>
            </a:r>
            <a:endParaRPr lang="zh-CN" altLang="en-US"/>
          </a:p>
          <a:p>
            <a:pPr lvl="0"/>
            <a:r>
              <a:rPr lang="en-US" altLang="zh-CN"/>
              <a:t>3</a:t>
            </a:r>
            <a:r>
              <a:rPr lang="zh-CN" altLang="en-US"/>
              <a:t>、当下的价值观是当下的，价值观做取舍时，保持当下的价值观才能往下走。</a:t>
            </a:r>
            <a:endParaRPr lang="zh-CN" altLang="en-US"/>
          </a:p>
          <a:p>
            <a:pPr lvl="0"/>
            <a:r>
              <a:rPr lang="en-US" altLang="zh-CN"/>
              <a:t>4</a:t>
            </a:r>
            <a:r>
              <a:rPr lang="zh-CN" altLang="en-US"/>
              <a:t>、价值观</a:t>
            </a:r>
            <a:r>
              <a:rPr lang="en-US" altLang="zh-CN"/>
              <a:t>80%</a:t>
            </a:r>
            <a:r>
              <a:rPr lang="zh-CN" altLang="en-US"/>
              <a:t>来自于外界，需要澄清哪些是别人给的，也要感谢别人给的，促进成长。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7" t="45717" b="1630"/>
          <a:stretch>
            <a:fillRect/>
          </a:stretch>
        </p:blipFill>
        <p:spPr>
          <a:xfrm>
            <a:off x="13062" y="0"/>
            <a:ext cx="9130937" cy="42817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281717"/>
            <a:ext cx="9144000" cy="2061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0" y="4005943"/>
            <a:ext cx="9144000" cy="56784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3952079" y="3056959"/>
            <a:ext cx="1239845" cy="1268636"/>
          </a:xfrm>
          <a:custGeom>
            <a:avLst/>
            <a:gdLst>
              <a:gd name="connsiteX0" fmla="*/ 1188669 w 2377338"/>
              <a:gd name="connsiteY0" fmla="*/ 0 h 2757714"/>
              <a:gd name="connsiteX1" fmla="*/ 2377338 w 2377338"/>
              <a:gd name="connsiteY1" fmla="*/ 594335 h 2757714"/>
              <a:gd name="connsiteX2" fmla="*/ 2377338 w 2377338"/>
              <a:gd name="connsiteY2" fmla="*/ 2163379 h 2757714"/>
              <a:gd name="connsiteX3" fmla="*/ 1188669 w 2377338"/>
              <a:gd name="connsiteY3" fmla="*/ 2757714 h 2757714"/>
              <a:gd name="connsiteX4" fmla="*/ 0 w 2377338"/>
              <a:gd name="connsiteY4" fmla="*/ 2163379 h 2757714"/>
              <a:gd name="connsiteX5" fmla="*/ 0 w 2377338"/>
              <a:gd name="connsiteY5" fmla="*/ 594335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338" h="2757714">
                <a:moveTo>
                  <a:pt x="1188669" y="0"/>
                </a:moveTo>
                <a:lnTo>
                  <a:pt x="2377338" y="594335"/>
                </a:lnTo>
                <a:lnTo>
                  <a:pt x="2377338" y="2163379"/>
                </a:lnTo>
                <a:lnTo>
                  <a:pt x="1188669" y="2757714"/>
                </a:lnTo>
                <a:lnTo>
                  <a:pt x="0" y="2163379"/>
                </a:lnTo>
                <a:lnTo>
                  <a:pt x="0" y="594335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2700" dirty="0" smtClean="0"/>
              <a:t>LOGO</a:t>
            </a:r>
            <a:endParaRPr lang="zh-CN" alt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3784"/>
            <a:ext cx="7772400" cy="948985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563530"/>
            <a:ext cx="6858000" cy="68115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341060"/>
            <a:ext cx="7886700" cy="863272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64" y="1825624"/>
            <a:ext cx="7418385" cy="4233981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1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52800" y="2459185"/>
            <a:ext cx="5536870" cy="1172505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2800" y="3675231"/>
            <a:ext cx="5536870" cy="6165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0" y="2966737"/>
            <a:ext cx="1272085" cy="694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66078" y="2348362"/>
            <a:ext cx="1943462" cy="1943462"/>
          </a:xfrm>
          <a:prstGeom prst="ellipse">
            <a:avLst/>
          </a:prstGeom>
          <a:solidFill>
            <a:schemeClr val="bg1"/>
          </a:solidFill>
          <a:ln w="250825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600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284881"/>
            <a:ext cx="7886700" cy="9194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850" y="1672327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5" y="4045372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2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2359570"/>
            <a:ext cx="5172075" cy="1325563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accent1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908650"/>
            <a:ext cx="3362325" cy="239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4921" y="1965327"/>
            <a:ext cx="3182257" cy="3873500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8076009" cy="723900"/>
          </a:xfrm>
        </p:spPr>
        <p:txBody>
          <a:bodyPr anchor="ctr" anchorCtr="0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53203" y="2175671"/>
            <a:ext cx="2865692" cy="3158329"/>
          </a:xfrm>
        </p:spPr>
        <p:txBody>
          <a:bodyPr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3411" y="1965327"/>
            <a:ext cx="2949178" cy="38115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5893" y="365125"/>
            <a:ext cx="145945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304413" cy="5811838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gradFill>
            <a:gsLst>
              <a:gs pos="0">
                <a:schemeClr val="accent1"/>
              </a:gs>
              <a:gs pos="33000">
                <a:schemeClr val="accent2"/>
              </a:gs>
              <a:gs pos="66000">
                <a:schemeClr val="accent3"/>
              </a:gs>
              <a:gs pos="100000">
                <a:schemeClr val="accent4"/>
              </a:gs>
            </a:gsLst>
            <a:lin ang="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&#37319;&#34880;&#25252;&#22763;.mp4" TargetMode="External"/><Relationship Id="rId1" Type="http://schemas.openxmlformats.org/officeDocument/2006/relationships/hyperlink" Target="&#12298;&#29702;&#24819;&#12299;.f4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../&#35838;&#20214;/&#8220;&#32844;&#19994;&#25551;&#36848;&#8221;.do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dirty="0">
                <a:solidFill>
                  <a:schemeClr val="tx2"/>
                </a:solidFill>
              </a:rPr>
              <a:t>第五单元  价值观探索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我的生活即我想要传递的信息。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                    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甘地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7" descr="D:\My Documents\My Pictures\20120215_FA21763464929613755250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388938"/>
            <a:ext cx="2760663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6" descr="D:\My Documents\My Pictures\20120215_5657F634649296136615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88" y="3276600"/>
            <a:ext cx="3009900" cy="3173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Picture 8" descr="D:\My Documents\My Pictures\20120215_CD3CA6346492961345837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050" y="381000"/>
            <a:ext cx="2603500" cy="3443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9" descr="D:\My Documents\My Pictures\20120215_CC26E6346492961334900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263" y="3290888"/>
            <a:ext cx="2895600" cy="3279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Picture 10" descr="D:\My Documents\My Pictures\2012223111396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663" y="381000"/>
            <a:ext cx="2733675" cy="332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 lIns="92415" tIns="46207" rIns="92415" bIns="46207" anchor="ctr"/>
          <a:p>
            <a:pPr defTabSz="923925">
              <a:buNone/>
            </a:pPr>
            <a:r>
              <a:rPr lang="zh-CN" altLang="en-US" sz="3600" b="1" kern="1200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价值观的形成</a:t>
            </a:r>
            <a:endParaRPr lang="zh-CN" altLang="en-US" sz="3600" b="1" kern="1200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243" name="Text Box 5"/>
          <p:cNvSpPr/>
          <p:nvPr/>
        </p:nvSpPr>
        <p:spPr>
          <a:xfrm>
            <a:off x="838200" y="1752600"/>
            <a:ext cx="7543800" cy="3200400"/>
          </a:xfrm>
          <a:prstGeom prst="rect">
            <a:avLst/>
          </a:prstGeom>
          <a:solidFill>
            <a:srgbClr val="CC6600"/>
          </a:solidFill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/>
          <a:p>
            <a:pPr lvl="0">
              <a:buClr>
                <a:srgbClr val="00FF00"/>
              </a:buClr>
              <a:buFont typeface="Wingdings" panose="05000000000000000000" pitchFamily="2" charset="2"/>
              <a:buNone/>
            </a:pPr>
            <a:endParaRPr lang="zh-CN" altLang="en-US" b="1" i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>
                <a:srgbClr val="00FF00"/>
              </a:buClr>
              <a:buFont typeface="Wingdings" panose="05000000000000000000" pitchFamily="2" charset="2"/>
              <a:buChar char="n"/>
            </a:pPr>
            <a:r>
              <a:rPr lang="zh-CN" altLang="en-US" sz="2800" b="1" i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社会文化的影响（家庭、学校教育、同伴、社会舆论、大众传媒）</a:t>
            </a:r>
            <a:endParaRPr lang="zh-CN" altLang="en-US" sz="2800" b="1" i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>
                <a:srgbClr val="00FF00"/>
              </a:buClr>
            </a:pPr>
            <a:endParaRPr lang="zh-CN" altLang="en-US" sz="2800" b="1" i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>
                <a:srgbClr val="00FF00"/>
              </a:buClr>
              <a:buFont typeface="Wingdings" panose="05000000000000000000" pitchFamily="2" charset="2"/>
              <a:buChar char="n"/>
            </a:pPr>
            <a:r>
              <a:rPr lang="zh-CN" altLang="en-US" sz="2800" b="1" i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早期社会经验习得</a:t>
            </a:r>
            <a:endParaRPr lang="en-US" altLang="x-none" sz="2800" b="1" i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>
                <a:srgbClr val="00FF00"/>
              </a:buClr>
              <a:buFont typeface="Wingdings" panose="05000000000000000000" pitchFamily="2" charset="2"/>
              <a:buChar char="n"/>
            </a:pPr>
            <a:endParaRPr lang="zh-CN" altLang="en-US" sz="2800" b="1" i="1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>
                <a:srgbClr val="00FF00"/>
              </a:buClr>
              <a:buFont typeface="Wingdings" panose="05000000000000000000" pitchFamily="2" charset="2"/>
              <a:buChar char="n"/>
            </a:pPr>
            <a:r>
              <a:rPr lang="zh-CN" altLang="en-US" sz="2800" b="1" i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遗传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AutoShape 2">
            <a:hlinkClick r:id="rId1" action="ppaction://hlinkfile"/>
          </p:cNvPr>
          <p:cNvSpPr/>
          <p:nvPr/>
        </p:nvSpPr>
        <p:spPr>
          <a:xfrm>
            <a:off x="3348038" y="3284538"/>
            <a:ext cx="2143125" cy="2286000"/>
          </a:xfrm>
          <a:prstGeom prst="roundRect">
            <a:avLst>
              <a:gd name="adj" fmla="val 13741"/>
            </a:avLst>
          </a:prstGeom>
          <a:solidFill>
            <a:srgbClr val="FFC1B3">
              <a:alpha val="29999"/>
            </a:srgbClr>
          </a:solidFill>
          <a:ln w="12700" cap="flat" cmpd="sng">
            <a:solidFill>
              <a:srgbClr val="CC33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ctr"/>
          <a:p>
            <a:pPr marL="180975" lvl="0" indent="-180975" eaLnBrk="0" hangingPunct="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实现经济目标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80975" lvl="0" indent="-180975" eaLnBrk="0" hangingPunct="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成就动机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80975" lvl="0" indent="-180975" eaLnBrk="0" hangingPunct="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理性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hlinkClick r:id="rId1" action="ppaction://hlinkfile"/>
              </a:rPr>
              <a:t>《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hlinkClick r:id="rId1" action="ppaction://hlinkfile"/>
              </a:rPr>
              <a:t>理想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hlinkClick r:id="rId1" action="ppaction://hlinkfile"/>
              </a:rPr>
              <a:t>》.f4v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39" name="AutoShape 3"/>
          <p:cNvSpPr/>
          <p:nvPr/>
        </p:nvSpPr>
        <p:spPr>
          <a:xfrm>
            <a:off x="838200" y="3276600"/>
            <a:ext cx="2016125" cy="2286000"/>
          </a:xfrm>
          <a:prstGeom prst="roundRect">
            <a:avLst>
              <a:gd name="adj" fmla="val 13741"/>
            </a:avLst>
          </a:prstGeom>
          <a:solidFill>
            <a:srgbClr val="FFE7E1">
              <a:alpha val="29999"/>
            </a:srgbClr>
          </a:solidFill>
          <a:ln w="12700" cap="flat" cmpd="sng">
            <a:solidFill>
              <a:srgbClr val="CC33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ctr"/>
          <a:p>
            <a:pPr marL="180975" lvl="0" indent="-180975" eaLnBrk="0" hangingPunct="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工作到退休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80975" lvl="0" indent="-180975" eaLnBrk="0" hangingPunct="0">
              <a:lnSpc>
                <a:spcPct val="150000"/>
              </a:lnSpc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做一颗螺丝钉</a:t>
            </a:r>
            <a:endParaRPr lang="zh-CN" altLang="en-US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540" name="AutoShape 4"/>
          <p:cNvSpPr/>
          <p:nvPr/>
        </p:nvSpPr>
        <p:spPr>
          <a:xfrm>
            <a:off x="6010275" y="3284538"/>
            <a:ext cx="2981325" cy="2286000"/>
          </a:xfrm>
          <a:prstGeom prst="roundRect">
            <a:avLst>
              <a:gd name="adj" fmla="val 13741"/>
            </a:avLst>
          </a:prstGeom>
          <a:solidFill>
            <a:srgbClr val="FF8F8F">
              <a:alpha val="29999"/>
            </a:srgbClr>
          </a:solidFill>
          <a:ln w="12700" cap="flat" cmpd="sng">
            <a:solidFill>
              <a:srgbClr val="CC33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ctr"/>
          <a:p>
            <a:pPr marL="180975" lvl="0" indent="-180975" eaLnBrk="0" hangingPunct="0"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实现个体幸福最大化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80975" lvl="0" indent="-180975" eaLnBrk="0" hangingPunct="0"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工作以外的生活更有意义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80975" lvl="0" indent="-180975" eaLnBrk="0" hangingPunct="0"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不在意成功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180975" lvl="0" indent="-180975" eaLnBrk="0" hangingPunct="0">
              <a:spcBef>
                <a:spcPct val="20000"/>
              </a:spcBef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不强调权威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hlinkClick r:id="rId2" action="ppaction://hlinkfile"/>
              </a:rPr>
              <a:t>采血护士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hlinkClick r:id="rId2" action="ppaction://hlinkfile"/>
              </a:rPr>
              <a:t>.mp4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1" name="AutoShape 5"/>
          <p:cNvSpPr/>
          <p:nvPr/>
        </p:nvSpPr>
        <p:spPr>
          <a:xfrm>
            <a:off x="2916238" y="2047875"/>
            <a:ext cx="400050" cy="449263"/>
          </a:xfrm>
          <a:prstGeom prst="chevron">
            <a:avLst>
              <a:gd name="adj" fmla="val 52500"/>
            </a:avLst>
          </a:prstGeom>
          <a:solidFill>
            <a:srgbClr val="CC9900"/>
          </a:solidFill>
          <a:ln w="9525">
            <a:noFill/>
          </a:ln>
        </p:spPr>
        <p:txBody>
          <a:bodyPr wrap="none" anchor="ctr"/>
          <a:p>
            <a:pPr lvl="0"/>
            <a:endParaRPr lang="zh-CN" altLang="en-US" b="1" i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5542" name="AutoShape 6"/>
          <p:cNvSpPr/>
          <p:nvPr/>
        </p:nvSpPr>
        <p:spPr>
          <a:xfrm>
            <a:off x="5613400" y="2079625"/>
            <a:ext cx="398463" cy="449263"/>
          </a:xfrm>
          <a:prstGeom prst="chevron">
            <a:avLst>
              <a:gd name="adj" fmla="val 52500"/>
            </a:avLst>
          </a:prstGeom>
          <a:solidFill>
            <a:srgbClr val="996600"/>
          </a:solidFill>
          <a:ln w="9525">
            <a:noFill/>
          </a:ln>
        </p:spPr>
        <p:txBody>
          <a:bodyPr wrap="none" anchor="ctr"/>
          <a:p>
            <a:pPr lvl="0"/>
            <a:endParaRPr lang="zh-CN" altLang="en-US" b="1" i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5543" name="Group 46"/>
          <p:cNvGrpSpPr/>
          <p:nvPr/>
        </p:nvGrpSpPr>
        <p:grpSpPr>
          <a:xfrm>
            <a:off x="973138" y="1457643"/>
            <a:ext cx="1714500" cy="1687512"/>
            <a:chOff x="0" y="0"/>
            <a:chExt cx="1080" cy="1063"/>
          </a:xfrm>
        </p:grpSpPr>
        <p:sp>
          <p:nvSpPr>
            <p:cNvPr id="17415" name="Oval 12"/>
            <p:cNvSpPr/>
            <p:nvPr/>
          </p:nvSpPr>
          <p:spPr>
            <a:xfrm>
              <a:off x="7" y="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AFBF39"/>
                </a:gs>
                <a:gs pos="100000">
                  <a:srgbClr val="FFFFFF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16" name="Oval 13"/>
            <p:cNvSpPr/>
            <p:nvPr/>
          </p:nvSpPr>
          <p:spPr>
            <a:xfrm>
              <a:off x="0" y="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AFBF39"/>
                </a:gs>
                <a:gs pos="100000">
                  <a:srgbClr val="0000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17" name="Oval 14"/>
            <p:cNvSpPr/>
            <p:nvPr/>
          </p:nvSpPr>
          <p:spPr>
            <a:xfrm>
              <a:off x="77" y="69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5D661E"/>
                </a:gs>
                <a:gs pos="50000">
                  <a:srgbClr val="AFBF39"/>
                </a:gs>
                <a:gs pos="100000">
                  <a:srgbClr val="5D661E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18" name="Oval 15"/>
            <p:cNvSpPr/>
            <p:nvPr/>
          </p:nvSpPr>
          <p:spPr>
            <a:xfrm>
              <a:off x="78" y="71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6D7723"/>
                </a:gs>
                <a:gs pos="100000">
                  <a:srgbClr val="AFBF39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19" name="Oval 16"/>
            <p:cNvSpPr/>
            <p:nvPr/>
          </p:nvSpPr>
          <p:spPr>
            <a:xfrm>
              <a:off x="124" y="116"/>
              <a:ext cx="840" cy="832"/>
            </a:xfrm>
            <a:prstGeom prst="ellipse">
              <a:avLst/>
            </a:prstGeom>
            <a:solidFill>
              <a:srgbClr val="333333"/>
            </a:soli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7420" name="Group 17"/>
            <p:cNvGrpSpPr/>
            <p:nvPr/>
          </p:nvGrpSpPr>
          <p:grpSpPr>
            <a:xfrm>
              <a:off x="137" y="128"/>
              <a:ext cx="813" cy="805"/>
              <a:chOff x="0" y="0"/>
              <a:chExt cx="1252" cy="1252"/>
            </a:xfrm>
          </p:grpSpPr>
          <p:sp>
            <p:nvSpPr>
              <p:cNvPr id="17421" name="Oval 18"/>
              <p:cNvSpPr/>
              <p:nvPr/>
            </p:nvSpPr>
            <p:spPr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22" name="Oval 19"/>
              <p:cNvSpPr/>
              <p:nvPr/>
            </p:nvSpPr>
            <p:spPr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/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23" name="Oval 20"/>
              <p:cNvSpPr/>
              <p:nvPr/>
            </p:nvSpPr>
            <p:spPr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24" name="Oval 21"/>
              <p:cNvSpPr/>
              <p:nvPr/>
            </p:nvSpPr>
            <p:spPr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425" name="Text Box 37"/>
            <p:cNvSpPr/>
            <p:nvPr/>
          </p:nvSpPr>
          <p:spPr>
            <a:xfrm>
              <a:off x="211" y="295"/>
              <a:ext cx="692" cy="5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 eaLnBrk="0" hangingPunct="0"/>
              <a:r>
                <a:rPr lang="zh-CN" altLang="en-US" sz="2400" b="1" i="1" dirty="0">
                  <a:solidFill>
                    <a:srgbClr val="CC33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传统</a:t>
              </a:r>
              <a:endParaRPr lang="zh-CN" altLang="en-US" sz="2400" b="1" i="1" dirty="0">
                <a:solidFill>
                  <a:srgbClr val="CC33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0" algn="ctr" eaLnBrk="0" hangingPunct="0"/>
              <a:r>
                <a:rPr lang="zh-CN" altLang="en-US" sz="2400" b="1" i="1" dirty="0">
                  <a:solidFill>
                    <a:srgbClr val="CC33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价值观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5555" name="Group 47"/>
          <p:cNvGrpSpPr/>
          <p:nvPr/>
        </p:nvGrpSpPr>
        <p:grpSpPr>
          <a:xfrm>
            <a:off x="3563938" y="1460500"/>
            <a:ext cx="1703387" cy="1687513"/>
            <a:chOff x="0" y="0"/>
            <a:chExt cx="1073" cy="1063"/>
          </a:xfrm>
        </p:grpSpPr>
        <p:sp>
          <p:nvSpPr>
            <p:cNvPr id="17427" name="Oval 22"/>
            <p:cNvSpPr/>
            <p:nvPr/>
          </p:nvSpPr>
          <p:spPr>
            <a:xfrm>
              <a:off x="0" y="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CC9900"/>
                </a:gs>
                <a:gs pos="100000">
                  <a:srgbClr val="FFFFFF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8" name="Oval 23"/>
            <p:cNvSpPr/>
            <p:nvPr/>
          </p:nvSpPr>
          <p:spPr>
            <a:xfrm>
              <a:off x="0" y="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CC9900"/>
                </a:gs>
                <a:gs pos="100000">
                  <a:srgbClr val="5D47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29" name="Oval 24"/>
            <p:cNvSpPr/>
            <p:nvPr/>
          </p:nvSpPr>
          <p:spPr>
            <a:xfrm>
              <a:off x="70" y="70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6E5200"/>
                </a:gs>
                <a:gs pos="50000">
                  <a:srgbClr val="CC9900"/>
                </a:gs>
                <a:gs pos="100000">
                  <a:srgbClr val="6E52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30" name="Oval 25"/>
            <p:cNvSpPr/>
            <p:nvPr/>
          </p:nvSpPr>
          <p:spPr>
            <a:xfrm>
              <a:off x="71" y="71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8060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31" name="Oval 26"/>
            <p:cNvSpPr/>
            <p:nvPr/>
          </p:nvSpPr>
          <p:spPr>
            <a:xfrm>
              <a:off x="116" y="115"/>
              <a:ext cx="840" cy="832"/>
            </a:xfrm>
            <a:prstGeom prst="ellipse">
              <a:avLst/>
            </a:prstGeom>
            <a:solidFill>
              <a:srgbClr val="333333"/>
            </a:soli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7432" name="Group 27"/>
            <p:cNvGrpSpPr/>
            <p:nvPr/>
          </p:nvGrpSpPr>
          <p:grpSpPr>
            <a:xfrm>
              <a:off x="130" y="125"/>
              <a:ext cx="813" cy="805"/>
              <a:chOff x="0" y="0"/>
              <a:chExt cx="1252" cy="1252"/>
            </a:xfrm>
          </p:grpSpPr>
          <p:sp>
            <p:nvSpPr>
              <p:cNvPr id="17433" name="Oval 28"/>
              <p:cNvSpPr/>
              <p:nvPr/>
            </p:nvSpPr>
            <p:spPr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34" name="Oval 29"/>
              <p:cNvSpPr/>
              <p:nvPr/>
            </p:nvSpPr>
            <p:spPr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/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35" name="Oval 30"/>
              <p:cNvSpPr/>
              <p:nvPr/>
            </p:nvSpPr>
            <p:spPr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36" name="Oval 31"/>
              <p:cNvSpPr/>
              <p:nvPr/>
            </p:nvSpPr>
            <p:spPr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437" name="Text Box 38"/>
            <p:cNvSpPr/>
            <p:nvPr/>
          </p:nvSpPr>
          <p:spPr>
            <a:xfrm>
              <a:off x="194" y="292"/>
              <a:ext cx="692" cy="5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 eaLnBrk="0" hangingPunct="0"/>
              <a:r>
                <a:rPr lang="zh-CN" altLang="en-US" sz="2400" b="1" i="1" dirty="0">
                  <a:solidFill>
                    <a:srgbClr val="CC33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现代</a:t>
              </a:r>
              <a:endParaRPr lang="zh-CN" altLang="en-US" sz="2400" b="1" i="1" dirty="0">
                <a:solidFill>
                  <a:srgbClr val="CC33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0" algn="ctr" eaLnBrk="0" hangingPunct="0"/>
              <a:r>
                <a:rPr lang="zh-CN" altLang="en-US" sz="2400" b="1" i="1" dirty="0">
                  <a:solidFill>
                    <a:srgbClr val="CC33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价值观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5567" name="Group 48"/>
          <p:cNvGrpSpPr/>
          <p:nvPr/>
        </p:nvGrpSpPr>
        <p:grpSpPr>
          <a:xfrm>
            <a:off x="6253163" y="1460500"/>
            <a:ext cx="1703387" cy="1687513"/>
            <a:chOff x="0" y="0"/>
            <a:chExt cx="1073" cy="1063"/>
          </a:xfrm>
        </p:grpSpPr>
        <p:sp>
          <p:nvSpPr>
            <p:cNvPr id="17439" name="Oval 7"/>
            <p:cNvSpPr/>
            <p:nvPr/>
          </p:nvSpPr>
          <p:spPr>
            <a:xfrm>
              <a:off x="0" y="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996600"/>
                </a:gs>
                <a:gs pos="100000">
                  <a:srgbClr val="FFFFFF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40" name="Oval 8"/>
            <p:cNvSpPr/>
            <p:nvPr/>
          </p:nvSpPr>
          <p:spPr>
            <a:xfrm>
              <a:off x="0" y="0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996600"/>
                </a:gs>
                <a:gs pos="100000">
                  <a:srgbClr val="0000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41" name="Oval 9"/>
            <p:cNvSpPr/>
            <p:nvPr/>
          </p:nvSpPr>
          <p:spPr>
            <a:xfrm>
              <a:off x="70" y="70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523700"/>
                </a:gs>
                <a:gs pos="50000">
                  <a:srgbClr val="996600"/>
                </a:gs>
                <a:gs pos="100000">
                  <a:srgbClr val="523700"/>
                </a:gs>
              </a:gsLst>
              <a:lin ang="27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42" name="Oval 10"/>
            <p:cNvSpPr/>
            <p:nvPr/>
          </p:nvSpPr>
          <p:spPr>
            <a:xfrm>
              <a:off x="86" y="75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604000"/>
                </a:gs>
                <a:gs pos="100000">
                  <a:srgbClr val="9966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443" name="Oval 11"/>
            <p:cNvSpPr/>
            <p:nvPr/>
          </p:nvSpPr>
          <p:spPr>
            <a:xfrm>
              <a:off x="120" y="115"/>
              <a:ext cx="841" cy="832"/>
            </a:xfrm>
            <a:prstGeom prst="ellipse">
              <a:avLst/>
            </a:prstGeom>
            <a:solidFill>
              <a:srgbClr val="333333"/>
            </a:solidFill>
            <a:ln w="9525">
              <a:noFill/>
            </a:ln>
          </p:spPr>
          <p:txBody>
            <a:bodyPr anchor="ctr">
              <a:spAutoFit/>
            </a:bodyPr>
            <a:p>
              <a:pPr lvl="0"/>
              <a:endParaRPr lang="zh-CN" altLang="en-US" b="1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7444" name="Group 32"/>
            <p:cNvGrpSpPr/>
            <p:nvPr/>
          </p:nvGrpSpPr>
          <p:grpSpPr>
            <a:xfrm>
              <a:off x="135" y="125"/>
              <a:ext cx="814" cy="805"/>
              <a:chOff x="0" y="0"/>
              <a:chExt cx="1252" cy="1252"/>
            </a:xfrm>
          </p:grpSpPr>
          <p:sp>
            <p:nvSpPr>
              <p:cNvPr id="17445" name="Oval 33"/>
              <p:cNvSpPr/>
              <p:nvPr/>
            </p:nvSpPr>
            <p:spPr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46" name="Oval 34"/>
              <p:cNvSpPr/>
              <p:nvPr/>
            </p:nvSpPr>
            <p:spPr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/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47" name="Oval 35"/>
              <p:cNvSpPr/>
              <p:nvPr/>
            </p:nvSpPr>
            <p:spPr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48" name="Oval 36"/>
              <p:cNvSpPr/>
              <p:nvPr/>
            </p:nvSpPr>
            <p:spPr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b="1" i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449" name="Text Box 39"/>
            <p:cNvSpPr/>
            <p:nvPr/>
          </p:nvSpPr>
          <p:spPr>
            <a:xfrm>
              <a:off x="219" y="279"/>
              <a:ext cx="692" cy="5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 algn="ctr" eaLnBrk="0" hangingPunct="0"/>
              <a:r>
                <a:rPr lang="zh-CN" altLang="en-US" sz="2400" b="1" i="1" dirty="0">
                  <a:solidFill>
                    <a:srgbClr val="CC33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后现代</a:t>
              </a:r>
              <a:endParaRPr lang="zh-CN" altLang="en-US" sz="2400" b="1" i="1" dirty="0">
                <a:solidFill>
                  <a:srgbClr val="CC33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0" algn="ctr" eaLnBrk="0" hangingPunct="0"/>
              <a:r>
                <a:rPr lang="zh-CN" altLang="en-US" sz="2400" b="1" i="1" dirty="0">
                  <a:solidFill>
                    <a:srgbClr val="CC3300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价值观</a:t>
              </a: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5579" name="Rectangle 45"/>
          <p:cNvSpPr/>
          <p:nvPr/>
        </p:nvSpPr>
        <p:spPr>
          <a:xfrm>
            <a:off x="1143000" y="457200"/>
            <a:ext cx="5543550" cy="5683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几种不同的职业价值观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6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500"/>
                                        <p:tgtEl>
                                          <p:spTgt spid="6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5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9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5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1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bldLvl="0" animBg="1"/>
      <p:bldP spid="65539" grpId="0" bldLvl="0" animBg="1"/>
      <p:bldP spid="65540" grpId="0" bldLvl="0" animBg="1"/>
      <p:bldP spid="65541" grpId="0" bldLvl="0" animBg="1"/>
      <p:bldP spid="65542" grpId="0" bldLvl="0" animBg="1"/>
      <p:bldP spid="65579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 lIns="92415" tIns="46207" rIns="92415" bIns="46207" anchor="b"/>
          <a:p>
            <a:endParaRPr lang="zh-CN" altLang="en-US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 lIns="92415" tIns="46207" rIns="92415" bIns="46207" anchor="t"/>
          <a:p>
            <a:endParaRPr lang="zh-CN" altLang="en-US"/>
          </a:p>
        </p:txBody>
      </p:sp>
      <p:pic>
        <p:nvPicPr>
          <p:cNvPr id="18435" name="图片 3" descr="价值观的社会历史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538" y="76200"/>
            <a:ext cx="8951912" cy="6726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3"/>
          <p:cNvSpPr/>
          <p:nvPr/>
        </p:nvSpPr>
        <p:spPr>
          <a:xfrm>
            <a:off x="446405" y="1358265"/>
            <a:ext cx="8251825" cy="455231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马斯洛提出人有五个层次的需求：生理需求，安全需求，归属需求，尊重需求，以及自我实现的需求。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只有当低层次的需求满足以后，个人才能关注并致力于满足下一层次的需求。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这些需求体现在我们的生活中，就成为我们的价值观，它们具有强大的驱动力。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8" name="TextBox 3"/>
          <p:cNvSpPr/>
          <p:nvPr/>
        </p:nvSpPr>
        <p:spPr>
          <a:xfrm>
            <a:off x="1143000" y="381000"/>
            <a:ext cx="65532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马斯洛的需求层次理论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5601" name="图片 1" descr="马斯洛.jpg"/>
          <p:cNvPicPr>
            <a:picLocks noChangeAspect="1"/>
          </p:cNvPicPr>
          <p:nvPr/>
        </p:nvPicPr>
        <p:blipFill>
          <a:blip r:embed="rId1"/>
          <a:srcRect l="4099" t="51404" r="3278" b="7976"/>
          <a:stretch>
            <a:fillRect/>
          </a:stretch>
        </p:blipFill>
        <p:spPr>
          <a:xfrm>
            <a:off x="304800" y="1524000"/>
            <a:ext cx="8610600" cy="464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2" name="TextBox 3"/>
          <p:cNvSpPr/>
          <p:nvPr/>
        </p:nvSpPr>
        <p:spPr>
          <a:xfrm>
            <a:off x="1219200" y="457200"/>
            <a:ext cx="4981575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需求理论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9" name="Picture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32155" y="1062990"/>
            <a:ext cx="7678738" cy="4525963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7014 0.003426 L -0.429722 0.00342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 lIns="92415" tIns="46207" rIns="92415" bIns="46207" anchor="ctr">
            <a:normAutofit/>
          </a:bodyPr>
          <a:p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课堂活动  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>
          <a:xfrm>
            <a:off x="837884" y="1371599"/>
            <a:ext cx="7418385" cy="4233981"/>
          </a:xfrm>
        </p:spPr>
        <p:txBody>
          <a:bodyPr lIns="92415" tIns="46207" rIns="92415" bIns="46207" anchor="t"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400">
                <a:solidFill>
                  <a:schemeClr val="tx1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</a:rPr>
              <a:t>、对照需求层次模型，想一想你现在处在哪一级需求层次上？</a:t>
            </a:r>
            <a:endParaRPr lang="zh-CN" altLang="en-US" sz="240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400">
                <a:solidFill>
                  <a:schemeClr val="tx1"/>
                </a:solidFill>
              </a:rPr>
              <a:t>2</a:t>
            </a:r>
            <a:r>
              <a:rPr lang="zh-CN" altLang="en-US" sz="2400">
                <a:solidFill>
                  <a:schemeClr val="tx1"/>
                </a:solidFill>
              </a:rPr>
              <a:t>、你最希望在工作中获得对哪个层次需求的满足？什么因素能够带给你满足感、激励你更好的工作？</a:t>
            </a:r>
            <a:endParaRPr lang="zh-CN" altLang="en-US" sz="240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400">
                <a:solidFill>
                  <a:schemeClr val="tx1"/>
                </a:solidFill>
              </a:rPr>
              <a:t>3</a:t>
            </a:r>
            <a:r>
              <a:rPr lang="zh-CN" altLang="en-US" sz="2400">
                <a:solidFill>
                  <a:schemeClr val="tx1"/>
                </a:solidFill>
              </a:rPr>
              <a:t>、你觉得你毕业时你会处在哪一级需求层次上？这对你的职业规划会产生哪些影响？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3886200" y="5105400"/>
            <a:ext cx="5334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652" name="文本框 4"/>
          <p:cNvSpPr txBox="1"/>
          <p:nvPr/>
        </p:nvSpPr>
        <p:spPr>
          <a:xfrm>
            <a:off x="1371600" y="5791200"/>
            <a:ext cx="5745163" cy="517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algn="ctr"/>
            <a:r>
              <a:rPr lang="zh-CN" altLang="en-US" sz="2800" b="1">
                <a:solidFill>
                  <a:srgbClr val="99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价值观会发生变化</a:t>
            </a:r>
            <a:endParaRPr lang="zh-CN" altLang="en-US" sz="2800" b="1">
              <a:solidFill>
                <a:srgbClr val="99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TextBox 3"/>
          <p:cNvSpPr/>
          <p:nvPr/>
        </p:nvSpPr>
        <p:spPr>
          <a:xfrm>
            <a:off x="1143000" y="457200"/>
            <a:ext cx="46482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价值观的变化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Rectangle 3"/>
          <p:cNvSpPr/>
          <p:nvPr/>
        </p:nvSpPr>
        <p:spPr>
          <a:xfrm>
            <a:off x="685800" y="1447800"/>
            <a:ext cx="74676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algn="just" eaLnBrk="0" hangingPunct="0">
              <a:lnSpc>
                <a:spcPts val="3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个人由于所处的生涯发展阶段、社会环境的不同，他的需求会发生改变，从而可能导致价值观的变化。 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ts val="3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	因此，价值观需要不断地审视和澄清。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ts val="3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</a:t>
            </a:r>
            <a:r>
              <a:rPr lang="zh-CN" altLang="en-US" sz="2800" dirty="0">
                <a:solidFill>
                  <a:srgbClr val="99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你生命的前半辈子或许属于别人，活在别人的认为里。那把后半辈子还给你自己，去追随你内在的声音。</a:t>
            </a:r>
            <a:endParaRPr lang="zh-CN" altLang="en-US" sz="2800" dirty="0">
              <a:solidFill>
                <a:srgbClr val="9900C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ts val="3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dirty="0">
                <a:solidFill>
                  <a:srgbClr val="99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                             </a:t>
            </a:r>
            <a:r>
              <a:rPr lang="en-US" altLang="x-none" sz="2800">
                <a:solidFill>
                  <a:srgbClr val="99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 dirty="0">
                <a:solidFill>
                  <a:srgbClr val="99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荣格</a:t>
            </a:r>
            <a:endParaRPr lang="zh-CN" altLang="en-US" sz="2800" dirty="0">
              <a:solidFill>
                <a:srgbClr val="9900C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ts val="3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endParaRPr lang="zh-CN" altLang="en-US" sz="2800" dirty="0">
              <a:solidFill>
                <a:srgbClr val="9900C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123895" y="2666830"/>
            <a:ext cx="5536870" cy="1172505"/>
          </a:xfrm>
        </p:spPr>
        <p:txBody>
          <a:bodyPr>
            <a:normAutofit/>
          </a:bodyPr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探索个人价值观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Rectangle 2"/>
          <p:cNvSpPr>
            <a:spLocks noGrp="1"/>
          </p:cNvSpPr>
          <p:nvPr>
            <p:ph type="title"/>
          </p:nvPr>
        </p:nvSpPr>
        <p:spPr>
          <a:xfrm>
            <a:off x="1210630" y="511875"/>
            <a:ext cx="7886700" cy="863272"/>
          </a:xfrm>
        </p:spPr>
        <p:txBody>
          <a:bodyPr lIns="92415" tIns="46207" rIns="92415" bIns="46207" anchor="t"/>
          <a:p>
            <a:pPr defTabSz="923925">
              <a:buNone/>
            </a:pPr>
            <a:r>
              <a:rPr lang="zh-CN" altLang="en-US" sz="3600" b="0" kern="1200" baseline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教学目标</a:t>
            </a:r>
            <a:endParaRPr lang="zh-CN" altLang="en-US" sz="3600" b="0" kern="1200" baseline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6146" name="Rectangle 3"/>
          <p:cNvSpPr/>
          <p:nvPr/>
        </p:nvSpPr>
        <p:spPr>
          <a:xfrm>
            <a:off x="838200" y="1219200"/>
            <a:ext cx="7716520" cy="4648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i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认知目标：</a:t>
            </a:r>
            <a:endParaRPr lang="zh-CN" altLang="en-US" sz="2800" i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认识到价值观对个人职业选择和发展的影响。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在职业规划中能重视对个人价值观的澄清和培养。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认识价值观与个人需要，人生不同阶段目标之间的关系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TextBox 3"/>
          <p:cNvSpPr/>
          <p:nvPr/>
        </p:nvSpPr>
        <p:spPr>
          <a:xfrm>
            <a:off x="1066483" y="381000"/>
            <a:ext cx="65532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价值观想象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4" name="Rectangle 3"/>
          <p:cNvSpPr/>
          <p:nvPr/>
        </p:nvSpPr>
        <p:spPr>
          <a:xfrm>
            <a:off x="457200" y="1447800"/>
            <a:ext cx="88392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、如果我有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万美元，我将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_______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、在一生中最想要的是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_______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、如果我只剩下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小时的生命，那我将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_______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、我将给我的孩子的忠告是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______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、假如我能改变自己一样东西，那么它将会是 </a:t>
            </a:r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_____________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TextBox 3"/>
          <p:cNvSpPr/>
          <p:nvPr/>
        </p:nvSpPr>
        <p:spPr>
          <a:xfrm>
            <a:off x="1295400" y="457200"/>
            <a:ext cx="65532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重要价值观列表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6082" name="Picture 5" descr="leafico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">
            <a:off x="6942138" y="5297488"/>
            <a:ext cx="719137" cy="882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6" name="Rectangle 3"/>
          <p:cNvSpPr/>
          <p:nvPr/>
        </p:nvSpPr>
        <p:spPr>
          <a:xfrm>
            <a:off x="609600" y="1295083"/>
            <a:ext cx="7696200" cy="41132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algn="just" eaLnBrk="0" hangingPunct="0">
              <a:lnSpc>
                <a:spcPct val="110000"/>
              </a:lnSpc>
              <a:spcBef>
                <a:spcPct val="20000"/>
              </a:spcBef>
            </a:pPr>
            <a:r>
              <a:rPr lang="en-US" altLang="x-none" sz="250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	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际关系/归属感、团队合作，物质保障/高收入，稳定，安全，创造性，多样性和变化性、新鲜感，乐趣，自由独立（时间，工作任务），被认可，受尊重，能帮助他人，能发挥自己的才能，成就感，成功，名誉，地位，自主独立，有学习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发展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成长的机会，权力（领导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影响他人），有益于社会，挑战性，冒险性，竞争，符合自己的道德观，工作环境、工作与生活平衡，家庭，朋友，亲密关系，健康，信仰，自由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……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charRg st="0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38916">
                                            <p:txEl>
                                              <p:charRg st="0" end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>
                                            <p:txEl>
                                              <p:charRg st="0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>
                                            <p:txEl>
                                              <p:charRg st="0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ldLvl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TextBox 3"/>
          <p:cNvSpPr/>
          <p:nvPr/>
        </p:nvSpPr>
        <p:spPr>
          <a:xfrm>
            <a:off x="1143000" y="457200"/>
            <a:ext cx="68580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价值观市场：准备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39" name="TextBox 5"/>
          <p:cNvSpPr/>
          <p:nvPr/>
        </p:nvSpPr>
        <p:spPr>
          <a:xfrm>
            <a:off x="990600" y="1600200"/>
            <a:ext cx="7010400" cy="31997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参照以上列表，挑选出对你来说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条最重要的价值观，分别写在</a:t>
            </a:r>
            <a:r>
              <a:rPr lang="en-US" altLang="x-none" sz="26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张小纸条上。</a:t>
            </a:r>
            <a:endParaRPr lang="en-US" altLang="x-none" sz="2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在反面对你挑选的重要价值观进行描述，即要达到什么样的程度你才能满意。</a:t>
            </a:r>
            <a:endParaRPr lang="en-US" altLang="x-none" sz="26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800" i="1" dirty="0"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3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3" dur="500"/>
                                        <p:tgtEl>
                                          <p:spTgt spid="39939">
                                            <p:txEl>
                                              <p:charRg st="36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2"/>
          <p:cNvSpPr/>
          <p:nvPr/>
        </p:nvSpPr>
        <p:spPr>
          <a:xfrm>
            <a:off x="762000" y="1524000"/>
            <a:ext cx="7620000" cy="4368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algn="just" eaLnBrk="0" hangingPunct="0"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现在，如果你不得不放弃其中的一条，你会放弃哪一条？将你准备放弃的这一条与其他人交换。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如果你不得不再次放弃剩下四条中的一条，你会放弃哪一条？请再次与其他人交换。（保留刚才别人给你的，放在一边。）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继续下去，直到剩下最后一条。这是否是你无论如何也不愿放弃的？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4" name="TextBox 3"/>
          <p:cNvSpPr/>
          <p:nvPr/>
        </p:nvSpPr>
        <p:spPr>
          <a:xfrm>
            <a:off x="1219200" y="457200"/>
            <a:ext cx="68580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价值观市场：交换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43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98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ldLvl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Rectangle 3"/>
          <p:cNvSpPr/>
          <p:nvPr/>
        </p:nvSpPr>
        <p:spPr>
          <a:xfrm>
            <a:off x="838200" y="1447800"/>
            <a:ext cx="7543800" cy="42195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通过这个活动，你对于自己的价值观有什么样的了解？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你的价值观会对你的职业选择和人生产生什么样的影响？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他人的价值观对你的生活造成什么样的影响？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3" name="TextBox 3"/>
          <p:cNvSpPr/>
          <p:nvPr/>
        </p:nvSpPr>
        <p:spPr>
          <a:xfrm>
            <a:off x="1219200" y="457200"/>
            <a:ext cx="68580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价值观市场：讨论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3249" name="TextBox 3"/>
          <p:cNvSpPr/>
          <p:nvPr/>
        </p:nvSpPr>
        <p:spPr>
          <a:xfrm>
            <a:off x="1066800" y="457200"/>
            <a:ext cx="67818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真实价值观的澄清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0" name="矩形 5"/>
          <p:cNvSpPr/>
          <p:nvPr/>
        </p:nvSpPr>
        <p:spPr>
          <a:xfrm>
            <a:off x="2057400" y="5711825"/>
            <a:ext cx="653796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en-US" altLang="x-none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美国教育家，罗伊斯</a:t>
            </a:r>
            <a:r>
              <a:rPr lang="en-US" altLang="x-none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•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拉斯（</a:t>
            </a:r>
            <a:r>
              <a:rPr lang="en-US" altLang="x-none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Louis </a:t>
            </a:r>
            <a:r>
              <a:rPr lang="en-US" altLang="x-none" sz="240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Raths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3052" name="表格 43051"/>
          <p:cNvGraphicFramePr/>
          <p:nvPr>
            <p:custDataLst>
              <p:tags r:id="rId1"/>
            </p:custDataLst>
          </p:nvPr>
        </p:nvGraphicFramePr>
        <p:xfrm>
          <a:off x="762000" y="1143000"/>
          <a:ext cx="7621905" cy="5231130"/>
        </p:xfrm>
        <a:graphic>
          <a:graphicData uri="http://schemas.openxmlformats.org/drawingml/2006/table">
            <a:tbl>
              <a:tblPr/>
              <a:tblGrid>
                <a:gridCol w="1995170"/>
                <a:gridCol w="2777490"/>
                <a:gridCol w="2849245"/>
              </a:tblGrid>
              <a:tr h="464185"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b="1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价值形成的阶段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b="1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层次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b="1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可提问的问题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65760">
                <a:tc rowSpan="3"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选择（</a:t>
                      </a:r>
                      <a:r>
                        <a:rPr lang="en-US" altLang="x-none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choosing</a:t>
                      </a: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）</a:t>
                      </a: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自由的选择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3"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a.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它是你自由选择的，没有来自任何人或者任何方面的压力吗</a:t>
                      </a: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？</a:t>
                      </a:r>
                      <a:endParaRPr lang="zh-CN" altLang="en-US" sz="1400" dirty="0">
                        <a:solidFill>
                          <a:srgbClr val="9900CC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b.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400" err="1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它是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众多的价值观中挑选出来的吗</a:t>
                      </a: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？</a:t>
                      </a:r>
                      <a:endParaRPr lang="zh-CN" altLang="en-US" sz="1400" dirty="0">
                        <a:solidFill>
                          <a:srgbClr val="9900CC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c</a:t>
                      </a:r>
                      <a:r>
                        <a:rPr lang="en-US" altLang="zh-CN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它是在你思考了所有选择的结果后被挑选出来的吗？</a:t>
                      </a:r>
                      <a:endParaRPr lang="zh-CN" altLang="en-US" sz="1400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464185"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从不同的途径中选择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1193800"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深思熟虑后选择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64185">
                <a:tc rowSpan="2"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珍视（</a:t>
                      </a:r>
                      <a:r>
                        <a:rPr lang="en-US" altLang="x-none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prizing</a:t>
                      </a: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）</a:t>
                      </a: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重视与珍惜自己的选择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rowSpan="2"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d.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你</a:t>
                      </a:r>
                      <a:r>
                        <a:rPr lang="en-US" altLang="zh-CN" sz="1400" err="1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是否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珍爱你的价值观，或者为你的选择感到自豪</a:t>
                      </a: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？</a:t>
                      </a:r>
                      <a:endParaRPr lang="zh-CN" altLang="en-US" sz="1400" dirty="0">
                        <a:solidFill>
                          <a:srgbClr val="9900CC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e.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你愿意</a:t>
                      </a:r>
                      <a:r>
                        <a:rPr lang="en-US" altLang="zh-CN" sz="1400" err="1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公开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向其他人承认你的价值观吗？</a:t>
                      </a:r>
                      <a:endParaRPr lang="en-US" altLang="x-none" sz="1400">
                        <a:solidFill>
                          <a:srgbClr val="9900CC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907415"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公开表示自己的选择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 rowSpan="2"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行动（</a:t>
                      </a:r>
                      <a:r>
                        <a:rPr lang="en-US" altLang="x-none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acting</a:t>
                      </a: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）</a:t>
                      </a: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根据自己的选择，采取行动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2"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F</a:t>
                      </a:r>
                      <a:r>
                        <a:rPr lang="en-US" altLang="zh-CN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你的行动是否与你选择的价值观一致？</a:t>
                      </a:r>
                      <a:endParaRPr lang="zh-CN" altLang="en-US" sz="1400" dirty="0">
                        <a:solidFill>
                          <a:srgbClr val="9900CC"/>
                        </a:solidFill>
                        <a:latin typeface="微软雅黑" panose="020B0503020204020204" pitchFamily="34" charset="-122"/>
                        <a:sym typeface="微软雅黑" panose="020B0503020204020204" pitchFamily="34" charset="-122"/>
                      </a:endParaRPr>
                    </a:p>
                    <a:p>
                      <a:pPr marL="0" lvl="0" indent="0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g.</a:t>
                      </a:r>
                      <a:r>
                        <a:rPr lang="zh-CN" altLang="en-US" sz="1400" dirty="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你是否始终如一的根据你的价值观来行动</a:t>
                      </a:r>
                      <a:r>
                        <a:rPr lang="en-US" altLang="x-none" sz="1400">
                          <a:solidFill>
                            <a:srgbClr val="9900CC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？</a:t>
                      </a:r>
                      <a:endParaRPr lang="en-US" altLang="x-none" sz="140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731520"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6075" lvl="0" indent="-346075" algn="l" defTabSz="923925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rgbClr val="FF9999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51205" lvl="1" indent="-288925">
                        <a:defRPr sz="2400" kern="1200"/>
                      </a:lvl2pPr>
                      <a:lvl3pPr marL="1155700" lvl="2" indent="-231775">
                        <a:defRPr sz="2000" kern="1200"/>
                      </a:lvl3pPr>
                      <a:lvl4pPr marL="1617980" lvl="3" indent="-231775">
                        <a:defRPr sz="1800" kern="1200"/>
                      </a:lvl4pPr>
                      <a:lvl5pPr marL="2079625" lvl="4" indent="-231775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18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sym typeface="微软雅黑" panose="020B0503020204020204" pitchFamily="34" charset="-122"/>
                        </a:rPr>
                        <a:t>重复行动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TextBox 3"/>
          <p:cNvSpPr/>
          <p:nvPr/>
        </p:nvSpPr>
        <p:spPr>
          <a:xfrm>
            <a:off x="1143000" y="457200"/>
            <a:ext cx="56388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探索价值观的其它方法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4" name="Rectangle 3"/>
          <p:cNvSpPr/>
          <p:nvPr/>
        </p:nvSpPr>
        <p:spPr>
          <a:xfrm>
            <a:off x="914400" y="1371600"/>
            <a:ext cx="6324600" cy="3810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0" lvl="0" indent="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价值观拍卖活动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模拟</a:t>
            </a:r>
            <a:r>
              <a:rPr lang="en-US" altLang="x-none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幻想活动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价值观分类卡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价值观测评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4515" name="Picture 4" descr="j0228829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3600" y="4038600"/>
            <a:ext cx="2590800" cy="1890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rmAutofit fontScale="90000"/>
          </a:bodyPr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价值观与生涯发展的关系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TextBox 3"/>
          <p:cNvSpPr/>
          <p:nvPr/>
        </p:nvSpPr>
        <p:spPr>
          <a:xfrm>
            <a:off x="1143000" y="457200"/>
            <a:ext cx="52578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为什么要考虑价值观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2" name="Rectangle 3"/>
          <p:cNvSpPr/>
          <p:nvPr/>
        </p:nvSpPr>
        <p:spPr>
          <a:xfrm>
            <a:off x="914400" y="1524000"/>
            <a:ext cx="7086600" cy="36734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algn="just"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价值观在人们的职业生涯发展中起到极其重要的、决定方向性的作用，甚至往往超过了兴趣和性格对我们的影响。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  <a:hlinkClick r:id="" action="ppaction://noaction"/>
              </a:rPr>
              <a:t> 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当我们有矛盾冲突，或妥协与放弃时，常常也是出于对价值观的考虑。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43" name="图片 8" descr="00142add53920c1853031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8588" y="4648200"/>
            <a:ext cx="2443162" cy="179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TextBox 3"/>
          <p:cNvSpPr/>
          <p:nvPr/>
        </p:nvSpPr>
        <p:spPr>
          <a:xfrm>
            <a:off x="1143000" y="381000"/>
            <a:ext cx="49530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自身价值观的实现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6" name="Rectangle 3"/>
          <p:cNvSpPr/>
          <p:nvPr/>
        </p:nvSpPr>
        <p:spPr>
          <a:xfrm>
            <a:off x="762000" y="1447800"/>
            <a:ext cx="7384415" cy="4051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很少有工作能够完全满足一个人所有的重要价值观，生活中亦是如此。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因此，我们总是要不断地做出妥协和放弃，它们是不可避免的，也是必要的。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我们需要对自己的价值观进行澄清和排序，才能知道如何取舍。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2467" name="Picture 6" descr="Bibl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0" y="5029200"/>
            <a:ext cx="2965450" cy="1412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3"/>
          <p:cNvSpPr/>
          <p:nvPr/>
        </p:nvSpPr>
        <p:spPr>
          <a:xfrm>
            <a:off x="685800" y="1066800"/>
            <a:ext cx="7660005" cy="52019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i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技能目标：</a:t>
            </a:r>
            <a:endParaRPr lang="zh-CN" altLang="en-US" sz="2800" i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知道如何借助价值观分类卡、价值观问卷等工具对自己的价值观进行澄清和排序，从而能够列举并明确定义自己最重要的工作价值观。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在进行职业选择和决策时，能够有意识地考虑价值观因素的影响，正视并合理看待自己的价值观。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 lIns="92415" tIns="46207" rIns="92415" bIns="46207" anchor="t"/>
          <a:p>
            <a:pPr defTabSz="923925">
              <a:lnSpc>
                <a:spcPct val="150000"/>
              </a:lnSpc>
              <a:buNone/>
            </a:pPr>
            <a:r>
              <a:rPr lang="zh-CN" altLang="en-US" sz="2800" b="0" kern="1200" baseline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教学目标</a:t>
            </a:r>
            <a:endParaRPr lang="zh-CN" altLang="en-US" sz="2800" b="0" kern="1200" baseline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95345" y="2743665"/>
            <a:ext cx="5536870" cy="1172505"/>
          </a:xfrm>
        </p:spPr>
        <p:txBody>
          <a:bodyPr/>
          <a:p>
            <a:r>
              <a:rPr lang="zh-CN" altLang="zh-CN"/>
              <a:t>分享与练习</a:t>
            </a:r>
            <a:endParaRPr lang="zh-CN" altLang="zh-CN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Rectangle 3"/>
          <p:cNvSpPr/>
          <p:nvPr/>
        </p:nvSpPr>
        <p:spPr>
          <a:xfrm>
            <a:off x="762000" y="1447800"/>
            <a:ext cx="7384415" cy="4051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2467" name="Picture 6" descr="Bibl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0" y="5029200"/>
            <a:ext cx="2965450" cy="141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62000" y="1342390"/>
            <a:ext cx="753745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结合本节课初的课堂活动，</a:t>
            </a:r>
            <a:r>
              <a:rPr lang="en-US" altLang="x-none" sz="2400" b="1" i="1">
                <a:solidFill>
                  <a:schemeClr val="tx1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en-US" sz="2400" b="1" i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我希望做</a:t>
            </a:r>
            <a:r>
              <a:rPr lang="zh-CN" altLang="en-US" sz="2400" b="1" i="1" u="sng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</a:t>
            </a:r>
            <a:r>
              <a:rPr lang="zh-CN" altLang="en-US" sz="2400" b="1" i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工作”，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列出你最注重的</a:t>
            </a:r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项价值观。</a:t>
            </a:r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根据这</a:t>
            </a:r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个价值观，描述未来你最期待的</a:t>
            </a:r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个生活画面。</a:t>
            </a:r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3.为了实现理想的生活状态，你需要满足哪些基本条件？</a:t>
            </a:r>
            <a:endParaRPr lang="en-US" altLang="zh-CN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为了满足上述条件，</a:t>
            </a:r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你觉得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当下</a:t>
            </a:r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对你最重要的是什么</a:t>
            </a:r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，或者当下你应该做什么</a:t>
            </a:r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？</a:t>
            </a:r>
            <a:endParaRPr lang="en-US" altLang="zh-CN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8609" name="图片 5" descr="职业锚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19700" y="1482725"/>
            <a:ext cx="3263900" cy="4918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0" name="TextBox 6"/>
          <p:cNvSpPr/>
          <p:nvPr/>
        </p:nvSpPr>
        <p:spPr>
          <a:xfrm>
            <a:off x="609600" y="1905000"/>
            <a:ext cx="3886200" cy="37490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职业锚</a:t>
            </a:r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中国财政经济出版社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充分认识自我，准确地“抛锚”于你钟情的职业，实现人生价值的最大化。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充分认识你的员工，准确地给他们专业定位，实现公司价值的最大化。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8611" name="TextBox 3"/>
          <p:cNvSpPr/>
          <p:nvPr/>
        </p:nvSpPr>
        <p:spPr>
          <a:xfrm>
            <a:off x="1219200" y="381000"/>
            <a:ext cx="59436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图书推荐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3" name="TextBox 6"/>
          <p:cNvSpPr/>
          <p:nvPr/>
        </p:nvSpPr>
        <p:spPr>
          <a:xfrm>
            <a:off x="609600" y="1905000"/>
            <a:ext cx="435102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eaLnBrk="0" hangingPunct="0"/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你的船 你的海</a:t>
            </a:r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en-US" altLang="x-none" sz="2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新华出版社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我到底想干什么？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我到底能干什么？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我到底为什么去干？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我是水手还是船长？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是“跳槽”还是“跳高”？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9634" name="图片 7" descr="你的船你的海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1628775"/>
            <a:ext cx="3086100" cy="4719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9635" name="TextBox 3"/>
          <p:cNvSpPr/>
          <p:nvPr/>
        </p:nvSpPr>
        <p:spPr>
          <a:xfrm>
            <a:off x="1143000" y="457200"/>
            <a:ext cx="59436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图书推荐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0657" name="Picture 4" descr="http://www.xxwindow.net/klso-pic/%D0%C4%C1%E9%CD%B6%CA%D6%B0%F4%C7%F2%D0%C2%D0%E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" y="2272030"/>
            <a:ext cx="2571750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58" name="TextBox 7"/>
          <p:cNvSpPr/>
          <p:nvPr/>
        </p:nvSpPr>
        <p:spPr>
          <a:xfrm>
            <a:off x="984250" y="1448753"/>
            <a:ext cx="3886200" cy="8229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棒球新秀</a:t>
            </a:r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0659" name="Picture 2" descr="http://posters.7176.com/poster-pic/0825232/2E88gqdIB_12002865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275" y="2259330"/>
            <a:ext cx="2916238" cy="412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60" name="TextBox 9"/>
          <p:cNvSpPr/>
          <p:nvPr/>
        </p:nvSpPr>
        <p:spPr>
          <a:xfrm>
            <a:off x="5572760" y="1615440"/>
            <a:ext cx="3886200" cy="8229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遗愿清单</a:t>
            </a:r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/>
            <a:r>
              <a:rPr lang="en-US" altLang="x-none" sz="24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1" name="TextBox 3"/>
          <p:cNvSpPr/>
          <p:nvPr/>
        </p:nvSpPr>
        <p:spPr>
          <a:xfrm>
            <a:off x="1143000" y="380683"/>
            <a:ext cx="59436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电影推荐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da-DK" altLang="zh-CN" sz="4400" smtClean="0">
                <a:solidFill>
                  <a:schemeClr val="tx2"/>
                </a:solidFill>
              </a:rPr>
              <a:t>目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da-DK" altLang="zh-CN" sz="4400" smtClean="0">
                <a:solidFill>
                  <a:schemeClr val="tx2"/>
                </a:solidFill>
              </a:rPr>
              <a:t>录</a:t>
            </a:r>
            <a:endParaRPr lang="da-DK" altLang="zh-CN" sz="4400" smtClean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42684" y="1219199"/>
            <a:ext cx="7418385" cy="4233981"/>
          </a:xfrm>
        </p:spPr>
        <p:txBody>
          <a:bodyPr>
            <a:normAutofit/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价值观的定义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探索个人价值观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价值观与生涯发展的关系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分享与练习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6082" name="AutoShape 4">
            <a:hlinkClick r:id="rId1" action="ppaction://hlinkfile"/>
          </p:cNvPr>
          <p:cNvSpPr/>
          <p:nvPr/>
        </p:nvSpPr>
        <p:spPr>
          <a:xfrm>
            <a:off x="971550" y="1312863"/>
            <a:ext cx="6697663" cy="1582737"/>
          </a:xfrm>
          <a:prstGeom prst="flowChartMagneticDisk">
            <a:avLst/>
          </a:prstGeom>
          <a:gradFill rotWithShape="1">
            <a:gsLst>
              <a:gs pos="0">
                <a:srgbClr val="A603AB">
                  <a:alpha val="100000"/>
                </a:srgbClr>
              </a:gs>
              <a:gs pos="12000">
                <a:srgbClr val="E81766">
                  <a:alpha val="100000"/>
                </a:srgbClr>
              </a:gs>
              <a:gs pos="26999">
                <a:srgbClr val="EE3F17">
                  <a:alpha val="100000"/>
                </a:srgbClr>
              </a:gs>
              <a:gs pos="48000">
                <a:srgbClr val="FFFF00">
                  <a:alpha val="100000"/>
                </a:srgbClr>
              </a:gs>
              <a:gs pos="64998">
                <a:srgbClr val="1A8D48">
                  <a:alpha val="100000"/>
                </a:srgbClr>
              </a:gs>
              <a:gs pos="78998">
                <a:srgbClr val="0819FB">
                  <a:alpha val="100000"/>
                </a:srgbClr>
              </a:gs>
              <a:gs pos="100000">
                <a:srgbClr val="A603AB">
                  <a:alpha val="100000"/>
                </a:srgbClr>
              </a:gs>
            </a:gsLst>
            <a:lin ang="2700000" scaled="1"/>
            <a:tileRect/>
          </a:gra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marL="342900" lvl="0" indent="-342900">
              <a:lnSpc>
                <a:spcPct val="80000"/>
              </a:lnSpc>
            </a:pPr>
            <a:r>
              <a:rPr lang="en-US" altLang="x-none" sz="2800" b="1" i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     </a:t>
            </a:r>
            <a:endParaRPr lang="zh-CN" altLang="en-US" sz="2800" b="1" i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marL="342900" lvl="0" indent="-342900">
              <a:lnSpc>
                <a:spcPct val="80000"/>
              </a:lnSpc>
            </a:pPr>
            <a:r>
              <a:rPr lang="en-US" altLang="x-none" sz="2800" b="1" i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     </a:t>
            </a:r>
            <a:r>
              <a:rPr lang="en-US" altLang="x-none" sz="2800" b="1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</a:t>
            </a:r>
            <a:r>
              <a:rPr lang="zh-CN" altLang="en-US" sz="28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我希望做</a:t>
            </a:r>
            <a:r>
              <a:rPr lang="zh-CN" altLang="en-US" sz="2800" b="1" i="1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28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工作”</a:t>
            </a:r>
            <a:endParaRPr lang="zh-CN" altLang="en-US" sz="2800" b="1" i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083" name="AutoShape 5">
            <a:hlinkClick r:id="rId1" action="ppaction://hlinkfile"/>
          </p:cNvPr>
          <p:cNvSpPr/>
          <p:nvPr/>
        </p:nvSpPr>
        <p:spPr>
          <a:xfrm>
            <a:off x="971550" y="3041650"/>
            <a:ext cx="6697663" cy="1582738"/>
          </a:xfrm>
          <a:prstGeom prst="flowChartMagneticDisk">
            <a:avLst/>
          </a:prstGeom>
          <a:gradFill rotWithShape="1">
            <a:gsLst>
              <a:gs pos="0">
                <a:srgbClr val="A603AB">
                  <a:alpha val="100000"/>
                </a:srgbClr>
              </a:gs>
              <a:gs pos="12000">
                <a:srgbClr val="E81766">
                  <a:alpha val="100000"/>
                </a:srgbClr>
              </a:gs>
              <a:gs pos="26999">
                <a:srgbClr val="EE3F17">
                  <a:alpha val="100000"/>
                </a:srgbClr>
              </a:gs>
              <a:gs pos="48000">
                <a:srgbClr val="FFFF00">
                  <a:alpha val="100000"/>
                </a:srgbClr>
              </a:gs>
              <a:gs pos="64998">
                <a:srgbClr val="1A8D48">
                  <a:alpha val="100000"/>
                </a:srgbClr>
              </a:gs>
              <a:gs pos="78998">
                <a:srgbClr val="0819FB">
                  <a:alpha val="100000"/>
                </a:srgbClr>
              </a:gs>
              <a:gs pos="100000">
                <a:srgbClr val="A603AB">
                  <a:alpha val="100000"/>
                </a:srgbClr>
              </a:gs>
            </a:gsLst>
            <a:lin ang="2700000" scaled="1"/>
            <a:tileRect/>
          </a:gra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marL="342900" lvl="0" indent="-342900" eaLnBrk="1" latinLnBrk="0" hangingPunct="1">
              <a:lnSpc>
                <a:spcPts val="2880"/>
              </a:lnSpc>
            </a:pPr>
            <a:r>
              <a:rPr lang="zh-CN" altLang="en-US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请在两分钟内，尽可能多的写下自己头脑中       </a:t>
            </a:r>
            <a:endParaRPr lang="en-US" altLang="x-none" sz="2400" b="1" i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342900" lvl="0" indent="-342900" eaLnBrk="1" latinLnBrk="0" hangingPunct="1">
              <a:lnSpc>
                <a:spcPts val="2880"/>
              </a:lnSpc>
            </a:pPr>
            <a:r>
              <a:rPr lang="en-US" altLang="x-none" sz="2400" b="1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     </a:t>
            </a:r>
            <a:r>
              <a:rPr lang="zh-CN" altLang="en-US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所联想到的任何短语</a:t>
            </a:r>
            <a:endParaRPr lang="zh-CN" altLang="en-US" sz="2400" b="1" i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084" name="AutoShape 6">
            <a:hlinkClick r:id="rId1" action="ppaction://hlinkfile"/>
          </p:cNvPr>
          <p:cNvSpPr/>
          <p:nvPr/>
        </p:nvSpPr>
        <p:spPr>
          <a:xfrm>
            <a:off x="971550" y="4624388"/>
            <a:ext cx="6697663" cy="1582737"/>
          </a:xfrm>
          <a:prstGeom prst="flowChartMagneticDisk">
            <a:avLst/>
          </a:prstGeom>
          <a:gradFill rotWithShape="1">
            <a:gsLst>
              <a:gs pos="0">
                <a:srgbClr val="A603AB">
                  <a:alpha val="100000"/>
                </a:srgbClr>
              </a:gs>
              <a:gs pos="12000">
                <a:srgbClr val="E81766">
                  <a:alpha val="100000"/>
                </a:srgbClr>
              </a:gs>
              <a:gs pos="26999">
                <a:srgbClr val="EE3F17">
                  <a:alpha val="100000"/>
                </a:srgbClr>
              </a:gs>
              <a:gs pos="48000">
                <a:srgbClr val="FFFF00">
                  <a:alpha val="100000"/>
                </a:srgbClr>
              </a:gs>
              <a:gs pos="64998">
                <a:srgbClr val="1A8D48">
                  <a:alpha val="100000"/>
                </a:srgbClr>
              </a:gs>
              <a:gs pos="78998">
                <a:srgbClr val="0819FB">
                  <a:alpha val="100000"/>
                </a:srgbClr>
              </a:gs>
              <a:gs pos="100000">
                <a:srgbClr val="A603AB">
                  <a:alpha val="100000"/>
                </a:srgbClr>
              </a:gs>
            </a:gsLst>
            <a:lin ang="2700000" scaled="1"/>
            <a:tileRect/>
          </a:gra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marL="342900" lvl="0" indent="-342900">
              <a:lnSpc>
                <a:spcPct val="80000"/>
              </a:lnSpc>
            </a:pPr>
            <a:r>
              <a:rPr lang="en-US" altLang="x-none" sz="2800" b="1" i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     </a:t>
            </a:r>
            <a:endParaRPr lang="zh-CN" altLang="en-US" sz="2800" b="1" i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marL="342900" lvl="0" indent="-342900">
              <a:lnSpc>
                <a:spcPct val="80000"/>
              </a:lnSpc>
            </a:pPr>
            <a:r>
              <a:rPr lang="zh-CN" altLang="en-US" sz="2400" b="1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将自己所想及所写的内容与同伴分享</a:t>
            </a:r>
            <a:endParaRPr lang="zh-CN" altLang="en-US" sz="2400" b="1" i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WordArt 8"/>
          <p:cNvSpPr>
            <a:spLocks noTextEdit="1"/>
          </p:cNvSpPr>
          <p:nvPr/>
        </p:nvSpPr>
        <p:spPr>
          <a:xfrm>
            <a:off x="1676400" y="457200"/>
            <a:ext cx="5553075" cy="5048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/>
          <a:p>
            <a:pPr lvl="0"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文本框 1"/>
          <p:cNvSpPr txBox="1"/>
          <p:nvPr/>
        </p:nvSpPr>
        <p:spPr>
          <a:xfrm>
            <a:off x="2527300" y="457200"/>
            <a:ext cx="38512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algn="ctr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课堂活动</a:t>
            </a:r>
            <a:endParaRPr lang="zh-CN" altLang="en-US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ldLvl="0" animBg="1"/>
      <p:bldP spid="46083" grpId="0" bldLvl="0" animBg="1"/>
      <p:bldP spid="4608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819230"/>
            <a:ext cx="5536870" cy="1172505"/>
          </a:xfrm>
        </p:spPr>
        <p:txBody>
          <a:bodyPr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价值观的定义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TextBox 3"/>
          <p:cNvSpPr/>
          <p:nvPr/>
        </p:nvSpPr>
        <p:spPr>
          <a:xfrm>
            <a:off x="1143000" y="457200"/>
            <a:ext cx="38100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什么是价值观？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6" name="TextBox 5"/>
          <p:cNvSpPr/>
          <p:nvPr/>
        </p:nvSpPr>
        <p:spPr>
          <a:xfrm>
            <a:off x="914400" y="1447800"/>
            <a:ext cx="7315200" cy="30175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>
              <a:lnSpc>
                <a:spcPct val="200000"/>
              </a:lnSpc>
            </a:pPr>
            <a:r>
              <a:rPr lang="en-US" altLang="x-none" sz="240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   </a:t>
            </a:r>
            <a:r>
              <a:rPr lang="zh-CN" altLang="en-US" sz="2400">
                <a:solidFill>
                  <a:srgbClr val="9900CC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价值观就是我们在生活和工作中所看重的原则、标准和品质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。它指向我们一生中最重要的东西，因此它也是一套自我激励机制。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lvl="0" eaLnBrk="0" hangingPunct="0">
              <a:lnSpc>
                <a:spcPct val="2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en-US" altLang="x-none" sz="2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898130" cy="647700"/>
          </a:xfrm>
        </p:spPr>
        <p:txBody>
          <a:bodyPr lIns="92415" tIns="46207" rIns="92415" bIns="46207" anchor="ctr">
            <a:normAutofit/>
          </a:bodyPr>
          <a:p>
            <a:r>
              <a:rPr lang="zh-CN" altLang="zh-CN" sz="2800">
                <a:latin typeface="楷体_GB2312" panose="02010609030101010101" pitchFamily="49" charset="-122"/>
                <a:ea typeface="楷体_GB2312" panose="02010609030101010101" pitchFamily="49" charset="-122"/>
              </a:rPr>
              <a:t>讨论与分享：</a:t>
            </a:r>
            <a:endParaRPr lang="zh-CN" altLang="zh-CN" sz="28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685" y="914400"/>
            <a:ext cx="8056880" cy="70104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4000" strike="noStrike" noProof="1">
                <a:ln w="22225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4620000" scaled="0"/>
                </a:gradFill>
                <a:effectLst/>
                <a:latin typeface="楷体_GB2312" panose="02010609030101010101" pitchFamily="49" charset="-122"/>
                <a:ea typeface="楷体_GB2312" panose="02010609030101010101" pitchFamily="49" charset="-122"/>
                <a:cs typeface="+mn-ea"/>
              </a:rPr>
              <a:t>你心目中的男</a:t>
            </a:r>
            <a:r>
              <a:rPr lang="en-US" altLang="zh-CN" sz="4000" strike="noStrike" noProof="1">
                <a:ln w="22225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4620000" scaled="0"/>
                </a:gradFill>
                <a:effectLst/>
                <a:latin typeface="楷体_GB2312" panose="02010609030101010101" pitchFamily="49" charset="-122"/>
                <a:ea typeface="楷体_GB2312" panose="02010609030101010101" pitchFamily="49" charset="-122"/>
                <a:cs typeface="+mn-ea"/>
              </a:rPr>
              <a:t>/</a:t>
            </a:r>
            <a:r>
              <a:rPr lang="zh-CN" altLang="en-US" sz="4000" strike="noStrike" noProof="1">
                <a:ln w="22225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ang="4620000" scaled="0"/>
                </a:gradFill>
                <a:effectLst/>
                <a:latin typeface="楷体_GB2312" panose="02010609030101010101" pitchFamily="49" charset="-122"/>
                <a:ea typeface="楷体_GB2312" panose="02010609030101010101" pitchFamily="49" charset="-122"/>
                <a:cs typeface="+mn-ea"/>
              </a:rPr>
              <a:t>女朋友是什么样滴？</a:t>
            </a:r>
            <a:endParaRPr lang="zh-CN" altLang="en-US" sz="4000" strike="noStrike" noProof="1">
              <a:ln w="22225">
                <a:solidFill>
                  <a:schemeClr val="accent2"/>
                </a:solidFill>
                <a:prstDash val="solid"/>
              </a:ln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ang="4620000" scaled="0"/>
              </a:gra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5300" y="1931670"/>
            <a:ext cx="5613400" cy="413321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TextBox 3"/>
          <p:cNvSpPr/>
          <p:nvPr/>
        </p:nvSpPr>
        <p:spPr>
          <a:xfrm>
            <a:off x="1219200" y="381000"/>
            <a:ext cx="4572000" cy="6400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eaLnBrk="0" hangingPunct="0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职业价值观？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TextBox 5"/>
          <p:cNvSpPr/>
          <p:nvPr/>
        </p:nvSpPr>
        <p:spPr>
          <a:xfrm>
            <a:off x="741680" y="1828800"/>
            <a:ext cx="7964805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职业价值观，是个人追求的与工作有关的目标。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</a:pP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</a:pP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从另一个角度来讲，职业价值观就是你最期待从职业和工作中获得的东西。</a:t>
            </a:r>
            <a:endParaRPr lang="en-US" altLang="x-none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 dir="r"/>
  </p:transition>
</p:sld>
</file>

<file path=ppt/tags/tag1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50925153645"/>
  <p:tag name="MH_LIBRARY" val="GRAPHIC"/>
  <p:tag name="KSO_WM_TEMPLATE_CATEGORY" val="custom"/>
  <p:tag name="KSO_WM_TEMPLATE_INDEX" val="215"/>
  <p:tag name="KSO_WM_SLIDE_ID" val="custom215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TAG_VERSION" val="1.0"/>
  <p:tag name="KSO_WM_SLIDE_POSITION" val="86*144"/>
  <p:tag name="KSO_WM_SLIDE_SIZE" val="584*333"/>
</p:tagLst>
</file>

<file path=ppt/tags/tag11.xml><?xml version="1.0" encoding="utf-8"?>
<p:tagLst xmlns:p="http://schemas.openxmlformats.org/presentationml/2006/main">
  <p:tag name="KSO_WM_UNIT_TABLE_BEAUTIFY" val="smartTable{46b783c3-7c71-4dbc-a6b5-c6aa1a77c11d}"/>
</p:tagLst>
</file>

<file path=ppt/tags/tag2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a"/>
  <p:tag name="KSO_WM_UNIT_INDEX" val="1"/>
  <p:tag name="KSO_WM_UNIT_ID" val="custom215_2*a*1"/>
  <p:tag name="KSO_WM_UNIT_CLEAR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f"/>
  <p:tag name="KSO_WM_UNIT_INDEX" val="1"/>
  <p:tag name="KSO_WM_UNIT_ID" val="custom215_2*f*1"/>
  <p:tag name="KSO_WM_UNIT_CLEAR" val="1"/>
  <p:tag name="KSO_WM_UNIT_LAYERLEVEL" val="1"/>
  <p:tag name="KSO_WM_UNIT_VALUE" val="49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1_Office 主题">
  <a:themeElements>
    <a:clrScheme name="21515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北森PPT模板_2011.pot</Template>
  <TotalTime>0</TotalTime>
  <Words>2880</Words>
  <Application>WPS 演示</Application>
  <PresentationFormat>全屏显示(4:3)</PresentationFormat>
  <Paragraphs>267</Paragraphs>
  <Slides>34</Slides>
  <Notes>37</Notes>
  <HiddenSlides>9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方正舒体</vt:lpstr>
      <vt:lpstr>楷体</vt:lpstr>
      <vt:lpstr>微软雅黑</vt:lpstr>
      <vt:lpstr>黑体</vt:lpstr>
      <vt:lpstr>华文新魏</vt:lpstr>
      <vt:lpstr>楷体_GB2312</vt:lpstr>
      <vt:lpstr>新宋体</vt:lpstr>
      <vt:lpstr>Arial Unicode MS</vt:lpstr>
      <vt:lpstr>Calibri</vt:lpstr>
      <vt:lpstr>1_Office 主题</vt:lpstr>
      <vt:lpstr>第五单元  价值观探索</vt:lpstr>
      <vt:lpstr>教学目标</vt:lpstr>
      <vt:lpstr>教学目标</vt:lpstr>
      <vt:lpstr>目 录</vt:lpstr>
      <vt:lpstr>PowerPoint 演示文稿</vt:lpstr>
      <vt:lpstr>价值观的定义</vt:lpstr>
      <vt:lpstr>PowerPoint 演示文稿</vt:lpstr>
      <vt:lpstr>讨论与分享：</vt:lpstr>
      <vt:lpstr>PowerPoint 演示文稿</vt:lpstr>
      <vt:lpstr>PowerPoint 演示文稿</vt:lpstr>
      <vt:lpstr>价值观的形成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课堂活动  </vt:lpstr>
      <vt:lpstr>PowerPoint 演示文稿</vt:lpstr>
      <vt:lpstr>探索个人价值观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价值观与生涯发展的关系</vt:lpstr>
      <vt:lpstr>PowerPoint 演示文稿</vt:lpstr>
      <vt:lpstr>PowerPoint 演示文稿</vt:lpstr>
      <vt:lpstr>分享与练习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不侘傺</cp:lastModifiedBy>
  <cp:revision>245</cp:revision>
  <cp:lastPrinted>2113-01-01T00:00:00Z</cp:lastPrinted>
  <dcterms:created xsi:type="dcterms:W3CDTF">2113-01-01T00:00:00Z</dcterms:created>
  <dcterms:modified xsi:type="dcterms:W3CDTF">2019-12-18T12:02:21Z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2052-11.1.0.9305</vt:lpwstr>
  </property>
</Properties>
</file>