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Lst>
  <p:notesMasterIdLst>
    <p:notesMasterId r:id="rId5"/>
  </p:notesMasterIdLst>
  <p:sldIdLst>
    <p:sldId id="398" r:id="rId3"/>
    <p:sldId id="681" r:id="rId4"/>
    <p:sldId id="748" r:id="rId6"/>
    <p:sldId id="749" r:id="rId7"/>
    <p:sldId id="503" r:id="rId8"/>
    <p:sldId id="504" r:id="rId9"/>
    <p:sldId id="785" r:id="rId10"/>
    <p:sldId id="786" r:id="rId11"/>
    <p:sldId id="752" r:id="rId12"/>
    <p:sldId id="685" r:id="rId13"/>
    <p:sldId id="755" r:id="rId14"/>
    <p:sldId id="760" r:id="rId15"/>
    <p:sldId id="757" r:id="rId16"/>
    <p:sldId id="758" r:id="rId17"/>
    <p:sldId id="756" r:id="rId18"/>
    <p:sldId id="754" r:id="rId19"/>
    <p:sldId id="507" r:id="rId20"/>
    <p:sldId id="761" r:id="rId21"/>
    <p:sldId id="762" r:id="rId22"/>
    <p:sldId id="763" r:id="rId23"/>
    <p:sldId id="764" r:id="rId24"/>
    <p:sldId id="765" r:id="rId25"/>
    <p:sldId id="766" r:id="rId26"/>
    <p:sldId id="767" r:id="rId27"/>
    <p:sldId id="768" r:id="rId28"/>
    <p:sldId id="769" r:id="rId29"/>
    <p:sldId id="770" r:id="rId30"/>
    <p:sldId id="771" r:id="rId31"/>
    <p:sldId id="772" r:id="rId32"/>
    <p:sldId id="773" r:id="rId33"/>
    <p:sldId id="815" r:id="rId34"/>
    <p:sldId id="816" r:id="rId35"/>
    <p:sldId id="705" r:id="rId36"/>
    <p:sldId id="778" r:id="rId37"/>
    <p:sldId id="775" r:id="rId38"/>
    <p:sldId id="731" r:id="rId39"/>
    <p:sldId id="823" r:id="rId40"/>
    <p:sldId id="776" r:id="rId41"/>
    <p:sldId id="777"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076" autoAdjust="0"/>
    <p:restoredTop sz="75138" autoAdjust="0"/>
  </p:normalViewPr>
  <p:slideViewPr>
    <p:cSldViewPr>
      <p:cViewPr varScale="1">
        <p:scale>
          <a:sx n="52" d="100"/>
          <a:sy n="52" d="100"/>
        </p:scale>
        <p:origin x="-1872" y="-102"/>
      </p:cViewPr>
      <p:guideLst>
        <p:guide orient="horz" pos="2014"/>
        <p:guide pos="2818"/>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880" y="-84"/>
      </p:cViewPr>
      <p:guideLst>
        <p:guide orient="horz" pos="2685"/>
        <p:guide pos="2114"/>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6" Type="http://schemas.openxmlformats.org/officeDocument/2006/relationships/commentAuthors" Target="commentAuthors.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1A3F805E-031C-4228-9C52-B6DA19A61BE4}"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9EA54CD2-17AC-4CF0-B8EF-035A93CBA22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
        <p:nvSpPr>
          <p:cNvPr id="5" name="备注占位符 4"/>
          <p:cNvSpPr>
            <a:spLocks noGrp="1"/>
          </p:cNvSpPr>
          <p:nvPr>
            <p:ph type="body" sz="quarter" idx="1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noTextEdit="1"/>
          </p:cNvSpPr>
          <p:nvPr>
            <p:ph type="sldImg"/>
          </p:nvPr>
        </p:nvSpPr>
        <p:spPr bwMode="auto">
          <a:noFill/>
          <a:ln>
            <a:solidFill>
              <a:srgbClr val="000000"/>
            </a:solidFill>
            <a:miter lim="800000"/>
          </a:ln>
        </p:spPr>
      </p:sp>
      <p:sp>
        <p:nvSpPr>
          <p:cNvPr id="63490" name="备注占位符 2"/>
          <p:cNvSpPr>
            <a:spLocks noGrp="1"/>
          </p:cNvSpPr>
          <p:nvPr>
            <p:ph type="body" idx="1"/>
          </p:nvPr>
        </p:nvSpPr>
        <p:spPr bwMode="auto">
          <a:noFill/>
        </p:spPr>
        <p:txBody>
          <a:bodyPr wrap="square" numCol="1" anchor="t" anchorCtr="0" compatLnSpc="1"/>
          <a:lstStyle/>
          <a:p>
            <a:pPr>
              <a:spcBef>
                <a:spcPct val="0"/>
              </a:spcBef>
            </a:pPr>
            <a:endParaRPr kumimoji="1" lang="zh-CN" altLang="en-US" smtClean="0"/>
          </a:p>
        </p:txBody>
      </p:sp>
      <p:sp>
        <p:nvSpPr>
          <p:cNvPr id="63491" name="幻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a:fld id="{542F866D-2890-44A5-AAE5-398E0368A335}" type="slidenum">
              <a:rPr lang="zh-CN" altLang="en-US" sz="1200">
                <a:latin typeface="Calibri" panose="020F0502020204030204" charset="0"/>
              </a:rPr>
            </a:fld>
            <a:endParaRPr lang="en-US" altLang="zh-CN" sz="1200">
              <a:latin typeface="Calibri" panose="020F050202020403020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ln>
        </p:spPr>
      </p:sp>
      <p:sp>
        <p:nvSpPr>
          <p:cNvPr id="86018" name="备注占位符 2"/>
          <p:cNvSpPr>
            <a:spLocks noGrp="1"/>
          </p:cNvSpPr>
          <p:nvPr>
            <p:ph type="body" idx="1"/>
          </p:nvPr>
        </p:nvSpPr>
        <p:spPr bwMode="auto">
          <a:noFill/>
        </p:spPr>
        <p:txBody>
          <a:bodyPr wrap="square" numCol="1" anchor="t" anchorCtr="0" compatLnSpc="1"/>
          <a:lstStyle/>
          <a:p>
            <a:r>
              <a:rPr lang="zh-CN" altLang="en-US" smtClean="0"/>
              <a:t>在学生制定大学愿景时，很多学生的目标可能就是</a:t>
            </a:r>
            <a:r>
              <a:rPr lang="en-US" altLang="zh-CN" smtClean="0"/>
              <a:t>A</a:t>
            </a:r>
            <a:r>
              <a:rPr lang="zh-CN" altLang="en-US" smtClean="0"/>
              <a:t>这样的，可以让学生通过这两个目标的比较，了解到哪个目标可以更好的激发自己，促发行动，</a:t>
            </a:r>
            <a:r>
              <a:rPr lang="en-US" altLang="zh-CN" smtClean="0"/>
              <a:t>B</a:t>
            </a:r>
            <a:r>
              <a:rPr lang="zh-CN" altLang="en-US" smtClean="0"/>
              <a:t>目标好在哪些方面？引出</a:t>
            </a:r>
            <a:r>
              <a:rPr lang="en-US" altLang="zh-CN" smtClean="0"/>
              <a:t>SMART</a:t>
            </a:r>
            <a:r>
              <a:rPr lang="zh-CN" altLang="en-US" smtClean="0"/>
              <a:t>原则</a:t>
            </a: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a:fld id="{734B29F3-3C85-4A61-80C5-70521ADEE635}" type="slidenum">
              <a:rPr lang="zh-CN" altLang="en-US" sz="1200"/>
            </a:fld>
            <a:endParaRPr lang="en-US" altLang="zh-CN"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ln>
        </p:spPr>
      </p:sp>
      <p:sp>
        <p:nvSpPr>
          <p:cNvPr id="88066" name="备注占位符 2"/>
          <p:cNvSpPr>
            <a:spLocks noGrp="1"/>
          </p:cNvSpPr>
          <p:nvPr>
            <p:ph type="body" idx="1"/>
          </p:nvPr>
        </p:nvSpPr>
        <p:spPr bwMode="auto">
          <a:noFill/>
        </p:spPr>
        <p:txBody>
          <a:bodyPr wrap="square" numCol="1" anchor="t" anchorCtr="0" compatLnSpc="1"/>
          <a:lstStyle/>
          <a:p>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a:fld id="{C5BB2636-004A-48EB-B1E8-5B95D4869210}" type="slidenum">
              <a:rPr lang="zh-CN" altLang="en-US" sz="1200"/>
            </a:fld>
            <a:endParaRPr lang="en-US" altLang="zh-CN"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ln>
        </p:spPr>
      </p:sp>
      <p:sp>
        <p:nvSpPr>
          <p:cNvPr id="86018" name="备注占位符 2"/>
          <p:cNvSpPr>
            <a:spLocks noGrp="1"/>
          </p:cNvSpPr>
          <p:nvPr>
            <p:ph type="body" idx="1"/>
          </p:nvPr>
        </p:nvSpPr>
        <p:spPr bwMode="auto">
          <a:noFill/>
        </p:spPr>
        <p:txBody>
          <a:bodyPr wrap="square" numCol="1" anchor="t" anchorCtr="0" compatLnSpc="1"/>
          <a:lstStyle/>
          <a:p>
            <a:r>
              <a:rPr lang="zh-CN" altLang="en-US" smtClean="0"/>
              <a:t>在学生制定大学愿景时，很多学生的目标可能就是</a:t>
            </a:r>
            <a:r>
              <a:rPr lang="en-US" altLang="zh-CN" smtClean="0"/>
              <a:t>A</a:t>
            </a:r>
            <a:r>
              <a:rPr lang="zh-CN" altLang="en-US" smtClean="0"/>
              <a:t>这样的，可以让学生通过这两个目标的比较，了解到哪个目标可以更好的激发自己，促发行动，</a:t>
            </a:r>
            <a:r>
              <a:rPr lang="en-US" altLang="zh-CN" smtClean="0"/>
              <a:t>B</a:t>
            </a:r>
            <a:r>
              <a:rPr lang="zh-CN" altLang="en-US" smtClean="0"/>
              <a:t>目标好在哪些方面？引出</a:t>
            </a:r>
            <a:r>
              <a:rPr lang="en-US" altLang="zh-CN" smtClean="0"/>
              <a:t>SMART</a:t>
            </a:r>
            <a:r>
              <a:rPr lang="zh-CN" altLang="en-US" smtClean="0"/>
              <a:t>原则</a:t>
            </a: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algn="r"/>
            <a:fld id="{734B29F3-3C85-4A61-80C5-70521ADEE635}" type="slidenum">
              <a:rPr lang="zh-CN" altLang="en-US" sz="1200"/>
            </a:fld>
            <a:endParaRPr lang="en-US" altLang="zh-CN"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6BDC43-FADF-4297-9EE3-C68D114959A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DE6BDC43-FADF-4297-9EE3-C68D114959A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4" name="灯片编号占位符 3"/>
          <p:cNvSpPr>
            <a:spLocks noGrp="1"/>
          </p:cNvSpPr>
          <p:nvPr>
            <p:ph type="sldNum" sz="quarter" idx="10"/>
          </p:nvPr>
        </p:nvSpPr>
        <p:spPr/>
        <p:txBody>
          <a:bodyPr/>
          <a:lstStyle/>
          <a:p>
            <a:pPr>
              <a:defRPr/>
            </a:pPr>
            <a:fld id="{9EA54CD2-17AC-4CF0-B8EF-035A93CBA22A}" type="slidenum">
              <a:rPr lang="zh-CN" altLang="en-US" smtClean="0"/>
            </a:fld>
            <a:endParaRPr lang="zh-CN" altLang="en-US"/>
          </a:p>
        </p:txBody>
      </p:sp>
      <p:sp>
        <p:nvSpPr>
          <p:cNvPr id="5" name="备注占位符 4"/>
          <p:cNvSpPr>
            <a:spLocks noGrp="1"/>
          </p:cNvSpPr>
          <p:nvPr>
            <p:ph type="body" sz="quarter" idx="1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TextEdit="1"/>
          </p:cNvSpPr>
          <p:nvPr>
            <p:ph type="sldImg"/>
          </p:nvPr>
        </p:nvSpPr>
        <p:spPr bwMode="auto">
          <a:noFill/>
          <a:ln>
            <a:solidFill>
              <a:srgbClr val="000000"/>
            </a:solidFill>
            <a:miter lim="800000"/>
          </a:ln>
        </p:spPr>
      </p:sp>
      <p:sp>
        <p:nvSpPr>
          <p:cNvPr id="34818" name="备注占位符 2"/>
          <p:cNvSpPr>
            <a:spLocks noGrp="1"/>
          </p:cNvSpPr>
          <p:nvPr>
            <p:ph type="body" idx="1"/>
          </p:nvPr>
        </p:nvSpPr>
        <p:spPr bwMode="auto">
          <a:noFill/>
        </p:spPr>
        <p:txBody>
          <a:bodyPr wrap="square" numCol="1" anchor="t" anchorCtr="0" compatLnSpc="1"/>
          <a:lstStyle/>
          <a:p>
            <a:endParaRPr lang="en-US" altLang="zh-CN" smtClean="0"/>
          </a:p>
        </p:txBody>
      </p:sp>
      <p:sp>
        <p:nvSpPr>
          <p:cNvPr id="34819" name="灯片编号占位符 3"/>
          <p:cNvSpPr>
            <a:spLocks noGrp="1"/>
          </p:cNvSpPr>
          <p:nvPr>
            <p:ph type="sldNum" sz="quarter" idx="5"/>
          </p:nvPr>
        </p:nvSpPr>
        <p:spPr bwMode="auto">
          <a:noFill/>
          <a:ln>
            <a:miter lim="800000"/>
          </a:ln>
        </p:spPr>
        <p:txBody>
          <a:bodyPr wrap="square" numCol="1" anchorCtr="0" compatLnSpc="1"/>
          <a:lstStyle/>
          <a:p>
            <a:fld id="{98B59ADB-05C0-4159-B3A3-D610626D1E2D}" type="slidenum">
              <a:rPr lang="zh-CN" altLang="en-US" smtClean="0"/>
            </a:fld>
            <a:endParaRPr lang="en-US" altLang="zh-CN"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smtClean="0"/>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F94A2388-0A88-46A4-A91F-21DC6C8844DD}"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normAutofit/>
          </a:bodyPr>
          <a:lstStyle/>
          <a:p>
            <a:pPr>
              <a:defRPr/>
            </a:pPr>
            <a:endParaRPr lang="zh-CN" altLang="en-US" dirty="0"/>
          </a:p>
        </p:txBody>
      </p:sp>
      <p:sp>
        <p:nvSpPr>
          <p:cNvPr id="327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C25FA10-1013-4C1F-874E-4F30FF4D4C1E}"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p:cNvSpPr>
          <p:nvPr>
            <p:ph type="sldImg"/>
          </p:nvPr>
        </p:nvSpPr>
        <p:spPr bwMode="auto">
          <a:noFill/>
          <a:ln>
            <a:solidFill>
              <a:srgbClr val="000000"/>
            </a:solidFill>
            <a:miter lim="800000"/>
          </a:ln>
        </p:spPr>
      </p:sp>
      <p:sp>
        <p:nvSpPr>
          <p:cNvPr id="49154" name="备注占位符 2"/>
          <p:cNvSpPr>
            <a:spLocks noGrp="1"/>
          </p:cNvSpPr>
          <p:nvPr>
            <p:ph type="body" idx="1"/>
          </p:nvPr>
        </p:nvSpPr>
        <p:spPr bwMode="auto">
          <a:noFill/>
        </p:spPr>
        <p:txBody>
          <a:bodyPr wrap="square" numCol="1" anchor="t" anchorCtr="0" compatLnSpc="1"/>
          <a:lstStyle/>
          <a:p>
            <a:endParaRPr lang="zh-CN" altLang="en-US" smtClean="0"/>
          </a:p>
        </p:txBody>
      </p:sp>
      <p:sp>
        <p:nvSpPr>
          <p:cNvPr id="49155" name="灯片编号占位符 3"/>
          <p:cNvSpPr>
            <a:spLocks noGrp="1"/>
          </p:cNvSpPr>
          <p:nvPr>
            <p:ph type="sldNum" sz="quarter" idx="5"/>
          </p:nvPr>
        </p:nvSpPr>
        <p:spPr bwMode="auto">
          <a:noFill/>
          <a:ln>
            <a:miter lim="800000"/>
          </a:ln>
        </p:spPr>
        <p:txBody>
          <a:bodyPr wrap="square" numCol="1" anchorCtr="0" compatLnSpc="1"/>
          <a:lstStyle/>
          <a:p>
            <a:fld id="{335DA4BC-8390-469F-A51F-284CB7766176}" type="slidenum">
              <a:rPr lang="zh-CN" altLang="en-US" smtClean="0"/>
            </a:fld>
            <a:endParaRPr lang="en-US"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noTextEdit="1"/>
          </p:cNvSpPr>
          <p:nvPr>
            <p:ph type="sldImg"/>
          </p:nvPr>
        </p:nvSpPr>
        <p:spPr bwMode="auto">
          <a:noFill/>
          <a:ln>
            <a:solidFill>
              <a:srgbClr val="000000"/>
            </a:solidFill>
            <a:miter lim="800000"/>
          </a:ln>
        </p:spPr>
      </p:sp>
      <p:sp>
        <p:nvSpPr>
          <p:cNvPr id="51202" name="备注占位符 2"/>
          <p:cNvSpPr>
            <a:spLocks noGrp="1"/>
          </p:cNvSpPr>
          <p:nvPr>
            <p:ph type="body" idx="1"/>
          </p:nvPr>
        </p:nvSpPr>
        <p:spPr bwMode="auto">
          <a:noFill/>
        </p:spPr>
        <p:txBody>
          <a:bodyPr wrap="square" numCol="1" anchor="t" anchorCtr="0" compatLnSpc="1"/>
          <a:lstStyle/>
          <a:p>
            <a:endParaRPr lang="zh-CN" altLang="en-US" smtClean="0"/>
          </a:p>
        </p:txBody>
      </p:sp>
      <p:sp>
        <p:nvSpPr>
          <p:cNvPr id="51203" name="灯片编号占位符 3"/>
          <p:cNvSpPr>
            <a:spLocks noGrp="1"/>
          </p:cNvSpPr>
          <p:nvPr>
            <p:ph type="sldNum" sz="quarter" idx="5"/>
          </p:nvPr>
        </p:nvSpPr>
        <p:spPr bwMode="auto">
          <a:noFill/>
          <a:ln>
            <a:miter lim="800000"/>
          </a:ln>
        </p:spPr>
        <p:txBody>
          <a:bodyPr wrap="square" numCol="1" anchorCtr="0" compatLnSpc="1"/>
          <a:lstStyle/>
          <a:p>
            <a:fld id="{B6D7306E-97D6-46F1-B357-880244D269D1}" type="slidenum">
              <a:rPr lang="zh-CN" altLang="en-US" smtClean="0"/>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a:extLst>
              <a:ext uri="{28A0092B-C50C-407E-A947-70E740481C1C}">
                <a14:useLocalDpi xmlns:a14="http://schemas.microsoft.com/office/drawing/2010/main" val="0"/>
              </a:ext>
            </a:extLst>
          </a:blip>
          <a:srcRect l="25107" t="45717" b="1630"/>
          <a:stretch>
            <a:fillRect/>
          </a:stretch>
        </p:blipFill>
        <p:spPr>
          <a:xfrm>
            <a:off x="13062" y="0"/>
            <a:ext cx="9130937" cy="4281714"/>
          </a:xfrm>
          <a:prstGeom prst="rect">
            <a:avLst/>
          </a:prstGeom>
        </p:spPr>
      </p:pic>
      <p:sp>
        <p:nvSpPr>
          <p:cNvPr id="4" name="Date Placeholder 3"/>
          <p:cNvSpPr>
            <a:spLocks noGrp="1"/>
          </p:cNvSpPr>
          <p:nvPr>
            <p:ph type="dt" sz="half" idx="10"/>
          </p:nvPr>
        </p:nvSpPr>
        <p:spPr/>
        <p:txBody>
          <a:bodyPr>
            <a:normAutofit/>
          </a:bodyPr>
          <a:lstStyle>
            <a:lvl1pPr>
              <a:defRPr>
                <a:solidFill>
                  <a:schemeClr val="tx1"/>
                </a:solidFill>
              </a:defRPr>
            </a:lvl1p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lvl1pPr>
              <a:defRPr>
                <a:solidFill>
                  <a:schemeClr val="tx1"/>
                </a:solidFill>
              </a:defRPr>
            </a:lvl1pPr>
          </a:lstStyle>
          <a:p>
            <a:endParaRPr lang="zh-CN" altLang="en-US"/>
          </a:p>
        </p:txBody>
      </p:sp>
      <p:sp>
        <p:nvSpPr>
          <p:cNvPr id="6" name="Slide Number Placeholder 5"/>
          <p:cNvSpPr>
            <a:spLocks noGrp="1"/>
          </p:cNvSpPr>
          <p:nvPr>
            <p:ph type="sldNum" sz="quarter" idx="12"/>
          </p:nvPr>
        </p:nvSpPr>
        <p:spPr/>
        <p:txBody>
          <a:bodyPr>
            <a:normAutofit/>
          </a:bodyPr>
          <a:lstStyle>
            <a:lvl1pPr>
              <a:defRPr>
                <a:solidFill>
                  <a:schemeClr val="tx1"/>
                </a:solidFill>
              </a:defRPr>
            </a:lvl1pPr>
          </a:lstStyle>
          <a:p>
            <a:fld id="{7A644B83-115B-4054-AC02-DC44F3D2F9C8}" type="slidenum">
              <a:rPr lang="zh-CN" altLang="en-US" smtClean="0"/>
            </a:fld>
            <a:endParaRPr lang="zh-CN" altLang="en-US"/>
          </a:p>
        </p:txBody>
      </p:sp>
      <p:sp>
        <p:nvSpPr>
          <p:cNvPr id="7" name="矩形 6"/>
          <p:cNvSpPr/>
          <p:nvPr/>
        </p:nvSpPr>
        <p:spPr>
          <a:xfrm>
            <a:off x="0" y="4281717"/>
            <a:ext cx="9144000" cy="20610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9" name="矩形 8"/>
          <p:cNvSpPr/>
          <p:nvPr/>
        </p:nvSpPr>
        <p:spPr>
          <a:xfrm>
            <a:off x="0" y="4005943"/>
            <a:ext cx="9144000" cy="567842"/>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350"/>
          </a:p>
        </p:txBody>
      </p:sp>
      <p:sp>
        <p:nvSpPr>
          <p:cNvPr id="10" name="任意多边形 9"/>
          <p:cNvSpPr/>
          <p:nvPr/>
        </p:nvSpPr>
        <p:spPr>
          <a:xfrm>
            <a:off x="3952079" y="3056959"/>
            <a:ext cx="1239845" cy="1268636"/>
          </a:xfrm>
          <a:custGeom>
            <a:avLst/>
            <a:gdLst>
              <a:gd name="connsiteX0" fmla="*/ 1188669 w 2377338"/>
              <a:gd name="connsiteY0" fmla="*/ 0 h 2757714"/>
              <a:gd name="connsiteX1" fmla="*/ 2377338 w 2377338"/>
              <a:gd name="connsiteY1" fmla="*/ 594335 h 2757714"/>
              <a:gd name="connsiteX2" fmla="*/ 2377338 w 2377338"/>
              <a:gd name="connsiteY2" fmla="*/ 2163379 h 2757714"/>
              <a:gd name="connsiteX3" fmla="*/ 1188669 w 2377338"/>
              <a:gd name="connsiteY3" fmla="*/ 2757714 h 2757714"/>
              <a:gd name="connsiteX4" fmla="*/ 0 w 2377338"/>
              <a:gd name="connsiteY4" fmla="*/ 2163379 h 2757714"/>
              <a:gd name="connsiteX5" fmla="*/ 0 w 2377338"/>
              <a:gd name="connsiteY5" fmla="*/ 594335 h 275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7338" h="2757714">
                <a:moveTo>
                  <a:pt x="1188669" y="0"/>
                </a:moveTo>
                <a:lnTo>
                  <a:pt x="2377338" y="594335"/>
                </a:lnTo>
                <a:lnTo>
                  <a:pt x="2377338" y="2163379"/>
                </a:lnTo>
                <a:lnTo>
                  <a:pt x="1188669" y="2757714"/>
                </a:lnTo>
                <a:lnTo>
                  <a:pt x="0" y="2163379"/>
                </a:lnTo>
                <a:lnTo>
                  <a:pt x="0" y="594335"/>
                </a:ln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altLang="zh-CN" sz="2700" dirty="0" smtClean="0"/>
              <a:t>LOGO</a:t>
            </a:r>
            <a:endParaRPr lang="zh-CN" altLang="en-US" sz="2700" dirty="0"/>
          </a:p>
        </p:txBody>
      </p:sp>
      <p:sp>
        <p:nvSpPr>
          <p:cNvPr id="2" name="Title 1"/>
          <p:cNvSpPr>
            <a:spLocks noGrp="1"/>
          </p:cNvSpPr>
          <p:nvPr>
            <p:ph type="ctrTitle"/>
          </p:nvPr>
        </p:nvSpPr>
        <p:spPr>
          <a:xfrm>
            <a:off x="685800" y="4573784"/>
            <a:ext cx="7772400" cy="948985"/>
          </a:xfrm>
        </p:spPr>
        <p:txBody>
          <a:bodyPr anchor="ctr" anchorCtr="0">
            <a:normAutofit/>
          </a:bodyPr>
          <a:lstStyle>
            <a:lvl1pPr algn="ctr">
              <a:defRPr sz="4000">
                <a:solidFill>
                  <a:schemeClr val="bg1"/>
                </a:solidFill>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143000" y="5563530"/>
            <a:ext cx="6858000" cy="681151"/>
          </a:xfrm>
        </p:spPr>
        <p:txBody>
          <a:bodyPr anchor="ctr" anchorCtr="0">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28200" y="408675"/>
            <a:ext cx="7887600" cy="5810400"/>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6EF2F5ED-D19D-4097-92A9-D6092B3D6E6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7AAEAA2-D029-4D23-B6D5-DE004B8B3ED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1096965" y="341060"/>
            <a:ext cx="7886700" cy="863272"/>
          </a:xfrm>
        </p:spPr>
        <p:txBody>
          <a:bodyPr>
            <a:normAutofit/>
          </a:bodyPr>
          <a:lstStyle/>
          <a:p>
            <a:r>
              <a:rPr lang="zh-CN" altLang="en-US" smtClean="0"/>
              <a:t>单击此处编辑母版标题样式</a:t>
            </a:r>
            <a:endParaRPr lang="en-US" dirty="0"/>
          </a:p>
        </p:txBody>
      </p:sp>
      <p:sp>
        <p:nvSpPr>
          <p:cNvPr id="3" name="Content Placeholder 2"/>
          <p:cNvSpPr>
            <a:spLocks noGrp="1"/>
          </p:cNvSpPr>
          <p:nvPr>
            <p:ph idx="1"/>
          </p:nvPr>
        </p:nvSpPr>
        <p:spPr>
          <a:xfrm>
            <a:off x="1096964" y="1825624"/>
            <a:ext cx="7418385" cy="4233981"/>
          </a:xfrm>
        </p:spPr>
        <p:txBody>
          <a:bodyPr>
            <a:normAutofit/>
          </a:bodyPr>
          <a:lstStyle>
            <a:lvl1pPr marL="0" indent="0">
              <a:buFont typeface="Wingdings" panose="05000000000000000000" pitchFamily="2" charset="2"/>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altLang="zh-CN" dirty="0"/>
          </a:p>
        </p:txBody>
      </p:sp>
      <p:sp>
        <p:nvSpPr>
          <p:cNvPr id="4" name="Date Placeholder 3"/>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grpSp>
        <p:nvGrpSpPr>
          <p:cNvPr id="10" name="组合 9"/>
          <p:cNvGrpSpPr/>
          <p:nvPr/>
        </p:nvGrpSpPr>
        <p:grpSpPr>
          <a:xfrm>
            <a:off x="550867" y="410256"/>
            <a:ext cx="546098" cy="593585"/>
            <a:chOff x="1392693" y="990828"/>
            <a:chExt cx="328611" cy="357186"/>
          </a:xfrm>
        </p:grpSpPr>
        <p:sp>
          <p:nvSpPr>
            <p:cNvPr id="11" name="MH_Other_1"/>
            <p:cNvSpPr/>
            <p:nvPr>
              <p:custDataLst>
                <p:tags r:id="rId2"/>
              </p:custDataLst>
            </p:nvPr>
          </p:nvSpPr>
          <p:spPr>
            <a:xfrm>
              <a:off x="1424442" y="1051152"/>
              <a:ext cx="296862" cy="296862"/>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12" name="MH_Other_2"/>
            <p:cNvSpPr/>
            <p:nvPr>
              <p:custDataLst>
                <p:tags r:id="rId3"/>
              </p:custDataLst>
            </p:nvPr>
          </p:nvSpPr>
          <p:spPr>
            <a:xfrm>
              <a:off x="1392693" y="990828"/>
              <a:ext cx="179387" cy="179387"/>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algn="ctr">
                <a:defRPr/>
              </a:pPr>
              <a:endParaRPr lang="zh-CN" alt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52800" y="2459185"/>
            <a:ext cx="5536870" cy="1172505"/>
          </a:xfrm>
        </p:spPr>
        <p:txBody>
          <a:bodyPr anchor="ctr" anchorCtr="0">
            <a:normAutofit/>
          </a:bodyPr>
          <a:lstStyle>
            <a:lvl1pPr algn="ctr">
              <a:defRPr sz="4000"/>
            </a:lvl1pPr>
          </a:lstStyle>
          <a:p>
            <a:r>
              <a:rPr lang="zh-CN" altLang="en-US" dirty="0" smtClean="0"/>
              <a:t>单击此处编辑标题</a:t>
            </a:r>
            <a:endParaRPr lang="en-US" dirty="0"/>
          </a:p>
        </p:txBody>
      </p:sp>
      <p:sp>
        <p:nvSpPr>
          <p:cNvPr id="3" name="Text Placeholder 2"/>
          <p:cNvSpPr>
            <a:spLocks noGrp="1"/>
          </p:cNvSpPr>
          <p:nvPr>
            <p:ph type="body" idx="1"/>
          </p:nvPr>
        </p:nvSpPr>
        <p:spPr>
          <a:xfrm>
            <a:off x="3252800" y="3675231"/>
            <a:ext cx="5536870" cy="616593"/>
          </a:xfrm>
        </p:spPr>
        <p:txBody>
          <a:bodyPr anchor="ctr" anchorCtr="0">
            <a:normAutofit/>
          </a:bodyPr>
          <a:lstStyle>
            <a:lvl1pPr marL="0" indent="0" algn="ctr">
              <a:buNone/>
              <a:defRPr sz="2400">
                <a:solidFill>
                  <a:schemeClr val="tx1">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
        <p:nvSpPr>
          <p:cNvPr id="7" name="矩形 6"/>
          <p:cNvSpPr/>
          <p:nvPr/>
        </p:nvSpPr>
        <p:spPr>
          <a:xfrm>
            <a:off x="0" y="6399892"/>
            <a:ext cx="9144000" cy="458108"/>
          </a:xfrm>
          <a:prstGeom prst="rect">
            <a:avLst/>
          </a:prstGeom>
          <a:gradFill>
            <a:gsLst>
              <a:gs pos="0">
                <a:schemeClr val="accent1"/>
              </a:gs>
              <a:gs pos="25000">
                <a:schemeClr val="accent2"/>
              </a:gs>
              <a:gs pos="50000">
                <a:schemeClr val="accent3"/>
              </a:gs>
              <a:gs pos="100000">
                <a:schemeClr val="accent6"/>
              </a:gs>
              <a:gs pos="75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endParaRPr lang="zh-CN" altLang="en-US" sz="1350"/>
          </a:p>
        </p:txBody>
      </p:sp>
      <p:sp>
        <p:nvSpPr>
          <p:cNvPr id="10" name="矩形 9"/>
          <p:cNvSpPr/>
          <p:nvPr/>
        </p:nvSpPr>
        <p:spPr>
          <a:xfrm>
            <a:off x="0" y="2966737"/>
            <a:ext cx="1272085" cy="6949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66078" y="2348362"/>
            <a:ext cx="1943462" cy="1943462"/>
          </a:xfrm>
          <a:prstGeom prst="ellipse">
            <a:avLst/>
          </a:prstGeom>
          <a:solidFill>
            <a:schemeClr val="bg1"/>
          </a:solidFill>
          <a:ln w="250825">
            <a:gradFill>
              <a:gsLst>
                <a:gs pos="0">
                  <a:schemeClr val="accent1"/>
                </a:gs>
                <a:gs pos="33000">
                  <a:schemeClr val="accent2"/>
                </a:gs>
                <a:gs pos="66000">
                  <a:schemeClr val="accent3"/>
                </a:gs>
                <a:gs pos="100000">
                  <a:schemeClr val="accent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1096965" y="284881"/>
            <a:ext cx="7886700" cy="919451"/>
          </a:xfrm>
        </p:spPr>
        <p:txBody>
          <a:bodyPr>
            <a:normAutofit/>
          </a:bodyPr>
          <a:lstStyle/>
          <a:p>
            <a:r>
              <a:rPr lang="zh-CN" altLang="en-US" dirty="0" smtClean="0"/>
              <a:t>单击此处编辑母版标题样式</a:t>
            </a:r>
            <a:endParaRPr lang="en-US" dirty="0"/>
          </a:p>
        </p:txBody>
      </p:sp>
      <p:sp>
        <p:nvSpPr>
          <p:cNvPr id="3" name="Content Placeholder 2"/>
          <p:cNvSpPr>
            <a:spLocks noGrp="1"/>
          </p:cNvSpPr>
          <p:nvPr>
            <p:ph sz="half" idx="1"/>
          </p:nvPr>
        </p:nvSpPr>
        <p:spPr>
          <a:xfrm>
            <a:off x="1085850" y="1672327"/>
            <a:ext cx="7418385" cy="2192376"/>
          </a:xfrm>
        </p:spPr>
        <p:txBody>
          <a:bodyPr>
            <a:normAutofit/>
          </a:bodyPr>
          <a:lstStyle>
            <a:lvl1pPr marL="0" indent="0">
              <a:buFont typeface="Arial" panose="020B0604020202020204" pitchFamily="34" charset="0"/>
              <a:buNone/>
              <a:defRPr sz="2400"/>
            </a:lvl1pPr>
            <a:lvl2pPr marL="457200" indent="0">
              <a:buFont typeface="Arial" panose="020B0604020202020204" pitchFamily="34" charset="0"/>
              <a:buNone/>
              <a:defRPr/>
            </a:lvl2pPr>
            <a:lvl3pPr marL="914400" indent="0">
              <a:buFont typeface="Arial" panose="020B0604020202020204" pitchFamily="34" charse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altLang="zh-CN" dirty="0"/>
          </a:p>
        </p:txBody>
      </p:sp>
      <p:sp>
        <p:nvSpPr>
          <p:cNvPr id="4" name="Content Placeholder 3"/>
          <p:cNvSpPr>
            <a:spLocks noGrp="1"/>
          </p:cNvSpPr>
          <p:nvPr>
            <p:ph sz="half" idx="2"/>
          </p:nvPr>
        </p:nvSpPr>
        <p:spPr>
          <a:xfrm>
            <a:off x="1096965" y="4045372"/>
            <a:ext cx="7418385" cy="2192376"/>
          </a:xfrm>
        </p:spPr>
        <p:txBody>
          <a:bodyPr>
            <a:normAutofit/>
          </a:bodyPr>
          <a:lstStyle>
            <a:lvl1pPr marL="0" indent="0">
              <a:buFont typeface="Arial" panose="020B0604020202020204" pitchFamily="34" charset="0"/>
              <a:buNone/>
              <a:defRPr sz="2400"/>
            </a:lvl1pPr>
            <a:lvl2pPr marL="457200" indent="0">
              <a:buFont typeface="Arial" panose="020B0604020202020204" pitchFamily="34" charset="0"/>
              <a:buNone/>
              <a:defRPr/>
            </a:lvl2pPr>
            <a:lvl3pPr marL="914400" indent="0">
              <a:buFont typeface="Arial" panose="020B0604020202020204" pitchFamily="34" charset="0"/>
              <a:buNone/>
              <a:defRPr/>
            </a:lvl3pPr>
            <a:lvl4pPr marL="1371600" indent="0">
              <a:buFont typeface="Arial" panose="020B0604020202020204" pitchFamily="34" charset="0"/>
              <a:buNone/>
              <a:defRPr/>
            </a:lvl4pPr>
            <a:lvl5pPr marL="1828800" indent="0">
              <a:buFont typeface="Arial" panose="020B0604020202020204" pitchFamily="34" charset="0"/>
              <a:buNone/>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altLang="zh-CN" dirty="0"/>
          </a:p>
        </p:txBody>
      </p:sp>
      <p:sp>
        <p:nvSpPr>
          <p:cNvPr id="5" name="Date Placeholder 4"/>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6" name="Footer Placeholder 5"/>
          <p:cNvSpPr>
            <a:spLocks noGrp="1"/>
          </p:cNvSpPr>
          <p:nvPr>
            <p:ph type="ftr" sz="quarter" idx="11"/>
          </p:nvPr>
        </p:nvSpPr>
        <p:spPr/>
        <p:txBody>
          <a:bodyPr>
            <a:normAutofit/>
          </a:bodyPr>
          <a:lstStyle/>
          <a:p>
            <a:endParaRPr lang="zh-CN" altLang="en-US"/>
          </a:p>
        </p:txBody>
      </p:sp>
      <p:sp>
        <p:nvSpPr>
          <p:cNvPr id="7" name="Slide Number Placeholder 6"/>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grpSp>
        <p:nvGrpSpPr>
          <p:cNvPr id="11" name="组合 10"/>
          <p:cNvGrpSpPr/>
          <p:nvPr/>
        </p:nvGrpSpPr>
        <p:grpSpPr>
          <a:xfrm>
            <a:off x="550867" y="410256"/>
            <a:ext cx="546098" cy="593585"/>
            <a:chOff x="1392693" y="990828"/>
            <a:chExt cx="328611" cy="357186"/>
          </a:xfrm>
        </p:grpSpPr>
        <p:sp>
          <p:nvSpPr>
            <p:cNvPr id="12" name="MH_Other_1"/>
            <p:cNvSpPr/>
            <p:nvPr>
              <p:custDataLst>
                <p:tags r:id="rId2"/>
              </p:custDataLst>
            </p:nvPr>
          </p:nvSpPr>
          <p:spPr>
            <a:xfrm>
              <a:off x="1424442" y="1051152"/>
              <a:ext cx="296862" cy="296862"/>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13" name="MH_Other_2"/>
            <p:cNvSpPr/>
            <p:nvPr>
              <p:custDataLst>
                <p:tags r:id="rId3"/>
              </p:custDataLst>
            </p:nvPr>
          </p:nvSpPr>
          <p:spPr>
            <a:xfrm>
              <a:off x="1392693" y="990828"/>
              <a:ext cx="179387" cy="179387"/>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algn="ctr">
                <a:defRPr/>
              </a:pPr>
              <a:endParaRPr lang="zh-CN" altLang="en-US"/>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29842" y="2505075"/>
            <a:ext cx="3868340" cy="3684588"/>
          </a:xfrm>
        </p:spPr>
        <p:txBody>
          <a:bodyPr>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29150" y="2505075"/>
            <a:ext cx="3887391" cy="3684588"/>
          </a:xfrm>
        </p:spPr>
        <p:txBody>
          <a:bodyPr>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8" name="Footer Placeholder 7"/>
          <p:cNvSpPr>
            <a:spLocks noGrp="1"/>
          </p:cNvSpPr>
          <p:nvPr>
            <p:ph type="ftr" sz="quarter" idx="11"/>
          </p:nvPr>
        </p:nvSpPr>
        <p:spPr/>
        <p:txBody>
          <a:bodyPr>
            <a:normAutofit/>
          </a:bodyPr>
          <a:lstStyle/>
          <a:p>
            <a:endParaRPr lang="zh-CN" altLang="en-US"/>
          </a:p>
        </p:txBody>
      </p:sp>
      <p:sp>
        <p:nvSpPr>
          <p:cNvPr id="9" name="Slide Number Placeholder 8"/>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199" y="2359570"/>
            <a:ext cx="5172075" cy="1325563"/>
          </a:xfrm>
        </p:spPr>
        <p:txBody>
          <a:bodyPr>
            <a:normAutofit/>
          </a:bodyPr>
          <a:lstStyle>
            <a:lvl1pPr algn="r">
              <a:defRPr sz="6000">
                <a:solidFill>
                  <a:schemeClr val="accent1"/>
                </a:solidFill>
                <a:latin typeface="方正舒体" panose="02010601030101010101" pitchFamily="2" charset="-122"/>
                <a:ea typeface="方正舒体" panose="02010601030101010101" pitchFamily="2" charset="-122"/>
              </a:defRPr>
            </a:lvl1pPr>
          </a:lstStyle>
          <a:p>
            <a:r>
              <a:rPr lang="zh-CN" altLang="en-US" dirty="0" smtClean="0"/>
              <a:t>编辑标题</a:t>
            </a:r>
            <a:endParaRPr lang="en-US" dirty="0"/>
          </a:p>
        </p:txBody>
      </p:sp>
      <p:sp>
        <p:nvSpPr>
          <p:cNvPr id="3" name="Date Placeholder 2"/>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4" name="Footer Placeholder 3"/>
          <p:cNvSpPr>
            <a:spLocks noGrp="1"/>
          </p:cNvSpPr>
          <p:nvPr>
            <p:ph type="ftr" sz="quarter" idx="11"/>
          </p:nvPr>
        </p:nvSpPr>
        <p:spPr/>
        <p:txBody>
          <a:bodyPr>
            <a:normAutofit/>
          </a:bodyPr>
          <a:lstStyle/>
          <a:p>
            <a:endParaRPr lang="zh-CN" altLang="en-US"/>
          </a:p>
        </p:txBody>
      </p:sp>
      <p:sp>
        <p:nvSpPr>
          <p:cNvPr id="5" name="Slide Number Placeholder 4"/>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pic>
        <p:nvPicPr>
          <p:cNvPr id="7" name="图片 6"/>
          <p:cNvPicPr>
            <a:picLocks noChangeAspect="1"/>
          </p:cNvPicPr>
          <p:nvPr>
            <p:custDataLst>
              <p:tags r:id="rId2"/>
            </p:custDataLst>
          </p:nvPr>
        </p:nvPicPr>
        <p:blipFill>
          <a:blip r:embed="rId3" cstate="print">
            <a:extLst>
              <a:ext uri="{28A0092B-C50C-407E-A947-70E740481C1C}">
                <a14:useLocalDpi xmlns:a14="http://schemas.microsoft.com/office/drawing/2010/main" val="0"/>
              </a:ext>
            </a:extLst>
          </a:blip>
          <a:srcRect/>
          <a:stretch>
            <a:fillRect/>
          </a:stretch>
        </p:blipFill>
        <p:spPr bwMode="auto">
          <a:xfrm>
            <a:off x="5800725" y="908650"/>
            <a:ext cx="3362325" cy="239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3" name="Footer Placeholder 2"/>
          <p:cNvSpPr>
            <a:spLocks noGrp="1"/>
          </p:cNvSpPr>
          <p:nvPr>
            <p:ph type="ftr" sz="quarter" idx="11"/>
          </p:nvPr>
        </p:nvSpPr>
        <p:spPr/>
        <p:txBody>
          <a:bodyPr>
            <a:normAutofit/>
          </a:bodyPr>
          <a:lstStyle/>
          <a:p>
            <a:endParaRPr lang="zh-CN" altLang="en-US"/>
          </a:p>
        </p:txBody>
      </p:sp>
      <p:sp>
        <p:nvSpPr>
          <p:cNvPr id="4" name="Slide Number Placeholder 3"/>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6" name="Footer Placeholder 5"/>
          <p:cNvSpPr>
            <a:spLocks noGrp="1"/>
          </p:cNvSpPr>
          <p:nvPr>
            <p:ph type="ftr" sz="quarter" idx="11"/>
          </p:nvPr>
        </p:nvSpPr>
        <p:spPr/>
        <p:txBody>
          <a:bodyPr>
            <a:normAutofit/>
          </a:bodyPr>
          <a:lstStyle/>
          <a:p>
            <a:endParaRPr lang="zh-CN" altLang="en-US"/>
          </a:p>
        </p:txBody>
      </p:sp>
      <p:sp>
        <p:nvSpPr>
          <p:cNvPr id="7" name="Slide Number Placeholder 6"/>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
        <p:nvSpPr>
          <p:cNvPr id="8" name="矩形 7"/>
          <p:cNvSpPr/>
          <p:nvPr/>
        </p:nvSpPr>
        <p:spPr>
          <a:xfrm>
            <a:off x="1094921" y="1965327"/>
            <a:ext cx="3182257" cy="3873500"/>
          </a:xfrm>
          <a:prstGeom prst="rect">
            <a:avLst/>
          </a:prstGeom>
          <a:solidFill>
            <a:srgbClr val="EEEEEE"/>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Title 1"/>
          <p:cNvSpPr>
            <a:spLocks noGrp="1"/>
          </p:cNvSpPr>
          <p:nvPr>
            <p:ph type="title"/>
          </p:nvPr>
        </p:nvSpPr>
        <p:spPr>
          <a:xfrm>
            <a:off x="629840" y="457200"/>
            <a:ext cx="8076009" cy="723900"/>
          </a:xfrm>
        </p:spPr>
        <p:txBody>
          <a:bodyPr anchor="ctr" anchorCtr="0">
            <a:normAutofit/>
          </a:bodyPr>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253203" y="2175671"/>
            <a:ext cx="2865692" cy="3158329"/>
          </a:xfrm>
        </p:spPr>
        <p:txBody>
          <a:bodyPr anchor="t">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5383411" y="1965327"/>
            <a:ext cx="2949178" cy="3811588"/>
          </a:xfrm>
        </p:spPr>
        <p:txBody>
          <a:bodyPr anchor="ctr" anchorCtr="0">
            <a:normAutofit/>
          </a:bodyPr>
          <a:lstStyle>
            <a:lvl1pPr marL="0" indent="0">
              <a:buNone/>
              <a:defRPr sz="1800">
                <a:solidFill>
                  <a:schemeClr val="accent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5893" y="365125"/>
            <a:ext cx="1459457" cy="5811838"/>
          </a:xfrm>
        </p:spPr>
        <p:txBody>
          <a:bodyPr vert="eaVert">
            <a:normAutofit/>
          </a:bodyPr>
          <a:lstStyle>
            <a:lvl1pPr>
              <a:defRPr sz="3600"/>
            </a:lvl1pPr>
          </a:lstStyle>
          <a:p>
            <a:r>
              <a:rPr lang="zh-CN" altLang="en-US" dirty="0" smtClean="0"/>
              <a:t>单击此处编辑母版标题样式</a:t>
            </a:r>
            <a:endParaRPr lang="en-US" dirty="0"/>
          </a:p>
        </p:txBody>
      </p:sp>
      <p:sp>
        <p:nvSpPr>
          <p:cNvPr id="3" name="Vertical Text Placeholder 2"/>
          <p:cNvSpPr>
            <a:spLocks noGrp="1"/>
          </p:cNvSpPr>
          <p:nvPr>
            <p:ph type="body" orient="vert" idx="1"/>
          </p:nvPr>
        </p:nvSpPr>
        <p:spPr>
          <a:xfrm>
            <a:off x="628650" y="365125"/>
            <a:ext cx="6304413" cy="5811838"/>
          </a:xfrm>
        </p:spPr>
        <p:txBody>
          <a:bodyPr vert="eaVert">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4" name="Date Placeholder 3"/>
          <p:cNvSpPr>
            <a:spLocks noGrp="1"/>
          </p:cNvSpPr>
          <p:nvPr>
            <p:ph type="dt" sz="half" idx="10"/>
          </p:nvPr>
        </p:nvSpPr>
        <p:spPr/>
        <p:txBody>
          <a:bodyPr>
            <a:normAutofit/>
          </a:bodyPr>
          <a:lstStyle/>
          <a:p>
            <a:fld id="{E528DE8F-8DB5-4710-82E5-6DACE62778C2}" type="datetimeFigureOut">
              <a:rPr lang="zh-CN" altLang="en-US" smtClean="0"/>
            </a:fld>
            <a:endParaRPr lang="zh-CN" altLang="en-US"/>
          </a:p>
        </p:txBody>
      </p:sp>
      <p:sp>
        <p:nvSpPr>
          <p:cNvPr id="5" name="Footer Placeholder 4"/>
          <p:cNvSpPr>
            <a:spLocks noGrp="1"/>
          </p:cNvSpPr>
          <p:nvPr>
            <p:ph type="ftr" sz="quarter" idx="11"/>
          </p:nvPr>
        </p:nvSpPr>
        <p:spPr/>
        <p:txBody>
          <a:bodyPr>
            <a:normAutofit/>
          </a:bodyPr>
          <a:lstStyle/>
          <a:p>
            <a:endParaRPr lang="zh-CN" altLang="en-US"/>
          </a:p>
        </p:txBody>
      </p:sp>
      <p:sp>
        <p:nvSpPr>
          <p:cNvPr id="6" name="Slide Number Placeholder 5"/>
          <p:cNvSpPr>
            <a:spLocks noGrp="1"/>
          </p:cNvSpPr>
          <p:nvPr>
            <p:ph type="sldNum" sz="quarter" idx="12"/>
          </p:nvPr>
        </p:nvSpPr>
        <p:spPr/>
        <p:txBody>
          <a:bodyPr>
            <a:normAutofit/>
          </a:bodyPr>
          <a:lstStyle/>
          <a:p>
            <a:fld id="{7A644B83-115B-4054-AC02-DC44F3D2F9C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tags" Target="../tags/tag7.xml"/><Relationship Id="rId11" Type="http://schemas.openxmlformats.org/officeDocument/2006/relationships/tags" Target="../tags/tag6.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p:nvSpPr>
        <p:spPr>
          <a:xfrm>
            <a:off x="0" y="6399892"/>
            <a:ext cx="9144000" cy="458108"/>
          </a:xfrm>
          <a:prstGeom prst="rect">
            <a:avLst/>
          </a:prstGeom>
          <a:gradFill>
            <a:gsLst>
              <a:gs pos="0">
                <a:schemeClr val="accent1"/>
              </a:gs>
              <a:gs pos="25000">
                <a:schemeClr val="accent2"/>
              </a:gs>
              <a:gs pos="50000">
                <a:schemeClr val="accent3"/>
              </a:gs>
              <a:gs pos="100000">
                <a:schemeClr val="accent6"/>
              </a:gs>
              <a:gs pos="75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2" name="Title Placeholder 1"/>
          <p:cNvSpPr>
            <a:spLocks noGrp="1"/>
          </p:cNvSpPr>
          <p:nvPr>
            <p:ph type="title"/>
            <p:custDataLst>
              <p:tags r:id="rId11"/>
            </p:custDataLst>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custDataLst>
              <p:tags r:id="rId12"/>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5" name="Footer Placeholder 4"/>
          <p:cNvSpPr>
            <a:spLocks noGrp="1"/>
          </p:cNvSpPr>
          <p:nvPr>
            <p:ph type="ftr" sz="quarter" idx="3"/>
          </p:nvPr>
        </p:nvSpPr>
        <p:spPr>
          <a:xfrm>
            <a:off x="3028950" y="6438239"/>
            <a:ext cx="3086100" cy="365125"/>
          </a:xfrm>
          <a:prstGeom prst="rect">
            <a:avLst/>
          </a:prstGeom>
        </p:spPr>
        <p:txBody>
          <a:bodyPr vert="horz" lIns="91440" tIns="45720" rIns="91440" bIns="45720" rtlCol="0" anchor="ctr">
            <a:normAutofit/>
          </a:bodyPr>
          <a:lstStyle>
            <a:lvl1pPr algn="ctr">
              <a:defRPr sz="1400">
                <a:solidFill>
                  <a:schemeClr val="bg1"/>
                </a:solidFill>
              </a:defRPr>
            </a:lvl1pPr>
          </a:lstStyle>
          <a:p>
            <a:endParaRPr lang="zh-CN" altLang="en-US" dirty="0"/>
          </a:p>
        </p:txBody>
      </p:sp>
      <p:sp>
        <p:nvSpPr>
          <p:cNvPr id="6" name="Slide Number Placeholder 5"/>
          <p:cNvSpPr>
            <a:spLocks noGrp="1"/>
          </p:cNvSpPr>
          <p:nvPr>
            <p:ph type="sldNum" sz="quarter" idx="4"/>
          </p:nvPr>
        </p:nvSpPr>
        <p:spPr>
          <a:xfrm>
            <a:off x="6457950" y="6438239"/>
            <a:ext cx="2057400" cy="365125"/>
          </a:xfrm>
          <a:prstGeom prst="rect">
            <a:avLst/>
          </a:prstGeom>
        </p:spPr>
        <p:txBody>
          <a:bodyPr vert="horz" lIns="91440" tIns="45720" rIns="91440" bIns="45720" rtlCol="0" anchor="ctr">
            <a:normAutofit/>
          </a:bodyPr>
          <a:lstStyle>
            <a:lvl1pPr algn="r">
              <a:defRPr sz="1400">
                <a:solidFill>
                  <a:schemeClr val="bg1"/>
                </a:solidFill>
              </a:defRPr>
            </a:lvl1pPr>
          </a:lstStyle>
          <a:p>
            <a:fld id="{7A644B83-115B-4054-AC02-DC44F3D2F9C8}" type="slidenum">
              <a:rPr lang="zh-CN" altLang="en-US" smtClean="0"/>
            </a:fld>
            <a:endParaRPr lang="zh-CN" altLang="en-US"/>
          </a:p>
        </p:txBody>
      </p:sp>
      <p:sp>
        <p:nvSpPr>
          <p:cNvPr id="4" name="Date Placeholder 3"/>
          <p:cNvSpPr>
            <a:spLocks noGrp="1"/>
          </p:cNvSpPr>
          <p:nvPr>
            <p:ph type="dt" sz="half" idx="2"/>
          </p:nvPr>
        </p:nvSpPr>
        <p:spPr>
          <a:xfrm>
            <a:off x="628650" y="6438239"/>
            <a:ext cx="2057400" cy="365125"/>
          </a:xfrm>
          <a:prstGeom prst="rect">
            <a:avLst/>
          </a:prstGeom>
        </p:spPr>
        <p:txBody>
          <a:bodyPr vert="horz" lIns="91440" tIns="45720" rIns="91440" bIns="45720" rtlCol="0" anchor="ctr">
            <a:normAutofit/>
          </a:bodyPr>
          <a:lstStyle>
            <a:lvl1pPr algn="l">
              <a:defRPr sz="1400">
                <a:solidFill>
                  <a:schemeClr val="bg1"/>
                </a:solidFill>
              </a:defRPr>
            </a:lvl1pPr>
          </a:lstStyle>
          <a:p>
            <a:fld id="{E528DE8F-8DB5-4710-82E5-6DACE62778C2}" type="datetimeFigureOut">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gradFill>
            <a:gsLst>
              <a:gs pos="0">
                <a:schemeClr val="accent1"/>
              </a:gs>
              <a:gs pos="33000">
                <a:schemeClr val="accent2"/>
              </a:gs>
              <a:gs pos="66000">
                <a:schemeClr val="accent3"/>
              </a:gs>
              <a:gs pos="100000">
                <a:schemeClr val="accent4"/>
              </a:gs>
            </a:gsLst>
            <a:lin ang="0" scaled="0"/>
          </a:gra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SzPct val="80000"/>
        <a:buFont typeface="Wingdings" panose="05000000000000000000" pitchFamily="2" charset="2"/>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SzPct val="80000"/>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7" Type="http://schemas.openxmlformats.org/officeDocument/2006/relationships/slideLayout" Target="../slideLayouts/slideLayout2.xml"/><Relationship Id="rId16" Type="http://schemas.openxmlformats.org/officeDocument/2006/relationships/tags" Target="../tags/tag26.xml"/><Relationship Id="rId15" Type="http://schemas.openxmlformats.org/officeDocument/2006/relationships/tags" Target="../tags/tag25.xml"/><Relationship Id="rId14" Type="http://schemas.openxmlformats.org/officeDocument/2006/relationships/tags" Target="../tags/tag24.xml"/><Relationship Id="rId13" Type="http://schemas.openxmlformats.org/officeDocument/2006/relationships/tags" Target="../tags/tag23.xml"/><Relationship Id="rId12" Type="http://schemas.openxmlformats.org/officeDocument/2006/relationships/tags" Target="../tags/tag22.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tags" Target="../tags/tag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标题 5"/>
          <p:cNvSpPr>
            <a:spLocks noGrp="1"/>
          </p:cNvSpPr>
          <p:nvPr>
            <p:ph type="title"/>
            <p:custDataLst>
              <p:tags r:id="rId1"/>
            </p:custDataLst>
          </p:nvPr>
        </p:nvSpPr>
        <p:spPr/>
        <p:txBody>
          <a:bodyPr>
            <a:normAutofit/>
          </a:bodyPr>
          <a:p>
            <a:r>
              <a:rPr lang="zh-CN" altLang="en-US" dirty="0">
                <a:solidFill>
                  <a:schemeClr val="tx2"/>
                </a:solidFill>
              </a:rPr>
              <a:t>第七单元  决策与行动计划</a:t>
            </a:r>
            <a:endParaRPr lang="zh-CN" altLang="en-US" dirty="0">
              <a:solidFill>
                <a:schemeClr val="tx2"/>
              </a:solidFill>
            </a:endParaRPr>
          </a:p>
        </p:txBody>
      </p:sp>
      <p:sp>
        <p:nvSpPr>
          <p:cNvPr id="7" name="内容占位符 6"/>
          <p:cNvSpPr>
            <a:spLocks noGrp="1"/>
          </p:cNvSpPr>
          <p:nvPr>
            <p:ph idx="1"/>
            <p:custDataLst>
              <p:tags r:id="rId2"/>
            </p:custDataLst>
          </p:nvPr>
        </p:nvSpPr>
        <p:spPr/>
        <p:txBody>
          <a:bodyPr>
            <a:normAutofit/>
          </a:bodyPr>
          <a:p>
            <a:pPr>
              <a:lnSpc>
                <a:spcPct val="150000"/>
              </a:lnSpc>
              <a:defRPr/>
            </a:pPr>
            <a:r>
              <a:rPr lang="en-US" altLang="zh-CN" sz="3600" dirty="0">
                <a:latin typeface="楷体" panose="02010609060101010101" charset="-122"/>
                <a:ea typeface="楷体" panose="02010609060101010101" charset="-122"/>
              </a:rPr>
              <a:t>    </a:t>
            </a:r>
            <a:r>
              <a:rPr lang="zh-CN" altLang="en-US" sz="3600" dirty="0">
                <a:latin typeface="楷体" panose="02010609060101010101" charset="-122"/>
                <a:ea typeface="楷体" panose="02010609060101010101" charset="-122"/>
              </a:rPr>
              <a:t>我们的决定决定了我们。</a:t>
            </a:r>
            <a:endParaRPr lang="zh-CN" altLang="en-US" sz="3600" dirty="0">
              <a:latin typeface="楷体" panose="02010609060101010101" charset="-122"/>
              <a:ea typeface="楷体" panose="02010609060101010101" charset="-122"/>
            </a:endParaRPr>
          </a:p>
          <a:p>
            <a:pPr>
              <a:defRPr/>
            </a:pPr>
            <a:r>
              <a:rPr lang="en-US" altLang="zh-CN" sz="3600" dirty="0">
                <a:latin typeface="楷体" panose="02010609060101010101" charset="-122"/>
                <a:ea typeface="楷体" panose="02010609060101010101" charset="-122"/>
              </a:rPr>
              <a:t>        </a:t>
            </a:r>
            <a:endParaRPr lang="en-US" altLang="zh-CN" sz="3600" dirty="0">
              <a:latin typeface="楷体" panose="02010609060101010101" charset="-122"/>
              <a:ea typeface="楷体" panose="02010609060101010101" charset="-122"/>
            </a:endParaRPr>
          </a:p>
          <a:p>
            <a:pPr>
              <a:defRPr/>
            </a:pPr>
            <a:r>
              <a:rPr lang="en-US" altLang="zh-CN" sz="3600" dirty="0">
                <a:latin typeface="楷体" panose="02010609060101010101" charset="-122"/>
                <a:ea typeface="楷体" panose="02010609060101010101" charset="-122"/>
              </a:rPr>
              <a:t>      </a:t>
            </a:r>
            <a:r>
              <a:rPr lang="en-US" altLang="zh-CN" sz="2800" dirty="0">
                <a:latin typeface="楷体" panose="02010609060101010101" charset="-122"/>
                <a:ea typeface="楷体" panose="02010609060101010101" charset="-122"/>
              </a:rPr>
              <a:t>                  ——</a:t>
            </a:r>
            <a:r>
              <a:rPr lang="zh-CN" altLang="en-US" sz="2800" dirty="0">
                <a:latin typeface="楷体" panose="02010609060101010101" charset="-122"/>
                <a:ea typeface="楷体" panose="02010609060101010101" charset="-122"/>
              </a:rPr>
              <a:t>萨特</a:t>
            </a:r>
            <a:endParaRPr lang="zh-CN" altLang="en-US" sz="2800" dirty="0">
              <a:latin typeface="楷体" panose="02010609060101010101" charset="-122"/>
              <a:ea typeface="楷体" panose="02010609060101010101" charset="-122"/>
              <a:cs typeface="Arial" panose="020B0604020202020204" pitchFamily="34" charset="0"/>
              <a:sym typeface="+mn-ea"/>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3276295" y="2819230"/>
            <a:ext cx="5536870" cy="1172505"/>
          </a:xfrm>
        </p:spPr>
        <p:txBody>
          <a:bodyPr>
            <a:normAutofit/>
          </a:bodyPr>
          <a:p>
            <a:pPr marL="0" lvl="0" indent="0" eaLnBrk="0" hangingPunct="0">
              <a:lnSpc>
                <a:spcPct val="150000"/>
              </a:lnSpc>
              <a:spcBef>
                <a:spcPct val="20000"/>
              </a:spcBef>
              <a:buFont typeface="Wingdings" panose="05000000000000000000" pitchFamily="2" charset="2"/>
            </a:pPr>
            <a:r>
              <a:rPr lang="zh-CN" altLang="en-US">
                <a:sym typeface="+mn-ea"/>
              </a:rPr>
              <a:t>影响职业决策的因素</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pPr algn="l"/>
            <a:r>
              <a:rPr lang="zh-CN" altLang="en-US" sz="3600" b="1" kern="0" dirty="0">
                <a:solidFill>
                  <a:schemeClr val="tx2"/>
                </a:solidFill>
                <a:latin typeface="微软雅黑" panose="020B0503020204020204" pitchFamily="34" charset="-122"/>
                <a:ea typeface="微软雅黑" panose="020B0503020204020204" pitchFamily="34" charset="-122"/>
              </a:rPr>
              <a:t>影响决策的因素</a:t>
            </a:r>
            <a:endParaRPr lang="zh-CN" altLang="en-US" smtClean="0"/>
          </a:p>
        </p:txBody>
      </p:sp>
      <p:sp>
        <p:nvSpPr>
          <p:cNvPr id="46082" name="Rectangle 3"/>
          <p:cNvSpPr>
            <a:spLocks noGrp="1" noChangeArrowheads="1"/>
          </p:cNvSpPr>
          <p:nvPr>
            <p:ph type="body" idx="1"/>
          </p:nvPr>
        </p:nvSpPr>
        <p:spPr>
          <a:xfrm>
            <a:off x="925195" y="1349375"/>
            <a:ext cx="7523480" cy="4551680"/>
          </a:xfrm>
        </p:spPr>
        <p:txBody>
          <a:bodyPr/>
          <a:lstStyle/>
          <a:p>
            <a:pPr fontAlgn="auto">
              <a:lnSpc>
                <a:spcPct val="140000"/>
              </a:lnSpc>
            </a:pPr>
            <a:r>
              <a:rPr lang="en-US" altLang="zh-CN" smtClean="0">
                <a:latin typeface="微软雅黑" panose="020B0503020204020204" pitchFamily="34" charset="-122"/>
                <a:ea typeface="微软雅黑" panose="020B0503020204020204" pitchFamily="34" charset="-122"/>
              </a:rPr>
              <a:t>1</a:t>
            </a:r>
            <a:r>
              <a:rPr lang="zh-CN" altLang="en-US" smtClean="0">
                <a:latin typeface="微软雅黑" panose="020B0503020204020204" pitchFamily="34" charset="-122"/>
                <a:ea typeface="微软雅黑" panose="020B0503020204020204" pitchFamily="34" charset="-122"/>
              </a:rPr>
              <a:t>、决策的风险与责任</a:t>
            </a:r>
            <a:endParaRPr lang="zh-CN" altLang="en-US" smtClean="0">
              <a:latin typeface="微软雅黑" panose="020B0503020204020204" pitchFamily="34" charset="-122"/>
              <a:ea typeface="微软雅黑" panose="020B0503020204020204" pitchFamily="34" charset="-122"/>
            </a:endParaRPr>
          </a:p>
          <a:p>
            <a:pPr fontAlgn="auto">
              <a:lnSpc>
                <a:spcPct val="140000"/>
              </a:lnSpc>
            </a:pPr>
            <a:r>
              <a:rPr lang="en-US" altLang="zh-CN" smtClean="0">
                <a:latin typeface="微软雅黑" panose="020B0503020204020204" pitchFamily="34" charset="-122"/>
                <a:ea typeface="微软雅黑" panose="020B0503020204020204" pitchFamily="34" charset="-122"/>
              </a:rPr>
              <a:t>2</a:t>
            </a:r>
            <a:r>
              <a:rPr lang="zh-CN" altLang="en-US" smtClean="0">
                <a:latin typeface="微软雅黑" panose="020B0503020204020204" pitchFamily="34" charset="-122"/>
                <a:ea typeface="微软雅黑" panose="020B0503020204020204" pitchFamily="34" charset="-122"/>
              </a:rPr>
              <a:t>、遗传和特殊能力</a:t>
            </a:r>
            <a:endParaRPr lang="zh-CN" altLang="en-US" smtClean="0">
              <a:latin typeface="微软雅黑" panose="020B0503020204020204" pitchFamily="34" charset="-122"/>
              <a:ea typeface="微软雅黑" panose="020B0503020204020204" pitchFamily="34" charset="-122"/>
            </a:endParaRPr>
          </a:p>
          <a:p>
            <a:pPr fontAlgn="auto">
              <a:lnSpc>
                <a:spcPct val="140000"/>
              </a:lnSpc>
            </a:pPr>
            <a:r>
              <a:rPr lang="en-US" altLang="zh-CN" smtClean="0">
                <a:latin typeface="微软雅黑" panose="020B0503020204020204" pitchFamily="34" charset="-122"/>
                <a:ea typeface="微软雅黑" panose="020B0503020204020204" pitchFamily="34" charset="-122"/>
              </a:rPr>
              <a:t>3</a:t>
            </a:r>
            <a:r>
              <a:rPr lang="zh-CN" altLang="en-US" smtClean="0">
                <a:latin typeface="微软雅黑" panose="020B0503020204020204" pitchFamily="34" charset="-122"/>
                <a:ea typeface="微软雅黑" panose="020B0503020204020204" pitchFamily="34" charset="-122"/>
              </a:rPr>
              <a:t>、环境和重要事件</a:t>
            </a:r>
            <a:endParaRPr lang="zh-CN" altLang="en-US" smtClean="0">
              <a:latin typeface="微软雅黑" panose="020B0503020204020204" pitchFamily="34" charset="-122"/>
              <a:ea typeface="微软雅黑" panose="020B0503020204020204" pitchFamily="34" charset="-122"/>
            </a:endParaRPr>
          </a:p>
          <a:p>
            <a:pPr fontAlgn="auto">
              <a:lnSpc>
                <a:spcPct val="140000"/>
              </a:lnSpc>
            </a:pPr>
            <a:r>
              <a:rPr lang="en-US" altLang="zh-CN" smtClean="0">
                <a:latin typeface="微软雅黑" panose="020B0503020204020204" pitchFamily="34" charset="-122"/>
                <a:ea typeface="微软雅黑" panose="020B0503020204020204" pitchFamily="34" charset="-122"/>
              </a:rPr>
              <a:t>4</a:t>
            </a:r>
            <a:r>
              <a:rPr lang="zh-CN" altLang="en-US" smtClean="0">
                <a:latin typeface="微软雅黑" panose="020B0503020204020204" pitchFamily="34" charset="-122"/>
                <a:ea typeface="微软雅黑" panose="020B0503020204020204" pitchFamily="34" charset="-122"/>
              </a:rPr>
              <a:t>、学习经验</a:t>
            </a:r>
            <a:endParaRPr lang="zh-CN" altLang="en-US" smtClean="0">
              <a:latin typeface="微软雅黑" panose="020B0503020204020204" pitchFamily="34" charset="-122"/>
              <a:ea typeface="微软雅黑" panose="020B0503020204020204" pitchFamily="34" charset="-122"/>
            </a:endParaRPr>
          </a:p>
          <a:p>
            <a:pPr fontAlgn="auto">
              <a:lnSpc>
                <a:spcPct val="140000"/>
              </a:lnSpc>
            </a:pPr>
            <a:r>
              <a:rPr lang="en-US" altLang="zh-CN" smtClean="0">
                <a:latin typeface="微软雅黑" panose="020B0503020204020204" pitchFamily="34" charset="-122"/>
                <a:ea typeface="微软雅黑" panose="020B0503020204020204" pitchFamily="34" charset="-122"/>
              </a:rPr>
              <a:t>5</a:t>
            </a:r>
            <a:r>
              <a:rPr lang="zh-CN" altLang="en-US" smtClean="0">
                <a:latin typeface="微软雅黑" panose="020B0503020204020204" pitchFamily="34" charset="-122"/>
                <a:ea typeface="微软雅黑" panose="020B0503020204020204" pitchFamily="34" charset="-122"/>
              </a:rPr>
              <a:t>、任务取向的技能</a:t>
            </a:r>
            <a:endParaRPr lang="zh-CN" altLang="en-US" smtClean="0">
              <a:latin typeface="微软雅黑" panose="020B0503020204020204" pitchFamily="34" charset="-122"/>
              <a:ea typeface="微软雅黑" panose="020B0503020204020204" pitchFamily="34" charset="-122"/>
            </a:endParaRPr>
          </a:p>
          <a:p>
            <a:pPr fontAlgn="auto">
              <a:lnSpc>
                <a:spcPct val="140000"/>
              </a:lnSpc>
            </a:pPr>
            <a:r>
              <a:rPr lang="en-US" altLang="zh-CN" smtClean="0">
                <a:latin typeface="微软雅黑" panose="020B0503020204020204" pitchFamily="34" charset="-122"/>
                <a:ea typeface="微软雅黑" panose="020B0503020204020204" pitchFamily="34" charset="-122"/>
              </a:rPr>
              <a:t>6</a:t>
            </a:r>
            <a:r>
              <a:rPr lang="zh-CN" altLang="en-US" smtClean="0">
                <a:latin typeface="微软雅黑" panose="020B0503020204020204" pitchFamily="34" charset="-122"/>
                <a:ea typeface="微软雅黑" panose="020B0503020204020204" pitchFamily="34" charset="-122"/>
              </a:rPr>
              <a:t>、职业决策中的阻碍</a:t>
            </a:r>
            <a:endParaRPr lang="zh-CN" altLang="en-US" smtClean="0">
              <a:latin typeface="微软雅黑" panose="020B0503020204020204" pitchFamily="34" charset="-122"/>
              <a:ea typeface="微软雅黑" panose="020B0503020204020204" pitchFamily="34" charset="-122"/>
            </a:endParaRPr>
          </a:p>
          <a:p>
            <a:pPr fontAlgn="auto">
              <a:lnSpc>
                <a:spcPct val="140000"/>
              </a:lnSpc>
            </a:pPr>
            <a:r>
              <a:rPr lang="en-US" altLang="zh-CN" smtClean="0">
                <a:latin typeface="微软雅黑" panose="020B0503020204020204" pitchFamily="34" charset="-122"/>
                <a:ea typeface="微软雅黑" panose="020B0503020204020204" pitchFamily="34" charset="-122"/>
              </a:rPr>
              <a:t>7</a:t>
            </a:r>
            <a:r>
              <a:rPr lang="zh-CN" altLang="en-US" smtClean="0">
                <a:latin typeface="微软雅黑" panose="020B0503020204020204" pitchFamily="34" charset="-122"/>
                <a:ea typeface="微软雅黑" panose="020B0503020204020204" pitchFamily="34" charset="-122"/>
              </a:rPr>
              <a:t>、决策中的非理性信念</a:t>
            </a:r>
            <a:endParaRPr lang="zh-CN" altLang="en-US" smtClean="0">
              <a:latin typeface="微软雅黑" panose="020B0503020204020204" pitchFamily="34" charset="-122"/>
              <a:ea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3600" b="1" kern="0" dirty="0">
                <a:solidFill>
                  <a:schemeClr val="tx2"/>
                </a:solidFill>
                <a:latin typeface="微软雅黑" panose="020B0503020204020204" pitchFamily="34" charset="-122"/>
                <a:ea typeface="微软雅黑" panose="020B0503020204020204" pitchFamily="34" charset="-122"/>
              </a:rPr>
              <a:t>决策的风险和责任</a:t>
            </a:r>
            <a:endParaRPr lang="zh-CN" altLang="en-US"/>
          </a:p>
        </p:txBody>
      </p:sp>
      <p:sp>
        <p:nvSpPr>
          <p:cNvPr id="3" name="内容占位符 2"/>
          <p:cNvSpPr>
            <a:spLocks noGrp="1"/>
          </p:cNvSpPr>
          <p:nvPr>
            <p:ph idx="1"/>
          </p:nvPr>
        </p:nvSpPr>
        <p:spPr>
          <a:xfrm>
            <a:off x="1003619" y="1203959"/>
            <a:ext cx="7418385" cy="4233981"/>
          </a:xfrm>
        </p:spPr>
        <p:txBody>
          <a:bodyPr>
            <a:normAutofit fontScale="70000"/>
          </a:bodyPr>
          <a:p>
            <a:pPr fontAlgn="auto">
              <a:lnSpc>
                <a:spcPct val="150000"/>
              </a:lnSpc>
            </a:pPr>
            <a:r>
              <a:rPr lang="zh-CN" altLang="en-US" sz="2800">
                <a:latin typeface="微软雅黑" panose="020B0503020204020204" pitchFamily="34" charset="-122"/>
                <a:ea typeface="微软雅黑" panose="020B0503020204020204" pitchFamily="34" charset="-122"/>
              </a:rPr>
              <a:t>决定的分类：</a:t>
            </a:r>
            <a:endParaRPr lang="zh-CN" altLang="en-US" sz="2800">
              <a:latin typeface="微软雅黑" panose="020B0503020204020204" pitchFamily="34" charset="-122"/>
              <a:ea typeface="微软雅黑" panose="020B0503020204020204" pitchFamily="34" charset="-122"/>
            </a:endParaRPr>
          </a:p>
          <a:p>
            <a:pPr fontAlgn="auto">
              <a:lnSpc>
                <a:spcPct val="150000"/>
              </a:lnSpc>
            </a:pPr>
            <a:r>
              <a:rPr lang="zh-CN" altLang="en-US" sz="2800">
                <a:latin typeface="微软雅黑" panose="020B0503020204020204" pitchFamily="34" charset="-122"/>
                <a:ea typeface="微软雅黑" panose="020B0503020204020204" pitchFamily="34" charset="-122"/>
              </a:rPr>
              <a:t>1、确定无疑的决定：所有的选择及其结果都是清楚明白的决定。</a:t>
            </a:r>
            <a:endParaRPr lang="zh-CN" altLang="en-US" sz="2800">
              <a:latin typeface="微软雅黑" panose="020B0503020204020204" pitchFamily="34" charset="-122"/>
              <a:ea typeface="微软雅黑" panose="020B0503020204020204" pitchFamily="34" charset="-122"/>
            </a:endParaRPr>
          </a:p>
          <a:p>
            <a:pPr fontAlgn="auto">
              <a:lnSpc>
                <a:spcPct val="150000"/>
              </a:lnSpc>
            </a:pPr>
            <a:r>
              <a:rPr lang="zh-CN" altLang="en-US" sz="2800">
                <a:latin typeface="微软雅黑" panose="020B0503020204020204" pitchFamily="34" charset="-122"/>
                <a:ea typeface="微软雅黑" panose="020B0503020204020204" pitchFamily="34" charset="-122"/>
              </a:rPr>
              <a:t>2、有一定风险的决定：有多种选择，每种选择的后果虽然不完全确定，但个人一定程度上知道可能会有什么样的选择和结果。</a:t>
            </a:r>
            <a:endParaRPr lang="zh-CN" altLang="en-US" sz="2800">
              <a:latin typeface="微软雅黑" panose="020B0503020204020204" pitchFamily="34" charset="-122"/>
              <a:ea typeface="微软雅黑" panose="020B0503020204020204" pitchFamily="34" charset="-122"/>
            </a:endParaRPr>
          </a:p>
          <a:p>
            <a:pPr fontAlgn="auto">
              <a:lnSpc>
                <a:spcPct val="150000"/>
              </a:lnSpc>
            </a:pPr>
            <a:r>
              <a:rPr lang="zh-CN" altLang="en-US" sz="2800">
                <a:latin typeface="微软雅黑" panose="020B0503020204020204" pitchFamily="34" charset="-122"/>
                <a:ea typeface="微软雅黑" panose="020B0503020204020204" pitchFamily="34" charset="-122"/>
              </a:rPr>
              <a:t>3、不确定的决定：对于有哪些选择，各种选择相应产生什么样的结果，几乎完全不清楚。</a:t>
            </a:r>
            <a:endParaRPr lang="zh-CN" altLang="en-US" sz="2800">
              <a:latin typeface="微软雅黑" panose="020B0503020204020204" pitchFamily="34" charset="-122"/>
              <a:ea typeface="微软雅黑" panose="020B0503020204020204" pitchFamily="34" charset="-122"/>
            </a:endParaRPr>
          </a:p>
          <a:p>
            <a:endParaRPr lang="zh-CN" altLang="en-US" sz="2800">
              <a:latin typeface="微软雅黑" panose="020B0503020204020204" pitchFamily="34" charset="-122"/>
              <a:ea typeface="微软雅黑" panose="020B0503020204020204" pitchFamily="34" charset="-122"/>
            </a:endParaRPr>
          </a:p>
          <a:p>
            <a:r>
              <a:rPr lang="zh-CN" altLang="en-US" sz="2800" b="1">
                <a:solidFill>
                  <a:srgbClr val="FF0000"/>
                </a:solidFill>
                <a:latin typeface="微软雅黑" panose="020B0503020204020204" pitchFamily="34" charset="-122"/>
                <a:ea typeface="微软雅黑" panose="020B0503020204020204" pitchFamily="34" charset="-122"/>
              </a:rPr>
              <a:t>大多数决定都有预测的成分，都具有不确定性和风险！</a:t>
            </a:r>
            <a:endParaRPr lang="zh-CN" altLang="en-US" sz="2800" b="1">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p:cNvSpPr txBox="1">
            <a:spLocks noChangeArrowheads="1"/>
          </p:cNvSpPr>
          <p:nvPr/>
        </p:nvSpPr>
        <p:spPr bwMode="auto">
          <a:xfrm>
            <a:off x="1159828" y="458470"/>
            <a:ext cx="5105400" cy="678815"/>
          </a:xfrm>
          <a:prstGeom prst="rect">
            <a:avLst/>
          </a:prstGeom>
          <a:noFill/>
          <a:ln w="9525">
            <a:noFill/>
            <a:miter lim="800000"/>
          </a:ln>
        </p:spPr>
        <p:txBody>
          <a:bodyPr>
            <a:spAutoFit/>
          </a:bodyPr>
          <a:lstStyle/>
          <a:p>
            <a:pPr>
              <a:defRPr/>
            </a:pPr>
            <a:r>
              <a:rPr lang="zh-CN" altLang="en-US" sz="3600" b="1" kern="0" dirty="0">
                <a:solidFill>
                  <a:schemeClr val="tx2"/>
                </a:solidFill>
                <a:latin typeface="微软雅黑" panose="020B0503020204020204" pitchFamily="34" charset="-122"/>
                <a:ea typeface="微软雅黑" panose="020B0503020204020204" pitchFamily="34" charset="-122"/>
                <a:cs typeface="+mj-cs"/>
              </a:rPr>
              <a:t>职业决策中的阻碍</a:t>
            </a:r>
            <a:endParaRPr lang="zh-CN" altLang="en-US" sz="3600" b="1" kern="0" dirty="0">
              <a:solidFill>
                <a:schemeClr val="tx2"/>
              </a:solidFill>
              <a:latin typeface="微软雅黑" panose="020B0503020204020204" pitchFamily="34" charset="-122"/>
              <a:ea typeface="微软雅黑" panose="020B0503020204020204" pitchFamily="34" charset="-122"/>
              <a:cs typeface="+mj-cs"/>
            </a:endParaRPr>
          </a:p>
        </p:txBody>
      </p:sp>
      <p:sp>
        <p:nvSpPr>
          <p:cNvPr id="7" name="Rectangle 3"/>
          <p:cNvSpPr txBox="1">
            <a:spLocks noChangeArrowheads="1"/>
          </p:cNvSpPr>
          <p:nvPr/>
        </p:nvSpPr>
        <p:spPr>
          <a:xfrm>
            <a:off x="671195" y="1353185"/>
            <a:ext cx="7239000" cy="4608513"/>
          </a:xfrm>
          <a:prstGeom prst="rect">
            <a:avLst/>
          </a:prstGeom>
        </p:spPr>
        <p:txBody>
          <a:bodyPr/>
          <a:lstStyle/>
          <a:p>
            <a:pPr marL="342900" indent="-342900" algn="just" eaLnBrk="0" latinLnBrk="0" hangingPunct="0">
              <a:lnSpc>
                <a:spcPct val="150000"/>
              </a:lnSpc>
              <a:spcBef>
                <a:spcPts val="0"/>
              </a:spcBef>
              <a:spcAft>
                <a:spcPts val="0"/>
              </a:spcAft>
              <a:buFont typeface="Wingdings" panose="05000000000000000000" pitchFamily="2" charset="2"/>
              <a:buChar char="Ø"/>
              <a:defRPr/>
            </a:pPr>
            <a:r>
              <a:rPr lang="zh-CN" altLang="en-US" sz="2400" b="1" kern="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职业阻碍</a:t>
            </a:r>
            <a:r>
              <a:rPr lang="zh-CN" altLang="en-US" sz="2400" kern="0" dirty="0">
                <a:solidFill>
                  <a:schemeClr val="tx2"/>
                </a:solidFill>
                <a:latin typeface="微软雅黑" panose="020B0503020204020204" pitchFamily="34" charset="-122"/>
                <a:ea typeface="微软雅黑" panose="020B0503020204020204" pitchFamily="34" charset="-122"/>
              </a:rPr>
              <a:t>就是任何使人难以实现某一职业目标的障碍或挑战，它又分为内部阻碍和外部阻碍。</a:t>
            </a:r>
            <a:endParaRPr lang="zh-CN" altLang="en-US" sz="2400" kern="0" dirty="0">
              <a:solidFill>
                <a:schemeClr val="tx2"/>
              </a:solidFill>
              <a:latin typeface="微软雅黑" panose="020B0503020204020204" pitchFamily="34" charset="-122"/>
              <a:ea typeface="微软雅黑" panose="020B0503020204020204" pitchFamily="34" charset="-122"/>
            </a:endParaRPr>
          </a:p>
          <a:p>
            <a:pPr marL="742950" lvl="1" indent="-285750" algn="just" eaLnBrk="0" latinLnBrk="0" hangingPunct="0">
              <a:lnSpc>
                <a:spcPct val="150000"/>
              </a:lnSpc>
              <a:spcBef>
                <a:spcPts val="0"/>
              </a:spcBef>
              <a:spcAft>
                <a:spcPts val="0"/>
              </a:spcAft>
              <a:buFont typeface="Arial" panose="020B0604020202020204" pitchFamily="34" charset="0"/>
              <a:buChar char="―"/>
              <a:defRPr/>
            </a:pPr>
            <a:r>
              <a:rPr lang="zh-CN" altLang="en-US" sz="2400" u="sng" kern="0" dirty="0">
                <a:solidFill>
                  <a:srgbClr val="0070C0"/>
                </a:solidFill>
                <a:latin typeface="微软雅黑" panose="020B0503020204020204" pitchFamily="34" charset="-122"/>
                <a:ea typeface="微软雅黑" panose="020B0503020204020204" pitchFamily="34" charset="-122"/>
              </a:rPr>
              <a:t>内部阻碍</a:t>
            </a:r>
            <a:r>
              <a:rPr lang="zh-CN" altLang="en-US" sz="2400" kern="0" dirty="0">
                <a:solidFill>
                  <a:schemeClr val="tx2"/>
                </a:solidFill>
                <a:latin typeface="微软雅黑" panose="020B0503020204020204" pitchFamily="34" charset="-122"/>
                <a:ea typeface="微软雅黑" panose="020B0503020204020204" pitchFamily="34" charset="-122"/>
              </a:rPr>
              <a:t>就是那些存在于我们自身的障碍，通常我们对之有较大的控制力，比如焦虑、拖拉等。</a:t>
            </a:r>
            <a:endParaRPr lang="zh-CN" altLang="en-US" sz="2400" kern="0" dirty="0">
              <a:solidFill>
                <a:schemeClr val="tx2"/>
              </a:solidFill>
              <a:latin typeface="微软雅黑" panose="020B0503020204020204" pitchFamily="34" charset="-122"/>
              <a:ea typeface="微软雅黑" panose="020B0503020204020204" pitchFamily="34" charset="-122"/>
            </a:endParaRPr>
          </a:p>
          <a:p>
            <a:pPr marL="742950" lvl="1" indent="-285750" algn="just" eaLnBrk="0" latinLnBrk="0" hangingPunct="0">
              <a:lnSpc>
                <a:spcPct val="150000"/>
              </a:lnSpc>
              <a:spcBef>
                <a:spcPts val="0"/>
              </a:spcBef>
              <a:spcAft>
                <a:spcPts val="0"/>
              </a:spcAft>
              <a:buFont typeface="Arial" panose="020B0604020202020204" pitchFamily="34" charset="0"/>
              <a:buChar char="―"/>
              <a:defRPr/>
            </a:pPr>
            <a:r>
              <a:rPr lang="zh-CN" altLang="en-US" sz="2400" u="sng" kern="0" dirty="0">
                <a:solidFill>
                  <a:srgbClr val="0070C0"/>
                </a:solidFill>
                <a:latin typeface="微软雅黑" panose="020B0503020204020204" pitchFamily="34" charset="-122"/>
                <a:ea typeface="微软雅黑" panose="020B0503020204020204" pitchFamily="34" charset="-122"/>
              </a:rPr>
              <a:t>外部阻碍</a:t>
            </a:r>
            <a:r>
              <a:rPr lang="zh-CN" altLang="en-US" sz="2400" kern="0" dirty="0">
                <a:solidFill>
                  <a:schemeClr val="tx2"/>
                </a:solidFill>
                <a:latin typeface="微软雅黑" panose="020B0503020204020204" pitchFamily="34" charset="-122"/>
                <a:ea typeface="微软雅黑" panose="020B0503020204020204" pitchFamily="34" charset="-122"/>
              </a:rPr>
              <a:t>则来自于外界，是我们难以控制的，但我们往往把外部阻碍想象得过多过大（这实际上属于内部阻碍）。</a:t>
            </a:r>
            <a:endParaRPr lang="zh-CN" altLang="en-US" sz="2400" kern="0"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8"/>
          <p:cNvSpPr txBox="1">
            <a:spLocks noChangeArrowheads="1"/>
          </p:cNvSpPr>
          <p:nvPr/>
        </p:nvSpPr>
        <p:spPr bwMode="auto">
          <a:xfrm>
            <a:off x="876300" y="1344295"/>
            <a:ext cx="7391400" cy="4477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ts val="38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一旦做了决定就不能再改变</a:t>
            </a:r>
            <a:endParaRPr lang="en-US" altLang="zh-CN" sz="2400" dirty="0">
              <a:latin typeface="微软雅黑" panose="020B0503020204020204" pitchFamily="34" charset="-122"/>
              <a:ea typeface="微软雅黑" panose="020B0503020204020204" pitchFamily="34" charset="-122"/>
            </a:endParaRPr>
          </a:p>
          <a:p>
            <a:pPr eaLnBrk="1" hangingPunct="1">
              <a:lnSpc>
                <a:spcPts val="38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每个人终身只能有一个适合的职业</a:t>
            </a:r>
            <a:endParaRPr lang="en-US" altLang="zh-CN" sz="2400" dirty="0">
              <a:latin typeface="微软雅黑" panose="020B0503020204020204" pitchFamily="34" charset="-122"/>
              <a:ea typeface="微软雅黑" panose="020B0503020204020204" pitchFamily="34" charset="-122"/>
            </a:endParaRPr>
          </a:p>
          <a:p>
            <a:pPr eaLnBrk="1" hangingPunct="1">
              <a:lnSpc>
                <a:spcPts val="38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不能做出决定，说明自己不够成熟</a:t>
            </a:r>
            <a:endParaRPr lang="en-US" altLang="zh-CN" sz="2400" dirty="0">
              <a:latin typeface="微软雅黑" panose="020B0503020204020204" pitchFamily="34" charset="-122"/>
              <a:ea typeface="微软雅黑" panose="020B0503020204020204" pitchFamily="34" charset="-122"/>
            </a:endParaRPr>
          </a:p>
          <a:p>
            <a:pPr eaLnBrk="1" hangingPunct="1">
              <a:lnSpc>
                <a:spcPts val="38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我会按照家人或者老师的期待去做出决策</a:t>
            </a:r>
            <a:endParaRPr lang="en-US" altLang="zh-CN" sz="2400" dirty="0">
              <a:latin typeface="微软雅黑" panose="020B0503020204020204" pitchFamily="34" charset="-122"/>
              <a:ea typeface="微软雅黑" panose="020B0503020204020204" pitchFamily="34" charset="-122"/>
            </a:endParaRPr>
          </a:p>
          <a:p>
            <a:pPr eaLnBrk="1" hangingPunct="1">
              <a:lnSpc>
                <a:spcPts val="38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只要有兴趣，我就一定能成功</a:t>
            </a:r>
            <a:endParaRPr lang="en-US" altLang="zh-CN" sz="2400" dirty="0">
              <a:latin typeface="微软雅黑" panose="020B0503020204020204" pitchFamily="34" charset="-122"/>
              <a:ea typeface="微软雅黑" panose="020B0503020204020204" pitchFamily="34" charset="-122"/>
            </a:endParaRPr>
          </a:p>
          <a:p>
            <a:pPr eaLnBrk="1" hangingPunct="1">
              <a:lnSpc>
                <a:spcPts val="38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我的决策必须是十全十美的</a:t>
            </a:r>
            <a:endParaRPr lang="en-US" altLang="zh-CN" sz="2400" dirty="0">
              <a:latin typeface="微软雅黑" panose="020B0503020204020204" pitchFamily="34" charset="-122"/>
              <a:ea typeface="微软雅黑" panose="020B0503020204020204" pitchFamily="34" charset="-122"/>
            </a:endParaRPr>
          </a:p>
          <a:p>
            <a:pPr eaLnBrk="1" hangingPunct="1">
              <a:lnSpc>
                <a:spcPts val="38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世界变化太快，“计划未来”没有意义</a:t>
            </a:r>
            <a:endParaRPr lang="en-US" altLang="zh-CN" sz="2400" dirty="0">
              <a:latin typeface="微软雅黑" panose="020B0503020204020204" pitchFamily="34" charset="-122"/>
              <a:ea typeface="微软雅黑" panose="020B0503020204020204" pitchFamily="34" charset="-122"/>
            </a:endParaRPr>
          </a:p>
          <a:p>
            <a:pPr eaLnBrk="1" hangingPunct="1">
              <a:lnSpc>
                <a:spcPts val="38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工作是实现自我的唯一途径</a:t>
            </a:r>
            <a:endParaRPr lang="en-US" altLang="zh-CN" sz="2400" dirty="0">
              <a:latin typeface="微软雅黑" panose="020B0503020204020204" pitchFamily="34" charset="-122"/>
              <a:ea typeface="微软雅黑" panose="020B0503020204020204" pitchFamily="34" charset="-122"/>
            </a:endParaRPr>
          </a:p>
          <a:p>
            <a:pPr eaLnBrk="1" hangingPunct="1">
              <a:lnSpc>
                <a:spcPts val="3800"/>
              </a:lnSpc>
              <a:buFont typeface="Wingdings" panose="05000000000000000000" pitchFamily="2" charset="2"/>
              <a:buChar char="Ø"/>
            </a:pPr>
            <a:r>
              <a:rPr lang="zh-CN" altLang="en-US" sz="2400" dirty="0">
                <a:latin typeface="微软雅黑" panose="020B0503020204020204" pitchFamily="34" charset="-122"/>
                <a:ea typeface="微软雅黑" panose="020B0503020204020204" pitchFamily="34" charset="-122"/>
              </a:rPr>
              <a:t>身为男人</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女人，我应该做</a:t>
            </a:r>
            <a:r>
              <a:rPr lang="en-US" altLang="zh-CN" sz="24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sp>
        <p:nvSpPr>
          <p:cNvPr id="12291" name="TextBox 1"/>
          <p:cNvSpPr txBox="1">
            <a:spLocks noChangeArrowheads="1"/>
          </p:cNvSpPr>
          <p:nvPr/>
        </p:nvSpPr>
        <p:spPr bwMode="auto">
          <a:xfrm>
            <a:off x="1066800" y="189230"/>
            <a:ext cx="5943600" cy="914400"/>
          </a:xfrm>
          <a:prstGeom prst="rect">
            <a:avLst/>
          </a:prstGeom>
          <a:noFill/>
          <a:ln w="9525">
            <a:noFill/>
            <a:miter lim="800000"/>
          </a:ln>
        </p:spPr>
        <p:txBody>
          <a:bodyPr>
            <a:spAutoFit/>
          </a:bodyPr>
          <a:lstStyle/>
          <a:p>
            <a:pPr>
              <a:lnSpc>
                <a:spcPct val="150000"/>
              </a:lnSpc>
              <a:defRPr/>
            </a:pPr>
            <a:r>
              <a:rPr lang="zh-CN" altLang="en-US" sz="3600" b="1" kern="0" dirty="0">
                <a:solidFill>
                  <a:schemeClr val="tx2"/>
                </a:solidFill>
                <a:latin typeface="微软雅黑" panose="020B0503020204020204" pitchFamily="34" charset="-122"/>
                <a:ea typeface="微软雅黑" panose="020B0503020204020204" pitchFamily="34" charset="-122"/>
                <a:cs typeface="+mj-cs"/>
              </a:rPr>
              <a:t>职业决策中的非理性信念</a:t>
            </a:r>
            <a:endParaRPr lang="zh-CN" altLang="en-US" sz="3600" b="1" kern="0" dirty="0">
              <a:solidFill>
                <a:schemeClr val="tx2"/>
              </a:solidFill>
              <a:latin typeface="微软雅黑" panose="020B0503020204020204" pitchFamily="34" charset="-122"/>
              <a:ea typeface="微软雅黑" panose="020B0503020204020204" pitchFamily="34" charset="-122"/>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
          <p:cNvSpPr txBox="1">
            <a:spLocks noChangeArrowheads="1"/>
          </p:cNvSpPr>
          <p:nvPr/>
        </p:nvSpPr>
        <p:spPr>
          <a:xfrm>
            <a:off x="262255" y="1177290"/>
            <a:ext cx="8077200" cy="4503738"/>
          </a:xfrm>
          <a:prstGeom prst="rect">
            <a:avLst/>
          </a:prstGeom>
        </p:spPr>
        <p:txBody>
          <a:bodyPr/>
          <a:lstStyle/>
          <a:p>
            <a:pPr marL="533400" indent="-533400" eaLnBrk="0" hangingPunct="0">
              <a:lnSpc>
                <a:spcPts val="3600"/>
              </a:lnSpc>
              <a:spcBef>
                <a:spcPct val="20000"/>
              </a:spcBef>
              <a:buFont typeface="Wingdings" panose="05000000000000000000" pitchFamily="2" charset="2"/>
              <a:buNone/>
              <a:defRPr/>
            </a:pPr>
            <a:r>
              <a:rPr lang="en-US" altLang="zh-CN" sz="2000" kern="0" dirty="0">
                <a:solidFill>
                  <a:schemeClr val="tx2"/>
                </a:solidFill>
                <a:latin typeface="黑体" panose="02010609060101010101" pitchFamily="49" charset="-122"/>
                <a:ea typeface="黑体" panose="02010609060101010101" pitchFamily="49" charset="-122"/>
              </a:rPr>
              <a:t>		  </a:t>
            </a:r>
            <a:r>
              <a:rPr lang="zh-CN" altLang="en-US" sz="2400" kern="0" dirty="0">
                <a:solidFill>
                  <a:schemeClr val="tx2"/>
                </a:solidFill>
                <a:latin typeface="微软雅黑" panose="020B0503020204020204" pitchFamily="34" charset="-122"/>
                <a:ea typeface="微软雅黑" panose="020B0503020204020204" pitchFamily="34" charset="-122"/>
              </a:rPr>
              <a:t>请回想迄今为止你在人生中的三次重大决定，并挑选其中一件按以下提纲予以描述：</a:t>
            </a:r>
            <a:endParaRPr lang="zh-CN" altLang="en-US" sz="2400" kern="0" dirty="0">
              <a:solidFill>
                <a:schemeClr val="tx2"/>
              </a:solidFill>
              <a:latin typeface="微软雅黑" panose="020B0503020204020204" pitchFamily="34" charset="-122"/>
              <a:ea typeface="微软雅黑" panose="020B0503020204020204" pitchFamily="34" charset="-122"/>
            </a:endParaRPr>
          </a:p>
          <a:p>
            <a:pPr marL="914400" lvl="1" indent="-457200" eaLnBrk="0" hangingPunct="0">
              <a:lnSpc>
                <a:spcPts val="3600"/>
              </a:lnSpc>
              <a:spcBef>
                <a:spcPct val="20000"/>
              </a:spcBef>
              <a:buFontTx/>
              <a:buAutoNum type="arabicPeriod"/>
              <a:defRPr/>
            </a:pPr>
            <a:r>
              <a:rPr lang="zh-CN" altLang="en-US" sz="2400" kern="0" dirty="0">
                <a:solidFill>
                  <a:schemeClr val="tx2"/>
                </a:solidFill>
                <a:latin typeface="微软雅黑" panose="020B0503020204020204" pitchFamily="34" charset="-122"/>
                <a:ea typeface="微软雅黑" panose="020B0503020204020204" pitchFamily="34" charset="-122"/>
              </a:rPr>
              <a:t>目标或当时的情境</a:t>
            </a:r>
            <a:endParaRPr lang="zh-CN" altLang="en-US" sz="2400" kern="0" dirty="0">
              <a:solidFill>
                <a:schemeClr val="tx2"/>
              </a:solidFill>
              <a:latin typeface="微软雅黑" panose="020B0503020204020204" pitchFamily="34" charset="-122"/>
              <a:ea typeface="微软雅黑" panose="020B0503020204020204" pitchFamily="34" charset="-122"/>
            </a:endParaRPr>
          </a:p>
          <a:p>
            <a:pPr marL="914400" lvl="1" indent="-457200" eaLnBrk="0" hangingPunct="0">
              <a:lnSpc>
                <a:spcPts val="3600"/>
              </a:lnSpc>
              <a:spcBef>
                <a:spcPct val="20000"/>
              </a:spcBef>
              <a:buFontTx/>
              <a:buAutoNum type="arabicPeriod"/>
              <a:defRPr/>
            </a:pPr>
            <a:r>
              <a:rPr lang="zh-CN" altLang="en-US" sz="2400" kern="0" dirty="0">
                <a:solidFill>
                  <a:schemeClr val="tx2"/>
                </a:solidFill>
                <a:latin typeface="微软雅黑" panose="020B0503020204020204" pitchFamily="34" charset="-122"/>
                <a:ea typeface="微软雅黑" panose="020B0503020204020204" pitchFamily="34" charset="-122"/>
              </a:rPr>
              <a:t>你所有的选择</a:t>
            </a:r>
            <a:endParaRPr lang="zh-CN" altLang="en-US" sz="2400" kern="0" dirty="0">
              <a:solidFill>
                <a:schemeClr val="tx2"/>
              </a:solidFill>
              <a:latin typeface="微软雅黑" panose="020B0503020204020204" pitchFamily="34" charset="-122"/>
              <a:ea typeface="微软雅黑" panose="020B0503020204020204" pitchFamily="34" charset="-122"/>
            </a:endParaRPr>
          </a:p>
          <a:p>
            <a:pPr marL="914400" lvl="1" indent="-457200" eaLnBrk="0" hangingPunct="0">
              <a:lnSpc>
                <a:spcPts val="3600"/>
              </a:lnSpc>
              <a:spcBef>
                <a:spcPct val="20000"/>
              </a:spcBef>
              <a:buFontTx/>
              <a:buAutoNum type="arabicPeriod"/>
              <a:defRPr/>
            </a:pPr>
            <a:r>
              <a:rPr lang="zh-CN" altLang="en-US" sz="2400" kern="0" dirty="0">
                <a:solidFill>
                  <a:schemeClr val="tx2"/>
                </a:solidFill>
                <a:latin typeface="微软雅黑" panose="020B0503020204020204" pitchFamily="34" charset="-122"/>
                <a:ea typeface="微软雅黑" panose="020B0503020204020204" pitchFamily="34" charset="-122"/>
              </a:rPr>
              <a:t>你的</a:t>
            </a:r>
            <a:r>
              <a:rPr lang="zh-CN" altLang="en-US" sz="2400" kern="0" dirty="0">
                <a:solidFill>
                  <a:schemeClr val="tx1"/>
                </a:solidFill>
                <a:latin typeface="微软雅黑" panose="020B0503020204020204" pitchFamily="34" charset="-122"/>
                <a:ea typeface="微软雅黑" panose="020B0503020204020204" pitchFamily="34" charset="-122"/>
              </a:rPr>
              <a:t>决策方式</a:t>
            </a:r>
            <a:r>
              <a:rPr lang="zh-CN" altLang="en-US" sz="2400" kern="0" dirty="0">
                <a:solidFill>
                  <a:srgbClr val="FF0000"/>
                </a:solidFill>
                <a:latin typeface="微软雅黑" panose="020B0503020204020204" pitchFamily="34" charset="-122"/>
                <a:ea typeface="微软雅黑" panose="020B0503020204020204" pitchFamily="34" charset="-122"/>
              </a:rPr>
              <a:t>  </a:t>
            </a:r>
            <a:endParaRPr lang="en-US" altLang="zh-CN" sz="2400" b="1" kern="0" dirty="0">
              <a:solidFill>
                <a:schemeClr val="tx2"/>
              </a:solidFill>
              <a:latin typeface="微软雅黑" panose="020B0503020204020204" pitchFamily="34" charset="-122"/>
              <a:ea typeface="微软雅黑" panose="020B0503020204020204" pitchFamily="34" charset="-122"/>
            </a:endParaRPr>
          </a:p>
          <a:p>
            <a:pPr marL="914400" lvl="1" indent="-457200" eaLnBrk="0" hangingPunct="0">
              <a:lnSpc>
                <a:spcPts val="3600"/>
              </a:lnSpc>
              <a:spcBef>
                <a:spcPct val="20000"/>
              </a:spcBef>
              <a:buFontTx/>
              <a:buAutoNum type="arabicPeriod"/>
              <a:defRPr/>
            </a:pPr>
            <a:r>
              <a:rPr lang="zh-CN" altLang="en-US" sz="2400" kern="0" dirty="0">
                <a:solidFill>
                  <a:schemeClr val="tx2"/>
                </a:solidFill>
                <a:latin typeface="微软雅黑" panose="020B0503020204020204" pitchFamily="34" charset="-122"/>
                <a:ea typeface="微软雅黑" panose="020B0503020204020204" pitchFamily="34" charset="-122"/>
              </a:rPr>
              <a:t>你作出的选择</a:t>
            </a:r>
            <a:endParaRPr lang="zh-CN" altLang="en-US" sz="2400" kern="0" dirty="0">
              <a:solidFill>
                <a:schemeClr val="tx2"/>
              </a:solidFill>
              <a:latin typeface="微软雅黑" panose="020B0503020204020204" pitchFamily="34" charset="-122"/>
              <a:ea typeface="微软雅黑" panose="020B0503020204020204" pitchFamily="34" charset="-122"/>
            </a:endParaRPr>
          </a:p>
          <a:p>
            <a:pPr marL="914400" lvl="1" indent="-457200" eaLnBrk="0" hangingPunct="0">
              <a:lnSpc>
                <a:spcPts val="3600"/>
              </a:lnSpc>
              <a:spcBef>
                <a:spcPct val="20000"/>
              </a:spcBef>
              <a:buFontTx/>
              <a:buAutoNum type="arabicPeriod"/>
              <a:defRPr/>
            </a:pPr>
            <a:r>
              <a:rPr lang="zh-CN" altLang="en-US" sz="2400" kern="0" dirty="0">
                <a:solidFill>
                  <a:schemeClr val="tx2"/>
                </a:solidFill>
                <a:latin typeface="微软雅黑" panose="020B0503020204020204" pitchFamily="34" charset="-122"/>
                <a:ea typeface="微软雅黑" panose="020B0503020204020204" pitchFamily="34" charset="-122"/>
              </a:rPr>
              <a:t>对结果的评估</a:t>
            </a:r>
            <a:endParaRPr lang="zh-CN" altLang="en-US" sz="2400" kern="0" dirty="0">
              <a:solidFill>
                <a:schemeClr val="tx2"/>
              </a:solidFill>
              <a:latin typeface="微软雅黑" panose="020B0503020204020204" pitchFamily="34" charset="-122"/>
              <a:ea typeface="微软雅黑" panose="020B0503020204020204" pitchFamily="34" charset="-122"/>
            </a:endParaRPr>
          </a:p>
          <a:p>
            <a:pPr marL="533400" indent="-533400" eaLnBrk="0" hangingPunct="0">
              <a:lnSpc>
                <a:spcPts val="3600"/>
              </a:lnSpc>
              <a:spcBef>
                <a:spcPct val="20000"/>
              </a:spcBef>
              <a:buFont typeface="Wingdings" panose="05000000000000000000" pitchFamily="2" charset="2"/>
              <a:buNone/>
              <a:defRPr/>
            </a:pPr>
            <a:r>
              <a:rPr lang="zh-CN" altLang="en-US" sz="2400" kern="0" dirty="0">
                <a:solidFill>
                  <a:schemeClr val="tx2"/>
                </a:solidFill>
                <a:latin typeface="微软雅黑" panose="020B0503020204020204" pitchFamily="34" charset="-122"/>
                <a:ea typeface="微软雅黑" panose="020B0503020204020204" pitchFamily="34" charset="-122"/>
              </a:rPr>
              <a:t>	</a:t>
            </a:r>
            <a:r>
              <a:rPr lang="en-US" altLang="zh-CN" sz="2400" kern="0" dirty="0">
                <a:latin typeface="微软雅黑" panose="020B0503020204020204" pitchFamily="34" charset="-122"/>
                <a:ea typeface="微软雅黑" panose="020B0503020204020204" pitchFamily="34" charset="-122"/>
              </a:rPr>
              <a:t>   </a:t>
            </a:r>
            <a:r>
              <a:rPr lang="zh-CN" altLang="en-US" sz="2400" kern="0" dirty="0">
                <a:latin typeface="微软雅黑" panose="020B0503020204020204" pitchFamily="34" charset="-122"/>
                <a:ea typeface="微软雅黑" panose="020B0503020204020204" pitchFamily="34" charset="-122"/>
              </a:rPr>
              <a:t>总结一下自己在做决策时有什么特点。</a:t>
            </a:r>
            <a:endParaRPr lang="zh-CN" altLang="en-US" sz="2400" kern="0" dirty="0">
              <a:latin typeface="微软雅黑" panose="020B0503020204020204" pitchFamily="34" charset="-122"/>
              <a:ea typeface="微软雅黑" panose="020B0503020204020204" pitchFamily="34" charset="-122"/>
            </a:endParaRPr>
          </a:p>
        </p:txBody>
      </p:sp>
      <p:sp>
        <p:nvSpPr>
          <p:cNvPr id="6" name="TextBox 1"/>
          <p:cNvSpPr txBox="1">
            <a:spLocks noChangeArrowheads="1"/>
          </p:cNvSpPr>
          <p:nvPr/>
        </p:nvSpPr>
        <p:spPr bwMode="auto">
          <a:xfrm>
            <a:off x="1120775" y="146050"/>
            <a:ext cx="5943600" cy="825500"/>
          </a:xfrm>
          <a:prstGeom prst="rect">
            <a:avLst/>
          </a:prstGeom>
          <a:noFill/>
          <a:ln w="9525">
            <a:noFill/>
            <a:miter lim="800000"/>
          </a:ln>
        </p:spPr>
        <p:txBody>
          <a:bodyPr>
            <a:spAutoFit/>
          </a:bodyPr>
          <a:lstStyle/>
          <a:p>
            <a:pPr>
              <a:lnSpc>
                <a:spcPct val="150000"/>
              </a:lnSpc>
              <a:defRPr/>
            </a:pPr>
            <a:r>
              <a:rPr lang="zh-CN" altLang="en-US" sz="3600" b="1" kern="0" dirty="0">
                <a:solidFill>
                  <a:schemeClr val="tx2"/>
                </a:solidFill>
                <a:latin typeface="微软雅黑" panose="020B0503020204020204" pitchFamily="34" charset="-122"/>
                <a:ea typeface="微软雅黑" panose="020B0503020204020204" pitchFamily="34" charset="-122"/>
                <a:cs typeface="+mj-cs"/>
              </a:rPr>
              <a:t>个人的决策回忆</a:t>
            </a:r>
            <a:endParaRPr lang="zh-CN" altLang="en-US" sz="3600" b="1" kern="0" dirty="0">
              <a:solidFill>
                <a:schemeClr val="tx2"/>
              </a:solidFill>
              <a:latin typeface="微软雅黑" panose="020B0503020204020204" pitchFamily="34" charset="-122"/>
              <a:ea typeface="微软雅黑" panose="020B0503020204020204" pitchFamily="34" charset="-122"/>
              <a:cs typeface="+mj-cs"/>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1"/>
            </p:custDataLst>
          </p:nvPr>
        </p:nvSpPr>
        <p:spPr>
          <a:xfrm>
            <a:off x="687705" y="875037"/>
            <a:ext cx="7768590" cy="584775"/>
          </a:xfrm>
          <a:prstGeom prst="rect">
            <a:avLst/>
          </a:prstGeom>
        </p:spPr>
        <p:txBody>
          <a:bodyPr wrap="square">
            <a:normAutofit/>
          </a:bodyPr>
          <a:p>
            <a:pPr algn="ctr" eaLnBrk="1" hangingPunct="1"/>
            <a:r>
              <a:rPr lang="en-US" altLang="zh-CN" sz="3200" kern="0" dirty="0" smtClean="0">
                <a:latin typeface="+mj-lt"/>
                <a:ea typeface="+mj-ea"/>
                <a:cs typeface="+mj-cs"/>
              </a:rPr>
              <a:t>决策风格</a:t>
            </a:r>
            <a:endParaRPr lang="en-US" altLang="zh-CN" sz="3200" kern="0" dirty="0" smtClean="0">
              <a:latin typeface="+mj-lt"/>
              <a:ea typeface="+mj-ea"/>
              <a:cs typeface="+mj-cs"/>
            </a:endParaRPr>
          </a:p>
        </p:txBody>
      </p:sp>
      <p:sp>
        <p:nvSpPr>
          <p:cNvPr id="3" name="圆角矩形 2"/>
          <p:cNvSpPr/>
          <p:nvPr>
            <p:custDataLst>
              <p:tags r:id="rId2"/>
            </p:custDataLst>
          </p:nvPr>
        </p:nvSpPr>
        <p:spPr>
          <a:xfrm>
            <a:off x="1116965" y="1962150"/>
            <a:ext cx="1647825" cy="1647825"/>
          </a:xfrm>
          <a:prstGeom prst="roundRect">
            <a:avLst>
              <a:gd name="adj" fmla="val 10887"/>
            </a:avLst>
          </a:prstGeom>
          <a:solidFill>
            <a:schemeClr val="bg1">
              <a:lumMod val="95000"/>
            </a:schemeClr>
          </a:solidFill>
        </p:spPr>
        <p:txBody>
          <a:bodyPr rot="0" spcFirstLastPara="0" vertOverflow="overflow" horzOverflow="overflow" vert="horz" wrap="square" lIns="396000" tIns="45720" rIns="72000" bIns="45720" numCol="1" spcCol="0" rtlCol="0" fromWordArt="0" anchor="ctr" anchorCtr="0" forceAA="0" compatLnSpc="1">
            <a:normAutofit/>
          </a:bodyPr>
          <a:p>
            <a:pPr algn="just"/>
            <a:r>
              <a:rPr lang="zh-CN" altLang="en-US" dirty="0" err="1" smtClean="0">
                <a:solidFill>
                  <a:srgbClr val="002060"/>
                </a:solidFill>
                <a:latin typeface="微软雅黑" panose="020B0503020204020204" pitchFamily="34" charset="-122"/>
                <a:ea typeface="微软雅黑" panose="020B0503020204020204" pitchFamily="34" charset="-122"/>
              </a:rPr>
              <a:t>痛苦</a:t>
            </a:r>
            <a:endParaRPr lang="zh-CN" altLang="en-US" dirty="0" err="1" smtClean="0">
              <a:solidFill>
                <a:srgbClr val="002060"/>
              </a:solidFill>
              <a:latin typeface="微软雅黑" panose="020B0503020204020204" pitchFamily="34" charset="-122"/>
              <a:ea typeface="微软雅黑" panose="020B0503020204020204" pitchFamily="34" charset="-122"/>
            </a:endParaRPr>
          </a:p>
          <a:p>
            <a:pPr algn="just"/>
            <a:r>
              <a:rPr lang="zh-CN" altLang="en-US" dirty="0" err="1" smtClean="0">
                <a:solidFill>
                  <a:srgbClr val="002060"/>
                </a:solidFill>
                <a:latin typeface="微软雅黑" panose="020B0503020204020204" pitchFamily="34" charset="-122"/>
                <a:ea typeface="微软雅黑" panose="020B0503020204020204" pitchFamily="34" charset="-122"/>
              </a:rPr>
              <a:t>挣扎型</a:t>
            </a:r>
            <a:endParaRPr lang="zh-CN" altLang="en-US" dirty="0" err="1" smtClean="0">
              <a:solidFill>
                <a:srgbClr val="002060"/>
              </a:solidFill>
              <a:latin typeface="微软雅黑" panose="020B0503020204020204" pitchFamily="34" charset="-122"/>
              <a:ea typeface="微软雅黑" panose="020B0503020204020204" pitchFamily="34" charset="-122"/>
            </a:endParaRPr>
          </a:p>
        </p:txBody>
      </p:sp>
      <p:sp>
        <p:nvSpPr>
          <p:cNvPr id="8" name="任意多边形 7"/>
          <p:cNvSpPr/>
          <p:nvPr>
            <p:custDataLst>
              <p:tags r:id="rId3"/>
            </p:custDataLst>
          </p:nvPr>
        </p:nvSpPr>
        <p:spPr>
          <a:xfrm>
            <a:off x="930910" y="2376170"/>
            <a:ext cx="595630" cy="819150"/>
          </a:xfrm>
          <a:custGeom>
            <a:avLst/>
            <a:gdLst>
              <a:gd name="connsiteX0" fmla="*/ 185738 w 595313"/>
              <a:gd name="connsiteY0" fmla="*/ 0 h 819150"/>
              <a:gd name="connsiteX1" fmla="*/ 595313 w 595313"/>
              <a:gd name="connsiteY1" fmla="*/ 409575 h 819150"/>
              <a:gd name="connsiteX2" fmla="*/ 185738 w 595313"/>
              <a:gd name="connsiteY2" fmla="*/ 819150 h 819150"/>
              <a:gd name="connsiteX3" fmla="*/ 185738 w 595313"/>
              <a:gd name="connsiteY3" fmla="*/ 610518 h 819150"/>
              <a:gd name="connsiteX4" fmla="*/ 125076 w 595313"/>
              <a:gd name="connsiteY4" fmla="*/ 598271 h 819150"/>
              <a:gd name="connsiteX5" fmla="*/ 0 w 595313"/>
              <a:gd name="connsiteY5" fmla="*/ 409576 h 819150"/>
              <a:gd name="connsiteX6" fmla="*/ 125076 w 595313"/>
              <a:gd name="connsiteY6" fmla="*/ 220881 h 819150"/>
              <a:gd name="connsiteX7" fmla="*/ 185738 w 595313"/>
              <a:gd name="connsiteY7" fmla="*/ 208634 h 81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313" h="819150">
                <a:moveTo>
                  <a:pt x="185738" y="0"/>
                </a:moveTo>
                <a:cubicBezTo>
                  <a:pt x="411940" y="0"/>
                  <a:pt x="595313" y="183373"/>
                  <a:pt x="595313" y="409575"/>
                </a:cubicBezTo>
                <a:cubicBezTo>
                  <a:pt x="595313" y="635777"/>
                  <a:pt x="411940" y="819150"/>
                  <a:pt x="185738" y="819150"/>
                </a:cubicBezTo>
                <a:lnTo>
                  <a:pt x="185738" y="610518"/>
                </a:lnTo>
                <a:lnTo>
                  <a:pt x="125076" y="598271"/>
                </a:lnTo>
                <a:cubicBezTo>
                  <a:pt x="51574" y="567182"/>
                  <a:pt x="0" y="494402"/>
                  <a:pt x="0" y="409576"/>
                </a:cubicBezTo>
                <a:cubicBezTo>
                  <a:pt x="0" y="324750"/>
                  <a:pt x="51574" y="251970"/>
                  <a:pt x="125076" y="220881"/>
                </a:cubicBezTo>
                <a:lnTo>
                  <a:pt x="185738" y="208634"/>
                </a:lnTo>
                <a:close/>
              </a:path>
            </a:pathLst>
          </a:custGeom>
          <a:gradFill flip="none" rotWithShape="1">
            <a:gsLst>
              <a:gs pos="0">
                <a:schemeClr val="accent1">
                  <a:lumMod val="20000"/>
                  <a:lumOff val="80000"/>
                </a:schemeClr>
              </a:gs>
              <a:gs pos="51000">
                <a:schemeClr val="accent1">
                  <a:lumMod val="60000"/>
                  <a:lumOff val="40000"/>
                </a:schemeClr>
              </a:gs>
              <a:gs pos="83000">
                <a:schemeClr val="accent1"/>
              </a:gs>
              <a:gs pos="100000">
                <a:schemeClr val="accent1">
                  <a:lumMod val="75000"/>
                </a:schemeClr>
              </a:gs>
            </a:gsLst>
            <a:path path="circle">
              <a:fillToRect l="50000" t="50000" r="50000" b="50000"/>
            </a:path>
            <a:tileRect/>
          </a:gra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800" b="1" dirty="0" smtClean="0">
                <a:solidFill>
                  <a:schemeClr val="bg1"/>
                </a:solidFill>
              </a:rPr>
              <a:t>A</a:t>
            </a:r>
            <a:endParaRPr lang="zh-CN" altLang="en-US" sz="2800" b="1" dirty="0" err="1" smtClean="0">
              <a:solidFill>
                <a:schemeClr val="bg1"/>
              </a:solidFill>
            </a:endParaRPr>
          </a:p>
        </p:txBody>
      </p:sp>
      <p:sp>
        <p:nvSpPr>
          <p:cNvPr id="9" name="圆角矩形 8"/>
          <p:cNvSpPr/>
          <p:nvPr>
            <p:custDataLst>
              <p:tags r:id="rId4"/>
            </p:custDataLst>
          </p:nvPr>
        </p:nvSpPr>
        <p:spPr>
          <a:xfrm>
            <a:off x="3296285" y="1962150"/>
            <a:ext cx="1647825" cy="1647825"/>
          </a:xfrm>
          <a:prstGeom prst="roundRect">
            <a:avLst>
              <a:gd name="adj" fmla="val 10887"/>
            </a:avLst>
          </a:prstGeom>
          <a:solidFill>
            <a:schemeClr val="bg1">
              <a:lumMod val="95000"/>
            </a:schemeClr>
          </a:solidFill>
        </p:spPr>
        <p:txBody>
          <a:bodyPr rot="0" spcFirstLastPara="0" vertOverflow="overflow" horzOverflow="overflow" vert="horz" wrap="square" lIns="396000" tIns="45720" rIns="72000" bIns="45720" numCol="1" spcCol="0" rtlCol="0" fromWordArt="0" anchor="ctr" anchorCtr="0" forceAA="0" compatLnSpc="1">
            <a:normAutofit/>
          </a:bodyPr>
          <a:p>
            <a:pPr algn="just"/>
            <a:r>
              <a:rPr lang="zh-CN" altLang="en-US" dirty="0" err="1" smtClean="0">
                <a:solidFill>
                  <a:srgbClr val="002060"/>
                </a:solidFill>
                <a:latin typeface="微软雅黑" panose="020B0503020204020204" pitchFamily="34" charset="-122"/>
                <a:ea typeface="微软雅黑" panose="020B0503020204020204" pitchFamily="34" charset="-122"/>
              </a:rPr>
              <a:t>冲动型</a:t>
            </a:r>
            <a:endParaRPr lang="zh-CN" altLang="en-US" dirty="0" err="1" smtClean="0">
              <a:solidFill>
                <a:srgbClr val="002060"/>
              </a:solidFill>
              <a:latin typeface="微软雅黑" panose="020B0503020204020204" pitchFamily="34" charset="-122"/>
              <a:ea typeface="微软雅黑" panose="020B0503020204020204" pitchFamily="34" charset="-122"/>
            </a:endParaRPr>
          </a:p>
        </p:txBody>
      </p:sp>
      <p:sp>
        <p:nvSpPr>
          <p:cNvPr id="10" name="任意多边形 9"/>
          <p:cNvSpPr/>
          <p:nvPr>
            <p:custDataLst>
              <p:tags r:id="rId5"/>
            </p:custDataLst>
          </p:nvPr>
        </p:nvSpPr>
        <p:spPr>
          <a:xfrm>
            <a:off x="3110230" y="2376170"/>
            <a:ext cx="595630" cy="819150"/>
          </a:xfrm>
          <a:custGeom>
            <a:avLst/>
            <a:gdLst>
              <a:gd name="connsiteX0" fmla="*/ 185738 w 595313"/>
              <a:gd name="connsiteY0" fmla="*/ 0 h 819150"/>
              <a:gd name="connsiteX1" fmla="*/ 595313 w 595313"/>
              <a:gd name="connsiteY1" fmla="*/ 409575 h 819150"/>
              <a:gd name="connsiteX2" fmla="*/ 185738 w 595313"/>
              <a:gd name="connsiteY2" fmla="*/ 819150 h 819150"/>
              <a:gd name="connsiteX3" fmla="*/ 185738 w 595313"/>
              <a:gd name="connsiteY3" fmla="*/ 610518 h 819150"/>
              <a:gd name="connsiteX4" fmla="*/ 125076 w 595313"/>
              <a:gd name="connsiteY4" fmla="*/ 598271 h 819150"/>
              <a:gd name="connsiteX5" fmla="*/ 0 w 595313"/>
              <a:gd name="connsiteY5" fmla="*/ 409576 h 819150"/>
              <a:gd name="connsiteX6" fmla="*/ 125076 w 595313"/>
              <a:gd name="connsiteY6" fmla="*/ 220881 h 819150"/>
              <a:gd name="connsiteX7" fmla="*/ 185738 w 595313"/>
              <a:gd name="connsiteY7" fmla="*/ 208634 h 81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313" h="819150">
                <a:moveTo>
                  <a:pt x="185738" y="0"/>
                </a:moveTo>
                <a:cubicBezTo>
                  <a:pt x="411940" y="0"/>
                  <a:pt x="595313" y="183373"/>
                  <a:pt x="595313" y="409575"/>
                </a:cubicBezTo>
                <a:cubicBezTo>
                  <a:pt x="595313" y="635777"/>
                  <a:pt x="411940" y="819150"/>
                  <a:pt x="185738" y="819150"/>
                </a:cubicBezTo>
                <a:lnTo>
                  <a:pt x="185738" y="610518"/>
                </a:lnTo>
                <a:lnTo>
                  <a:pt x="125076" y="598271"/>
                </a:lnTo>
                <a:cubicBezTo>
                  <a:pt x="51574" y="567182"/>
                  <a:pt x="0" y="494402"/>
                  <a:pt x="0" y="409576"/>
                </a:cubicBezTo>
                <a:cubicBezTo>
                  <a:pt x="0" y="324750"/>
                  <a:pt x="51574" y="251970"/>
                  <a:pt x="125076" y="220881"/>
                </a:cubicBezTo>
                <a:lnTo>
                  <a:pt x="185738" y="208634"/>
                </a:lnTo>
                <a:close/>
              </a:path>
            </a:pathLst>
          </a:custGeom>
          <a:gradFill flip="none" rotWithShape="1">
            <a:gsLst>
              <a:gs pos="0">
                <a:schemeClr val="accent2">
                  <a:lumMod val="20000"/>
                  <a:lumOff val="80000"/>
                </a:schemeClr>
              </a:gs>
              <a:gs pos="51000">
                <a:schemeClr val="accent2">
                  <a:lumMod val="60000"/>
                  <a:lumOff val="40000"/>
                </a:schemeClr>
              </a:gs>
              <a:gs pos="83000">
                <a:schemeClr val="accent2"/>
              </a:gs>
              <a:gs pos="100000">
                <a:schemeClr val="accent2">
                  <a:lumMod val="75000"/>
                </a:schemeClr>
              </a:gs>
            </a:gsLst>
            <a:path path="circle">
              <a:fillToRect l="50000" t="50000" r="50000" b="50000"/>
            </a:path>
            <a:tileRect/>
          </a:gra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800" b="1" dirty="0" smtClean="0">
                <a:solidFill>
                  <a:schemeClr val="bg1"/>
                </a:solidFill>
              </a:rPr>
              <a:t>B</a:t>
            </a:r>
            <a:endParaRPr lang="zh-CN" altLang="en-US" sz="2800" b="1" dirty="0" err="1" smtClean="0">
              <a:solidFill>
                <a:schemeClr val="bg1"/>
              </a:solidFill>
            </a:endParaRPr>
          </a:p>
        </p:txBody>
      </p:sp>
      <p:sp>
        <p:nvSpPr>
          <p:cNvPr id="12" name="圆角矩形 11"/>
          <p:cNvSpPr/>
          <p:nvPr>
            <p:custDataLst>
              <p:tags r:id="rId6"/>
            </p:custDataLst>
          </p:nvPr>
        </p:nvSpPr>
        <p:spPr>
          <a:xfrm>
            <a:off x="5475605" y="1962150"/>
            <a:ext cx="1647825" cy="1647825"/>
          </a:xfrm>
          <a:prstGeom prst="roundRect">
            <a:avLst>
              <a:gd name="adj" fmla="val 10887"/>
            </a:avLst>
          </a:prstGeom>
          <a:solidFill>
            <a:schemeClr val="bg1">
              <a:lumMod val="95000"/>
            </a:schemeClr>
          </a:solidFill>
        </p:spPr>
        <p:txBody>
          <a:bodyPr rot="0" spcFirstLastPara="0" vertOverflow="overflow" horzOverflow="overflow" vert="horz" wrap="square" lIns="396000" tIns="45720" rIns="72000" bIns="45720" numCol="1" spcCol="0" rtlCol="0" fromWordArt="0" anchor="ctr" anchorCtr="0" forceAA="0" compatLnSpc="1">
            <a:normAutofit/>
          </a:bodyPr>
          <a:p>
            <a:pPr algn="just"/>
            <a:r>
              <a:rPr lang="zh-CN" altLang="en-US" dirty="0" err="1" smtClean="0">
                <a:solidFill>
                  <a:srgbClr val="002060"/>
                </a:solidFill>
                <a:latin typeface="微软雅黑" panose="020B0503020204020204" pitchFamily="34" charset="-122"/>
                <a:ea typeface="微软雅黑" panose="020B0503020204020204" pitchFamily="34" charset="-122"/>
              </a:rPr>
              <a:t>直觉型</a:t>
            </a:r>
            <a:endParaRPr lang="zh-CN" altLang="en-US" dirty="0" err="1" smtClean="0">
              <a:solidFill>
                <a:srgbClr val="FFFFFF"/>
              </a:solidFill>
            </a:endParaRPr>
          </a:p>
        </p:txBody>
      </p:sp>
      <p:sp>
        <p:nvSpPr>
          <p:cNvPr id="13" name="任意多边形 12"/>
          <p:cNvSpPr/>
          <p:nvPr>
            <p:custDataLst>
              <p:tags r:id="rId7"/>
            </p:custDataLst>
          </p:nvPr>
        </p:nvSpPr>
        <p:spPr>
          <a:xfrm>
            <a:off x="5289550" y="2376170"/>
            <a:ext cx="595630" cy="819150"/>
          </a:xfrm>
          <a:custGeom>
            <a:avLst/>
            <a:gdLst>
              <a:gd name="connsiteX0" fmla="*/ 185738 w 595313"/>
              <a:gd name="connsiteY0" fmla="*/ 0 h 819150"/>
              <a:gd name="connsiteX1" fmla="*/ 595313 w 595313"/>
              <a:gd name="connsiteY1" fmla="*/ 409575 h 819150"/>
              <a:gd name="connsiteX2" fmla="*/ 185738 w 595313"/>
              <a:gd name="connsiteY2" fmla="*/ 819150 h 819150"/>
              <a:gd name="connsiteX3" fmla="*/ 185738 w 595313"/>
              <a:gd name="connsiteY3" fmla="*/ 610518 h 819150"/>
              <a:gd name="connsiteX4" fmla="*/ 125076 w 595313"/>
              <a:gd name="connsiteY4" fmla="*/ 598271 h 819150"/>
              <a:gd name="connsiteX5" fmla="*/ 0 w 595313"/>
              <a:gd name="connsiteY5" fmla="*/ 409576 h 819150"/>
              <a:gd name="connsiteX6" fmla="*/ 125076 w 595313"/>
              <a:gd name="connsiteY6" fmla="*/ 220881 h 819150"/>
              <a:gd name="connsiteX7" fmla="*/ 185738 w 595313"/>
              <a:gd name="connsiteY7" fmla="*/ 208634 h 81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313" h="819150">
                <a:moveTo>
                  <a:pt x="185738" y="0"/>
                </a:moveTo>
                <a:cubicBezTo>
                  <a:pt x="411940" y="0"/>
                  <a:pt x="595313" y="183373"/>
                  <a:pt x="595313" y="409575"/>
                </a:cubicBezTo>
                <a:cubicBezTo>
                  <a:pt x="595313" y="635777"/>
                  <a:pt x="411940" y="819150"/>
                  <a:pt x="185738" y="819150"/>
                </a:cubicBezTo>
                <a:lnTo>
                  <a:pt x="185738" y="610518"/>
                </a:lnTo>
                <a:lnTo>
                  <a:pt x="125076" y="598271"/>
                </a:lnTo>
                <a:cubicBezTo>
                  <a:pt x="51574" y="567182"/>
                  <a:pt x="0" y="494402"/>
                  <a:pt x="0" y="409576"/>
                </a:cubicBezTo>
                <a:cubicBezTo>
                  <a:pt x="0" y="324750"/>
                  <a:pt x="51574" y="251970"/>
                  <a:pt x="125076" y="220881"/>
                </a:cubicBezTo>
                <a:lnTo>
                  <a:pt x="185738" y="208634"/>
                </a:lnTo>
                <a:close/>
              </a:path>
            </a:pathLst>
          </a:custGeom>
          <a:gradFill flip="none" rotWithShape="1">
            <a:gsLst>
              <a:gs pos="0">
                <a:schemeClr val="accent3">
                  <a:lumMod val="20000"/>
                  <a:lumOff val="80000"/>
                </a:schemeClr>
              </a:gs>
              <a:gs pos="51000">
                <a:schemeClr val="accent3">
                  <a:lumMod val="60000"/>
                  <a:lumOff val="40000"/>
                </a:schemeClr>
              </a:gs>
              <a:gs pos="83000">
                <a:schemeClr val="accent3"/>
              </a:gs>
              <a:gs pos="100000">
                <a:schemeClr val="accent3">
                  <a:lumMod val="75000"/>
                </a:schemeClr>
              </a:gs>
            </a:gsLst>
            <a:path path="circle">
              <a:fillToRect l="50000" t="50000" r="50000" b="50000"/>
            </a:path>
            <a:tileRect/>
          </a:gra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800" b="1" dirty="0" smtClean="0">
                <a:solidFill>
                  <a:schemeClr val="bg1"/>
                </a:solidFill>
              </a:rPr>
              <a:t>C</a:t>
            </a:r>
            <a:endParaRPr lang="zh-CN" altLang="en-US" sz="2800" b="1" dirty="0" err="1" smtClean="0">
              <a:solidFill>
                <a:schemeClr val="bg1"/>
              </a:solidFill>
            </a:endParaRPr>
          </a:p>
        </p:txBody>
      </p:sp>
      <p:sp>
        <p:nvSpPr>
          <p:cNvPr id="15" name="圆角矩形 14"/>
          <p:cNvSpPr/>
          <p:nvPr>
            <p:custDataLst>
              <p:tags r:id="rId8"/>
            </p:custDataLst>
          </p:nvPr>
        </p:nvSpPr>
        <p:spPr>
          <a:xfrm>
            <a:off x="382905" y="4086225"/>
            <a:ext cx="1647825" cy="1647825"/>
          </a:xfrm>
          <a:prstGeom prst="roundRect">
            <a:avLst>
              <a:gd name="adj" fmla="val 10887"/>
            </a:avLst>
          </a:prstGeom>
          <a:solidFill>
            <a:schemeClr val="bg1">
              <a:lumMod val="95000"/>
            </a:schemeClr>
          </a:solidFill>
        </p:spPr>
        <p:txBody>
          <a:bodyPr rot="0" spcFirstLastPara="0" vertOverflow="overflow" horzOverflow="overflow" vert="horz" wrap="square" lIns="396000" tIns="45720" rIns="72000" bIns="45720" numCol="1" spcCol="0" rtlCol="0" fromWordArt="0" anchor="ctr" anchorCtr="0" forceAA="0" compatLnSpc="1">
            <a:normAutofit/>
          </a:bodyPr>
          <a:p>
            <a:pPr algn="just"/>
            <a:r>
              <a:rPr lang="zh-CN" altLang="en-US" dirty="0" err="1" smtClean="0">
                <a:solidFill>
                  <a:srgbClr val="002060"/>
                </a:solidFill>
                <a:latin typeface="微软雅黑" panose="020B0503020204020204" pitchFamily="34" charset="-122"/>
                <a:ea typeface="微软雅黑" panose="020B0503020204020204" pitchFamily="34" charset="-122"/>
              </a:rPr>
              <a:t>拖延型</a:t>
            </a:r>
            <a:endParaRPr lang="zh-CN" altLang="en-US" dirty="0" err="1" smtClean="0">
              <a:solidFill>
                <a:srgbClr val="002060"/>
              </a:solidFill>
              <a:latin typeface="微软雅黑" panose="020B0503020204020204" pitchFamily="34" charset="-122"/>
              <a:ea typeface="微软雅黑" panose="020B0503020204020204" pitchFamily="34" charset="-122"/>
            </a:endParaRPr>
          </a:p>
        </p:txBody>
      </p:sp>
      <p:sp>
        <p:nvSpPr>
          <p:cNvPr id="16" name="任意多边形 15"/>
          <p:cNvSpPr/>
          <p:nvPr>
            <p:custDataLst>
              <p:tags r:id="rId9"/>
            </p:custDataLst>
          </p:nvPr>
        </p:nvSpPr>
        <p:spPr>
          <a:xfrm>
            <a:off x="-13335" y="4529455"/>
            <a:ext cx="595630" cy="819150"/>
          </a:xfrm>
          <a:custGeom>
            <a:avLst/>
            <a:gdLst>
              <a:gd name="connsiteX0" fmla="*/ 185738 w 595313"/>
              <a:gd name="connsiteY0" fmla="*/ 0 h 819150"/>
              <a:gd name="connsiteX1" fmla="*/ 595313 w 595313"/>
              <a:gd name="connsiteY1" fmla="*/ 409575 h 819150"/>
              <a:gd name="connsiteX2" fmla="*/ 185738 w 595313"/>
              <a:gd name="connsiteY2" fmla="*/ 819150 h 819150"/>
              <a:gd name="connsiteX3" fmla="*/ 185738 w 595313"/>
              <a:gd name="connsiteY3" fmla="*/ 610518 h 819150"/>
              <a:gd name="connsiteX4" fmla="*/ 125076 w 595313"/>
              <a:gd name="connsiteY4" fmla="*/ 598271 h 819150"/>
              <a:gd name="connsiteX5" fmla="*/ 0 w 595313"/>
              <a:gd name="connsiteY5" fmla="*/ 409576 h 819150"/>
              <a:gd name="connsiteX6" fmla="*/ 125076 w 595313"/>
              <a:gd name="connsiteY6" fmla="*/ 220881 h 819150"/>
              <a:gd name="connsiteX7" fmla="*/ 185738 w 595313"/>
              <a:gd name="connsiteY7" fmla="*/ 208634 h 81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313" h="819150">
                <a:moveTo>
                  <a:pt x="185738" y="0"/>
                </a:moveTo>
                <a:cubicBezTo>
                  <a:pt x="411940" y="0"/>
                  <a:pt x="595313" y="183373"/>
                  <a:pt x="595313" y="409575"/>
                </a:cubicBezTo>
                <a:cubicBezTo>
                  <a:pt x="595313" y="635777"/>
                  <a:pt x="411940" y="819150"/>
                  <a:pt x="185738" y="819150"/>
                </a:cubicBezTo>
                <a:lnTo>
                  <a:pt x="185738" y="610518"/>
                </a:lnTo>
                <a:lnTo>
                  <a:pt x="125076" y="598271"/>
                </a:lnTo>
                <a:cubicBezTo>
                  <a:pt x="51574" y="567182"/>
                  <a:pt x="0" y="494402"/>
                  <a:pt x="0" y="409576"/>
                </a:cubicBezTo>
                <a:cubicBezTo>
                  <a:pt x="0" y="324750"/>
                  <a:pt x="51574" y="251970"/>
                  <a:pt x="125076" y="220881"/>
                </a:cubicBezTo>
                <a:lnTo>
                  <a:pt x="185738" y="208634"/>
                </a:lnTo>
                <a:close/>
              </a:path>
            </a:pathLst>
          </a:custGeom>
          <a:gradFill flip="none" rotWithShape="1">
            <a:gsLst>
              <a:gs pos="0">
                <a:schemeClr val="accent3">
                  <a:lumMod val="20000"/>
                  <a:lumOff val="80000"/>
                </a:schemeClr>
              </a:gs>
              <a:gs pos="51000">
                <a:schemeClr val="accent3">
                  <a:lumMod val="60000"/>
                  <a:lumOff val="40000"/>
                </a:schemeClr>
              </a:gs>
              <a:gs pos="83000">
                <a:schemeClr val="accent3"/>
              </a:gs>
              <a:gs pos="100000">
                <a:schemeClr val="accent3">
                  <a:lumMod val="75000"/>
                </a:schemeClr>
              </a:gs>
            </a:gsLst>
            <a:path path="circle">
              <a:fillToRect l="50000" t="50000" r="50000" b="50000"/>
            </a:path>
            <a:tileRect/>
          </a:gra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800" b="1" dirty="0" smtClean="0">
                <a:solidFill>
                  <a:schemeClr val="bg1"/>
                </a:solidFill>
              </a:rPr>
              <a:t>D</a:t>
            </a:r>
            <a:endParaRPr lang="zh-CN" altLang="en-US" sz="2800" b="1" dirty="0" err="1" smtClean="0">
              <a:solidFill>
                <a:schemeClr val="bg1"/>
              </a:solidFill>
            </a:endParaRPr>
          </a:p>
        </p:txBody>
      </p:sp>
      <p:sp>
        <p:nvSpPr>
          <p:cNvPr id="18" name="圆角矩形 17"/>
          <p:cNvSpPr/>
          <p:nvPr>
            <p:custDataLst>
              <p:tags r:id="rId10"/>
            </p:custDataLst>
          </p:nvPr>
        </p:nvSpPr>
        <p:spPr>
          <a:xfrm>
            <a:off x="2616200" y="4086225"/>
            <a:ext cx="1647825" cy="1647825"/>
          </a:xfrm>
          <a:prstGeom prst="roundRect">
            <a:avLst>
              <a:gd name="adj" fmla="val 10887"/>
            </a:avLst>
          </a:prstGeom>
          <a:solidFill>
            <a:schemeClr val="bg1">
              <a:lumMod val="95000"/>
            </a:schemeClr>
          </a:solidFill>
        </p:spPr>
        <p:txBody>
          <a:bodyPr rot="0" spcFirstLastPara="0" vertOverflow="overflow" horzOverflow="overflow" vert="horz" wrap="square" lIns="396000" tIns="45720" rIns="72000" bIns="45720" numCol="1" spcCol="0" rtlCol="0" fromWordArt="0" anchor="ctr" anchorCtr="0" forceAA="0" compatLnSpc="1">
            <a:normAutofit/>
          </a:bodyPr>
          <a:p>
            <a:pPr algn="just"/>
            <a:r>
              <a:rPr lang="zh-CN" altLang="en-US" dirty="0" err="1" smtClean="0">
                <a:solidFill>
                  <a:srgbClr val="002060"/>
                </a:solidFill>
                <a:latin typeface="微软雅黑" panose="020B0503020204020204" pitchFamily="34" charset="-122"/>
                <a:ea typeface="微软雅黑" panose="020B0503020204020204" pitchFamily="34" charset="-122"/>
              </a:rPr>
              <a:t>宿命型</a:t>
            </a:r>
            <a:endParaRPr lang="zh-CN" altLang="en-US" dirty="0" err="1" smtClean="0">
              <a:solidFill>
                <a:srgbClr val="002060"/>
              </a:solidFill>
              <a:latin typeface="微软雅黑" panose="020B0503020204020204" pitchFamily="34" charset="-122"/>
              <a:ea typeface="微软雅黑" panose="020B0503020204020204" pitchFamily="34" charset="-122"/>
            </a:endParaRPr>
          </a:p>
        </p:txBody>
      </p:sp>
      <p:sp>
        <p:nvSpPr>
          <p:cNvPr id="19" name="任意多边形 18"/>
          <p:cNvSpPr/>
          <p:nvPr>
            <p:custDataLst>
              <p:tags r:id="rId11"/>
            </p:custDataLst>
          </p:nvPr>
        </p:nvSpPr>
        <p:spPr>
          <a:xfrm>
            <a:off x="2307590" y="4500880"/>
            <a:ext cx="595630" cy="819150"/>
          </a:xfrm>
          <a:custGeom>
            <a:avLst/>
            <a:gdLst>
              <a:gd name="connsiteX0" fmla="*/ 185738 w 595313"/>
              <a:gd name="connsiteY0" fmla="*/ 0 h 819150"/>
              <a:gd name="connsiteX1" fmla="*/ 595313 w 595313"/>
              <a:gd name="connsiteY1" fmla="*/ 409575 h 819150"/>
              <a:gd name="connsiteX2" fmla="*/ 185738 w 595313"/>
              <a:gd name="connsiteY2" fmla="*/ 819150 h 819150"/>
              <a:gd name="connsiteX3" fmla="*/ 185738 w 595313"/>
              <a:gd name="connsiteY3" fmla="*/ 610518 h 819150"/>
              <a:gd name="connsiteX4" fmla="*/ 125076 w 595313"/>
              <a:gd name="connsiteY4" fmla="*/ 598271 h 819150"/>
              <a:gd name="connsiteX5" fmla="*/ 0 w 595313"/>
              <a:gd name="connsiteY5" fmla="*/ 409576 h 819150"/>
              <a:gd name="connsiteX6" fmla="*/ 125076 w 595313"/>
              <a:gd name="connsiteY6" fmla="*/ 220881 h 819150"/>
              <a:gd name="connsiteX7" fmla="*/ 185738 w 595313"/>
              <a:gd name="connsiteY7" fmla="*/ 208634 h 81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313" h="819150">
                <a:moveTo>
                  <a:pt x="185738" y="0"/>
                </a:moveTo>
                <a:cubicBezTo>
                  <a:pt x="411940" y="0"/>
                  <a:pt x="595313" y="183373"/>
                  <a:pt x="595313" y="409575"/>
                </a:cubicBezTo>
                <a:cubicBezTo>
                  <a:pt x="595313" y="635777"/>
                  <a:pt x="411940" y="819150"/>
                  <a:pt x="185738" y="819150"/>
                </a:cubicBezTo>
                <a:lnTo>
                  <a:pt x="185738" y="610518"/>
                </a:lnTo>
                <a:lnTo>
                  <a:pt x="125076" y="598271"/>
                </a:lnTo>
                <a:cubicBezTo>
                  <a:pt x="51574" y="567182"/>
                  <a:pt x="0" y="494402"/>
                  <a:pt x="0" y="409576"/>
                </a:cubicBezTo>
                <a:cubicBezTo>
                  <a:pt x="0" y="324750"/>
                  <a:pt x="51574" y="251970"/>
                  <a:pt x="125076" y="220881"/>
                </a:cubicBezTo>
                <a:lnTo>
                  <a:pt x="185738" y="208634"/>
                </a:lnTo>
                <a:close/>
              </a:path>
            </a:pathLst>
          </a:custGeom>
          <a:gradFill flip="none" rotWithShape="1">
            <a:gsLst>
              <a:gs pos="0">
                <a:schemeClr val="accent1">
                  <a:lumMod val="20000"/>
                  <a:lumOff val="80000"/>
                </a:schemeClr>
              </a:gs>
              <a:gs pos="51000">
                <a:schemeClr val="accent1">
                  <a:lumMod val="60000"/>
                  <a:lumOff val="40000"/>
                </a:schemeClr>
              </a:gs>
              <a:gs pos="83000">
                <a:schemeClr val="accent1"/>
              </a:gs>
              <a:gs pos="100000">
                <a:schemeClr val="accent1">
                  <a:lumMod val="75000"/>
                </a:schemeClr>
              </a:gs>
            </a:gsLst>
            <a:path path="circle">
              <a:fillToRect l="50000" t="50000" r="50000" b="50000"/>
            </a:path>
            <a:tileRect/>
          </a:gra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800" b="1" dirty="0" smtClean="0">
                <a:solidFill>
                  <a:schemeClr val="bg1"/>
                </a:solidFill>
              </a:rPr>
              <a:t>E</a:t>
            </a:r>
            <a:endParaRPr lang="zh-CN" altLang="en-US" sz="2800" b="1" dirty="0" err="1" smtClean="0">
              <a:solidFill>
                <a:schemeClr val="bg1"/>
              </a:solidFill>
            </a:endParaRPr>
          </a:p>
        </p:txBody>
      </p:sp>
      <p:sp>
        <p:nvSpPr>
          <p:cNvPr id="21" name="圆角矩形 20"/>
          <p:cNvSpPr/>
          <p:nvPr>
            <p:custDataLst>
              <p:tags r:id="rId12"/>
            </p:custDataLst>
          </p:nvPr>
        </p:nvSpPr>
        <p:spPr>
          <a:xfrm>
            <a:off x="4944110" y="4085590"/>
            <a:ext cx="1647825" cy="1647825"/>
          </a:xfrm>
          <a:prstGeom prst="roundRect">
            <a:avLst>
              <a:gd name="adj" fmla="val 10887"/>
            </a:avLst>
          </a:prstGeom>
          <a:solidFill>
            <a:schemeClr val="bg1">
              <a:lumMod val="95000"/>
            </a:schemeClr>
          </a:solidFill>
        </p:spPr>
        <p:txBody>
          <a:bodyPr rot="0" spcFirstLastPara="0" vertOverflow="overflow" horzOverflow="overflow" vert="horz" wrap="square" lIns="396000" tIns="45720" rIns="72000" bIns="45720" numCol="1" spcCol="0" rtlCol="0" fromWordArt="0" anchor="ctr" anchorCtr="0" forceAA="0" compatLnSpc="1">
            <a:normAutofit/>
          </a:bodyPr>
          <a:p>
            <a:pPr algn="just"/>
            <a:r>
              <a:rPr lang="zh-CN" altLang="en-US" dirty="0" err="1" smtClean="0">
                <a:solidFill>
                  <a:srgbClr val="002060"/>
                </a:solidFill>
                <a:latin typeface="微软雅黑" panose="020B0503020204020204" pitchFamily="34" charset="-122"/>
                <a:ea typeface="微软雅黑" panose="020B0503020204020204" pitchFamily="34" charset="-122"/>
              </a:rPr>
              <a:t>顺从型</a:t>
            </a:r>
            <a:endParaRPr lang="zh-CN" altLang="en-US" dirty="0" err="1" smtClean="0">
              <a:solidFill>
                <a:srgbClr val="002060"/>
              </a:solidFill>
              <a:latin typeface="微软雅黑" panose="020B0503020204020204" pitchFamily="34" charset="-122"/>
              <a:ea typeface="微软雅黑" panose="020B0503020204020204" pitchFamily="34" charset="-122"/>
            </a:endParaRPr>
          </a:p>
        </p:txBody>
      </p:sp>
      <p:sp>
        <p:nvSpPr>
          <p:cNvPr id="22" name="任意多边形 21"/>
          <p:cNvSpPr/>
          <p:nvPr>
            <p:custDataLst>
              <p:tags r:id="rId13"/>
            </p:custDataLst>
          </p:nvPr>
        </p:nvSpPr>
        <p:spPr>
          <a:xfrm>
            <a:off x="4558030" y="4500880"/>
            <a:ext cx="595630" cy="819150"/>
          </a:xfrm>
          <a:custGeom>
            <a:avLst/>
            <a:gdLst>
              <a:gd name="connsiteX0" fmla="*/ 185738 w 595313"/>
              <a:gd name="connsiteY0" fmla="*/ 0 h 819150"/>
              <a:gd name="connsiteX1" fmla="*/ 595313 w 595313"/>
              <a:gd name="connsiteY1" fmla="*/ 409575 h 819150"/>
              <a:gd name="connsiteX2" fmla="*/ 185738 w 595313"/>
              <a:gd name="connsiteY2" fmla="*/ 819150 h 819150"/>
              <a:gd name="connsiteX3" fmla="*/ 185738 w 595313"/>
              <a:gd name="connsiteY3" fmla="*/ 610518 h 819150"/>
              <a:gd name="connsiteX4" fmla="*/ 125076 w 595313"/>
              <a:gd name="connsiteY4" fmla="*/ 598271 h 819150"/>
              <a:gd name="connsiteX5" fmla="*/ 0 w 595313"/>
              <a:gd name="connsiteY5" fmla="*/ 409576 h 819150"/>
              <a:gd name="connsiteX6" fmla="*/ 125076 w 595313"/>
              <a:gd name="connsiteY6" fmla="*/ 220881 h 819150"/>
              <a:gd name="connsiteX7" fmla="*/ 185738 w 595313"/>
              <a:gd name="connsiteY7" fmla="*/ 208634 h 81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313" h="819150">
                <a:moveTo>
                  <a:pt x="185738" y="0"/>
                </a:moveTo>
                <a:cubicBezTo>
                  <a:pt x="411940" y="0"/>
                  <a:pt x="595313" y="183373"/>
                  <a:pt x="595313" y="409575"/>
                </a:cubicBezTo>
                <a:cubicBezTo>
                  <a:pt x="595313" y="635777"/>
                  <a:pt x="411940" y="819150"/>
                  <a:pt x="185738" y="819150"/>
                </a:cubicBezTo>
                <a:lnTo>
                  <a:pt x="185738" y="610518"/>
                </a:lnTo>
                <a:lnTo>
                  <a:pt x="125076" y="598271"/>
                </a:lnTo>
                <a:cubicBezTo>
                  <a:pt x="51574" y="567182"/>
                  <a:pt x="0" y="494402"/>
                  <a:pt x="0" y="409576"/>
                </a:cubicBezTo>
                <a:cubicBezTo>
                  <a:pt x="0" y="324750"/>
                  <a:pt x="51574" y="251970"/>
                  <a:pt x="125076" y="220881"/>
                </a:cubicBezTo>
                <a:lnTo>
                  <a:pt x="185738" y="208634"/>
                </a:lnTo>
                <a:close/>
              </a:path>
            </a:pathLst>
          </a:custGeom>
          <a:gradFill flip="none" rotWithShape="1">
            <a:gsLst>
              <a:gs pos="0">
                <a:schemeClr val="accent2">
                  <a:lumMod val="20000"/>
                  <a:lumOff val="80000"/>
                </a:schemeClr>
              </a:gs>
              <a:gs pos="51000">
                <a:schemeClr val="accent2">
                  <a:lumMod val="60000"/>
                  <a:lumOff val="40000"/>
                </a:schemeClr>
              </a:gs>
              <a:gs pos="83000">
                <a:schemeClr val="accent2"/>
              </a:gs>
              <a:gs pos="100000">
                <a:schemeClr val="accent2">
                  <a:lumMod val="75000"/>
                </a:schemeClr>
              </a:gs>
            </a:gsLst>
            <a:path path="circle">
              <a:fillToRect l="50000" t="50000" r="50000" b="50000"/>
            </a:path>
            <a:tileRect/>
          </a:gra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800" b="1" dirty="0" smtClean="0">
                <a:solidFill>
                  <a:schemeClr val="bg1"/>
                </a:solidFill>
              </a:rPr>
              <a:t>F</a:t>
            </a:r>
            <a:endParaRPr lang="zh-CN" altLang="en-US" sz="2800" b="1" dirty="0" err="1" smtClean="0">
              <a:solidFill>
                <a:schemeClr val="bg1"/>
              </a:solidFill>
            </a:endParaRPr>
          </a:p>
        </p:txBody>
      </p:sp>
      <p:sp>
        <p:nvSpPr>
          <p:cNvPr id="2" name="圆角矩形 1"/>
          <p:cNvSpPr/>
          <p:nvPr>
            <p:custDataLst>
              <p:tags r:id="rId14"/>
            </p:custDataLst>
          </p:nvPr>
        </p:nvSpPr>
        <p:spPr>
          <a:xfrm>
            <a:off x="7123430" y="4086860"/>
            <a:ext cx="1647825" cy="1647825"/>
          </a:xfrm>
          <a:prstGeom prst="roundRect">
            <a:avLst>
              <a:gd name="adj" fmla="val 10887"/>
            </a:avLst>
          </a:prstGeom>
          <a:solidFill>
            <a:schemeClr val="bg1">
              <a:lumMod val="95000"/>
            </a:schemeClr>
          </a:solidFill>
        </p:spPr>
        <p:txBody>
          <a:bodyPr rot="0" spcFirstLastPara="0" vertOverflow="overflow" horzOverflow="overflow" vert="horz" wrap="square" lIns="396000" tIns="45720" rIns="72000" bIns="45720" numCol="1" spcCol="0" rtlCol="0" fromWordArt="0" anchor="ctr" anchorCtr="0" forceAA="0" compatLnSpc="1">
            <a:normAutofit/>
          </a:bodyPr>
          <a:p>
            <a:pPr algn="just"/>
            <a:r>
              <a:rPr lang="zh-CN" altLang="en-US" dirty="0" err="1" smtClean="0">
                <a:solidFill>
                  <a:srgbClr val="002060"/>
                </a:solidFill>
                <a:latin typeface="微软雅黑" panose="020B0503020204020204" pitchFamily="34" charset="-122"/>
                <a:ea typeface="微软雅黑" panose="020B0503020204020204" pitchFamily="34" charset="-122"/>
              </a:rPr>
              <a:t>瘫痪型</a:t>
            </a:r>
            <a:endParaRPr lang="zh-CN" altLang="en-US" dirty="0" err="1" smtClean="0">
              <a:solidFill>
                <a:srgbClr val="002060"/>
              </a:solidFill>
              <a:latin typeface="微软雅黑" panose="020B0503020204020204" pitchFamily="34" charset="-122"/>
              <a:ea typeface="微软雅黑" panose="020B0503020204020204" pitchFamily="34" charset="-122"/>
            </a:endParaRPr>
          </a:p>
        </p:txBody>
      </p:sp>
      <p:sp>
        <p:nvSpPr>
          <p:cNvPr id="7" name="任意多边形 6"/>
          <p:cNvSpPr/>
          <p:nvPr>
            <p:custDataLst>
              <p:tags r:id="rId15"/>
            </p:custDataLst>
          </p:nvPr>
        </p:nvSpPr>
        <p:spPr>
          <a:xfrm>
            <a:off x="6805295" y="4500880"/>
            <a:ext cx="595630" cy="847725"/>
          </a:xfrm>
          <a:custGeom>
            <a:avLst/>
            <a:gdLst>
              <a:gd name="connsiteX0" fmla="*/ 185738 w 595313"/>
              <a:gd name="connsiteY0" fmla="*/ 0 h 819150"/>
              <a:gd name="connsiteX1" fmla="*/ 595313 w 595313"/>
              <a:gd name="connsiteY1" fmla="*/ 409575 h 819150"/>
              <a:gd name="connsiteX2" fmla="*/ 185738 w 595313"/>
              <a:gd name="connsiteY2" fmla="*/ 819150 h 819150"/>
              <a:gd name="connsiteX3" fmla="*/ 185738 w 595313"/>
              <a:gd name="connsiteY3" fmla="*/ 610518 h 819150"/>
              <a:gd name="connsiteX4" fmla="*/ 125076 w 595313"/>
              <a:gd name="connsiteY4" fmla="*/ 598271 h 819150"/>
              <a:gd name="connsiteX5" fmla="*/ 0 w 595313"/>
              <a:gd name="connsiteY5" fmla="*/ 409576 h 819150"/>
              <a:gd name="connsiteX6" fmla="*/ 125076 w 595313"/>
              <a:gd name="connsiteY6" fmla="*/ 220881 h 819150"/>
              <a:gd name="connsiteX7" fmla="*/ 185738 w 595313"/>
              <a:gd name="connsiteY7" fmla="*/ 208634 h 81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5313" h="819150">
                <a:moveTo>
                  <a:pt x="185738" y="0"/>
                </a:moveTo>
                <a:cubicBezTo>
                  <a:pt x="411940" y="0"/>
                  <a:pt x="595313" y="183373"/>
                  <a:pt x="595313" y="409575"/>
                </a:cubicBezTo>
                <a:cubicBezTo>
                  <a:pt x="595313" y="635777"/>
                  <a:pt x="411940" y="819150"/>
                  <a:pt x="185738" y="819150"/>
                </a:cubicBezTo>
                <a:lnTo>
                  <a:pt x="185738" y="610518"/>
                </a:lnTo>
                <a:lnTo>
                  <a:pt x="125076" y="598271"/>
                </a:lnTo>
                <a:cubicBezTo>
                  <a:pt x="51574" y="567182"/>
                  <a:pt x="0" y="494402"/>
                  <a:pt x="0" y="409576"/>
                </a:cubicBezTo>
                <a:cubicBezTo>
                  <a:pt x="0" y="324750"/>
                  <a:pt x="51574" y="251970"/>
                  <a:pt x="125076" y="220881"/>
                </a:cubicBezTo>
                <a:lnTo>
                  <a:pt x="185738" y="208634"/>
                </a:lnTo>
                <a:close/>
              </a:path>
            </a:pathLst>
          </a:custGeom>
          <a:gradFill flip="none" rotWithShape="1">
            <a:gsLst>
              <a:gs pos="0">
                <a:schemeClr val="accent2">
                  <a:lumMod val="20000"/>
                  <a:lumOff val="80000"/>
                </a:schemeClr>
              </a:gs>
              <a:gs pos="51000">
                <a:schemeClr val="accent2">
                  <a:lumMod val="60000"/>
                  <a:lumOff val="40000"/>
                </a:schemeClr>
              </a:gs>
              <a:gs pos="83000">
                <a:schemeClr val="accent2"/>
              </a:gs>
              <a:gs pos="100000">
                <a:schemeClr val="accent2">
                  <a:lumMod val="75000"/>
                </a:schemeClr>
              </a:gs>
            </a:gsLst>
            <a:path path="circle">
              <a:fillToRect l="50000" t="50000" r="50000" b="50000"/>
            </a:path>
            <a:tileRect/>
          </a:gra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800" b="1" dirty="0" smtClean="0">
                <a:solidFill>
                  <a:schemeClr val="bg1"/>
                </a:solidFill>
              </a:rPr>
              <a:t>G</a:t>
            </a:r>
            <a:endParaRPr lang="zh-CN" altLang="en-US" sz="2800" b="1" dirty="0" err="1" smtClean="0">
              <a:solidFill>
                <a:schemeClr val="bg1"/>
              </a:solidFill>
            </a:endParaRPr>
          </a:p>
        </p:txBody>
      </p:sp>
    </p:spTree>
    <p:custDataLst>
      <p:tags r:id="rId16"/>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3276295" y="2666830"/>
            <a:ext cx="5536870" cy="1172505"/>
          </a:xfrm>
        </p:spPr>
        <p:txBody>
          <a:bodyPr>
            <a:normAutofit fontScale="90000"/>
          </a:bodyPr>
          <a:p>
            <a:pPr indent="0" eaLnBrk="1" hangingPunct="1">
              <a:lnSpc>
                <a:spcPct val="200000"/>
              </a:lnSpc>
              <a:buFont typeface="Wingdings" panose="05000000000000000000" pitchFamily="2" charset="2"/>
            </a:pP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理性决策是方法 </a:t>
            </a:r>
            <a:endParaRPr lang="zh-CN" altLang="en-US" smtClean="0">
              <a:latin typeface="黑体" panose="02010609060101010101" pitchFamily="49" charset="-122"/>
              <a:ea typeface="黑体" panose="02010609060101010101" pitchFamily="49" charset="-122"/>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Box 1"/>
          <p:cNvSpPr txBox="1">
            <a:spLocks noChangeArrowheads="1"/>
          </p:cNvSpPr>
          <p:nvPr/>
        </p:nvSpPr>
        <p:spPr bwMode="auto">
          <a:xfrm>
            <a:off x="1093470" y="437198"/>
            <a:ext cx="6416675" cy="645160"/>
          </a:xfrm>
          <a:prstGeom prst="rect">
            <a:avLst/>
          </a:prstGeom>
          <a:noFill/>
          <a:ln w="9525">
            <a:noFill/>
            <a:miter lim="800000"/>
          </a:ln>
        </p:spPr>
        <p:txBody>
          <a:bodyPr>
            <a:spAutoFit/>
          </a:bodyPr>
          <a:lstStyle/>
          <a:p>
            <a:r>
              <a:rPr lang="en-US" altLang="zh-CN" sz="3600" b="1">
                <a:solidFill>
                  <a:schemeClr val="tx1"/>
                </a:solidFill>
                <a:latin typeface="微软雅黑" panose="020B0503020204020204" pitchFamily="34" charset="-122"/>
                <a:ea typeface="微软雅黑" panose="020B0503020204020204" pitchFamily="34" charset="-122"/>
              </a:rPr>
              <a:t>1.</a:t>
            </a:r>
            <a:r>
              <a:rPr lang="zh-CN" altLang="en-US" sz="3600" b="1">
                <a:latin typeface="微软雅黑" panose="020B0503020204020204" pitchFamily="34" charset="-122"/>
                <a:ea typeface="微软雅黑" panose="020B0503020204020204" pitchFamily="34" charset="-122"/>
              </a:rPr>
              <a:t>计划型决策</a:t>
            </a:r>
            <a:r>
              <a:rPr lang="en-US" altLang="zh-CN" sz="3600" b="1">
                <a:latin typeface="微软雅黑" panose="020B0503020204020204" pitchFamily="34" charset="-122"/>
                <a:ea typeface="微软雅黑" panose="020B0503020204020204" pitchFamily="34" charset="-122"/>
              </a:rPr>
              <a:t>——CASVE</a:t>
            </a:r>
            <a:r>
              <a:rPr lang="zh-CN" altLang="en-US" sz="3600" b="1">
                <a:latin typeface="微软雅黑" panose="020B0503020204020204" pitchFamily="34" charset="-122"/>
                <a:ea typeface="微软雅黑" panose="020B0503020204020204" pitchFamily="34" charset="-122"/>
              </a:rPr>
              <a:t>循环</a:t>
            </a:r>
            <a:endParaRPr lang="zh-CN" altLang="en-US" sz="3600" b="1">
              <a:latin typeface="微软雅黑" panose="020B0503020204020204" pitchFamily="34" charset="-122"/>
              <a:ea typeface="微软雅黑" panose="020B0503020204020204" pitchFamily="34" charset="-122"/>
            </a:endParaRPr>
          </a:p>
        </p:txBody>
      </p:sp>
      <p:sp>
        <p:nvSpPr>
          <p:cNvPr id="18" name="TextBox 17"/>
          <p:cNvSpPr txBox="1"/>
          <p:nvPr/>
        </p:nvSpPr>
        <p:spPr>
          <a:xfrm>
            <a:off x="3386644" y="1930400"/>
            <a:ext cx="2374900" cy="1016000"/>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defRPr/>
            </a:pPr>
            <a:r>
              <a:rPr lang="zh-CN" altLang="en-US" sz="2000" dirty="0">
                <a:latin typeface="微软雅黑" panose="020B0503020204020204" pitchFamily="34" charset="-122"/>
                <a:ea typeface="微软雅黑" panose="020B0503020204020204" pitchFamily="34" charset="-122"/>
              </a:rPr>
              <a:t>沟通</a:t>
            </a:r>
            <a:endParaRPr lang="en-US" altLang="zh-CN" sz="2000" dirty="0">
              <a:latin typeface="微软雅黑" panose="020B0503020204020204" pitchFamily="34" charset="-122"/>
              <a:ea typeface="微软雅黑" panose="020B0503020204020204" pitchFamily="34" charset="-122"/>
            </a:endParaRPr>
          </a:p>
          <a:p>
            <a:pPr algn="ctr">
              <a:defRPr/>
            </a:pPr>
            <a:r>
              <a:rPr lang="en-US" altLang="zh-CN" sz="2000" dirty="0">
                <a:latin typeface="微软雅黑" panose="020B0503020204020204" pitchFamily="34" charset="-122"/>
                <a:ea typeface="微软雅黑" panose="020B0503020204020204" pitchFamily="34" charset="-122"/>
              </a:rPr>
              <a:t>Communications</a:t>
            </a:r>
            <a:endParaRPr lang="en-US" altLang="zh-CN" sz="2000" dirty="0">
              <a:latin typeface="微软雅黑" panose="020B0503020204020204" pitchFamily="34" charset="-122"/>
              <a:ea typeface="微软雅黑" panose="020B0503020204020204" pitchFamily="34" charset="-122"/>
            </a:endParaRPr>
          </a:p>
          <a:p>
            <a:pPr algn="ctr">
              <a:defRPr/>
            </a:pPr>
            <a:r>
              <a:rPr lang="zh-CN" altLang="en-US" sz="2000" dirty="0">
                <a:latin typeface="微软雅黑" panose="020B0503020204020204" pitchFamily="34" charset="-122"/>
                <a:ea typeface="微软雅黑" panose="020B0503020204020204" pitchFamily="34" charset="-122"/>
              </a:rPr>
              <a:t>识别问题的存在</a:t>
            </a:r>
            <a:endParaRPr lang="zh-CN" altLang="en-US" sz="2000" dirty="0">
              <a:latin typeface="微软雅黑" panose="020B0503020204020204" pitchFamily="34" charset="-122"/>
              <a:ea typeface="微软雅黑" panose="020B0503020204020204" pitchFamily="34" charset="-122"/>
            </a:endParaRPr>
          </a:p>
        </p:txBody>
      </p:sp>
      <p:sp>
        <p:nvSpPr>
          <p:cNvPr id="19" name="TextBox 18"/>
          <p:cNvSpPr txBox="1"/>
          <p:nvPr/>
        </p:nvSpPr>
        <p:spPr>
          <a:xfrm>
            <a:off x="5911850" y="3225483"/>
            <a:ext cx="2317750" cy="1014412"/>
          </a:xfrm>
          <a:prstGeom prst="rect">
            <a:avLst/>
          </a:prstGeom>
          <a:solidFill>
            <a:srgbClr val="00B0F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defRPr/>
            </a:pPr>
            <a:r>
              <a:rPr lang="zh-CN" altLang="en-US" sz="2000" dirty="0">
                <a:latin typeface="微软雅黑" panose="020B0503020204020204" pitchFamily="34" charset="-122"/>
                <a:ea typeface="微软雅黑" panose="020B0503020204020204" pitchFamily="34" charset="-122"/>
              </a:rPr>
              <a:t>分析</a:t>
            </a:r>
            <a:endParaRPr lang="en-US" altLang="zh-CN" sz="2000" dirty="0">
              <a:latin typeface="微软雅黑" panose="020B0503020204020204" pitchFamily="34" charset="-122"/>
              <a:ea typeface="微软雅黑" panose="020B0503020204020204" pitchFamily="34" charset="-122"/>
            </a:endParaRPr>
          </a:p>
          <a:p>
            <a:pPr algn="ctr">
              <a:defRPr/>
            </a:pPr>
            <a:r>
              <a:rPr lang="en-US" altLang="zh-CN" sz="2000" dirty="0">
                <a:latin typeface="微软雅黑" panose="020B0503020204020204" pitchFamily="34" charset="-122"/>
                <a:ea typeface="微软雅黑" panose="020B0503020204020204" pitchFamily="34" charset="-122"/>
              </a:rPr>
              <a:t>Analysis</a:t>
            </a:r>
            <a:endParaRPr lang="en-US" altLang="zh-CN" sz="2000" dirty="0">
              <a:latin typeface="微软雅黑" panose="020B0503020204020204" pitchFamily="34" charset="-122"/>
              <a:ea typeface="微软雅黑" panose="020B0503020204020204" pitchFamily="34" charset="-122"/>
            </a:endParaRPr>
          </a:p>
          <a:p>
            <a:pPr algn="ctr">
              <a:defRPr/>
            </a:pPr>
            <a:r>
              <a:rPr lang="zh-CN" altLang="en-US" sz="2000" dirty="0">
                <a:latin typeface="微软雅黑" panose="020B0503020204020204" pitchFamily="34" charset="-122"/>
                <a:ea typeface="微软雅黑" panose="020B0503020204020204" pitchFamily="34" charset="-122"/>
              </a:rPr>
              <a:t>考虑各种可能性</a:t>
            </a:r>
            <a:endParaRPr lang="zh-CN" altLang="en-US" sz="2000" dirty="0">
              <a:latin typeface="微软雅黑" panose="020B0503020204020204" pitchFamily="34" charset="-122"/>
              <a:ea typeface="微软雅黑" panose="020B0503020204020204" pitchFamily="34" charset="-122"/>
            </a:endParaRPr>
          </a:p>
        </p:txBody>
      </p:sp>
      <p:sp>
        <p:nvSpPr>
          <p:cNvPr id="20" name="TextBox 19"/>
          <p:cNvSpPr txBox="1"/>
          <p:nvPr/>
        </p:nvSpPr>
        <p:spPr>
          <a:xfrm>
            <a:off x="4835525" y="5156200"/>
            <a:ext cx="2155825" cy="1016000"/>
          </a:xfrm>
          <a:prstGeom prst="rect">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defRPr/>
            </a:pPr>
            <a:r>
              <a:rPr lang="zh-CN" altLang="en-US" sz="2000" dirty="0">
                <a:latin typeface="微软雅黑" panose="020B0503020204020204" pitchFamily="34" charset="-122"/>
                <a:ea typeface="微软雅黑" panose="020B0503020204020204" pitchFamily="34" charset="-122"/>
              </a:rPr>
              <a:t>综合</a:t>
            </a:r>
            <a:endParaRPr lang="en-US" altLang="zh-CN" sz="2000" dirty="0">
              <a:latin typeface="微软雅黑" panose="020B0503020204020204" pitchFamily="34" charset="-122"/>
              <a:ea typeface="微软雅黑" panose="020B0503020204020204" pitchFamily="34" charset="-122"/>
            </a:endParaRPr>
          </a:p>
          <a:p>
            <a:pPr algn="ctr">
              <a:defRPr/>
            </a:pPr>
            <a:r>
              <a:rPr lang="en-US" altLang="zh-CN" sz="2000" dirty="0">
                <a:latin typeface="微软雅黑" panose="020B0503020204020204" pitchFamily="34" charset="-122"/>
                <a:ea typeface="微软雅黑" panose="020B0503020204020204" pitchFamily="34" charset="-122"/>
              </a:rPr>
              <a:t>Synthesis</a:t>
            </a:r>
            <a:endParaRPr lang="en-US" altLang="zh-CN" sz="2000" dirty="0">
              <a:latin typeface="微软雅黑" panose="020B0503020204020204" pitchFamily="34" charset="-122"/>
              <a:ea typeface="微软雅黑" panose="020B0503020204020204" pitchFamily="34" charset="-122"/>
            </a:endParaRPr>
          </a:p>
          <a:p>
            <a:pPr algn="ctr">
              <a:defRPr/>
            </a:pPr>
            <a:r>
              <a:rPr lang="zh-CN" altLang="en-US" sz="2000" dirty="0">
                <a:latin typeface="微软雅黑" panose="020B0503020204020204" pitchFamily="34" charset="-122"/>
                <a:ea typeface="微软雅黑" panose="020B0503020204020204" pitchFamily="34" charset="-122"/>
              </a:rPr>
              <a:t>形成选项</a:t>
            </a:r>
            <a:endParaRPr lang="zh-CN" altLang="en-US" sz="2000" dirty="0">
              <a:latin typeface="微软雅黑" panose="020B0503020204020204" pitchFamily="34" charset="-122"/>
              <a:ea typeface="微软雅黑" panose="020B0503020204020204" pitchFamily="34" charset="-122"/>
            </a:endParaRPr>
          </a:p>
        </p:txBody>
      </p:sp>
      <p:sp>
        <p:nvSpPr>
          <p:cNvPr id="21" name="TextBox 20"/>
          <p:cNvSpPr txBox="1"/>
          <p:nvPr/>
        </p:nvSpPr>
        <p:spPr>
          <a:xfrm>
            <a:off x="1863725" y="5156200"/>
            <a:ext cx="2057400" cy="1016000"/>
          </a:xfrm>
          <a:prstGeom prst="rect">
            <a:avLst/>
          </a:prstGeom>
          <a:solidFill>
            <a:srgbClr val="7030A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defRPr/>
            </a:pPr>
            <a:r>
              <a:rPr lang="zh-CN" altLang="en-US" sz="2000" dirty="0">
                <a:solidFill>
                  <a:schemeClr val="bg1"/>
                </a:solidFill>
                <a:latin typeface="微软雅黑" panose="020B0503020204020204" pitchFamily="34" charset="-122"/>
                <a:ea typeface="微软雅黑" panose="020B0503020204020204" pitchFamily="34" charset="-122"/>
              </a:rPr>
              <a:t>评估</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defRPr/>
            </a:pPr>
            <a:r>
              <a:rPr lang="en-US" altLang="zh-CN" sz="2000" dirty="0">
                <a:solidFill>
                  <a:schemeClr val="bg1"/>
                </a:solidFill>
                <a:latin typeface="微软雅黑" panose="020B0503020204020204" pitchFamily="34" charset="-122"/>
                <a:ea typeface="微软雅黑" panose="020B0503020204020204" pitchFamily="34" charset="-122"/>
              </a:rPr>
              <a:t>Value</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2000" dirty="0">
                <a:solidFill>
                  <a:schemeClr val="bg1"/>
                </a:solidFill>
                <a:latin typeface="微软雅黑" panose="020B0503020204020204" pitchFamily="34" charset="-122"/>
                <a:ea typeface="微软雅黑" panose="020B0503020204020204" pitchFamily="34" charset="-122"/>
              </a:rPr>
              <a:t>对选项排列次序</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873125" y="3220720"/>
            <a:ext cx="2286000" cy="1016000"/>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defRPr/>
            </a:pPr>
            <a:r>
              <a:rPr lang="zh-CN" altLang="en-US" sz="2000" dirty="0">
                <a:latin typeface="微软雅黑" panose="020B0503020204020204" pitchFamily="34" charset="-122"/>
                <a:ea typeface="微软雅黑" panose="020B0503020204020204" pitchFamily="34" charset="-122"/>
              </a:rPr>
              <a:t>执行</a:t>
            </a:r>
            <a:endParaRPr lang="en-US" altLang="zh-CN" sz="2000" dirty="0">
              <a:latin typeface="微软雅黑" panose="020B0503020204020204" pitchFamily="34" charset="-122"/>
              <a:ea typeface="微软雅黑" panose="020B0503020204020204" pitchFamily="34" charset="-122"/>
            </a:endParaRPr>
          </a:p>
          <a:p>
            <a:pPr algn="ctr">
              <a:defRPr/>
            </a:pPr>
            <a:r>
              <a:rPr lang="en-US" altLang="zh-CN" sz="2000" dirty="0">
                <a:latin typeface="微软雅黑" panose="020B0503020204020204" pitchFamily="34" charset="-122"/>
                <a:ea typeface="微软雅黑" panose="020B0503020204020204" pitchFamily="34" charset="-122"/>
              </a:rPr>
              <a:t>Execution</a:t>
            </a:r>
            <a:endParaRPr lang="en-US" altLang="zh-CN" sz="2000" dirty="0">
              <a:latin typeface="微软雅黑" panose="020B0503020204020204" pitchFamily="34" charset="-122"/>
              <a:ea typeface="微软雅黑" panose="020B0503020204020204" pitchFamily="34" charset="-122"/>
            </a:endParaRPr>
          </a:p>
          <a:p>
            <a:pPr algn="ctr">
              <a:defRPr/>
            </a:pPr>
            <a:r>
              <a:rPr lang="zh-CN" altLang="en-US" sz="2000" dirty="0">
                <a:latin typeface="微软雅黑" panose="020B0503020204020204" pitchFamily="34" charset="-122"/>
                <a:ea typeface="微软雅黑" panose="020B0503020204020204" pitchFamily="34" charset="-122"/>
              </a:rPr>
              <a:t>采取行动解决问题</a:t>
            </a:r>
            <a:endParaRPr lang="zh-CN" altLang="en-US" sz="2000" dirty="0">
              <a:latin typeface="微软雅黑" panose="020B0503020204020204" pitchFamily="34" charset="-122"/>
              <a:ea typeface="微软雅黑" panose="020B0503020204020204" pitchFamily="34" charset="-122"/>
            </a:endParaRPr>
          </a:p>
        </p:txBody>
      </p:sp>
      <p:sp>
        <p:nvSpPr>
          <p:cNvPr id="23" name="右箭头 22"/>
          <p:cNvSpPr/>
          <p:nvPr/>
        </p:nvSpPr>
        <p:spPr>
          <a:xfrm rot="10800000">
            <a:off x="3997325" y="5613400"/>
            <a:ext cx="609600" cy="228600"/>
          </a:xfrm>
          <a:prstGeom prst="rightArrow">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endParaRPr>
          </a:p>
        </p:txBody>
      </p:sp>
      <p:sp>
        <p:nvSpPr>
          <p:cNvPr id="24" name="右箭头 23"/>
          <p:cNvSpPr/>
          <p:nvPr/>
        </p:nvSpPr>
        <p:spPr>
          <a:xfrm rot="14634754">
            <a:off x="2397125" y="4622800"/>
            <a:ext cx="609600" cy="228600"/>
          </a:xfrm>
          <a:prstGeom prst="rightArrow">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endParaRPr>
          </a:p>
        </p:txBody>
      </p:sp>
      <p:sp>
        <p:nvSpPr>
          <p:cNvPr id="25" name="右箭头 24"/>
          <p:cNvSpPr/>
          <p:nvPr/>
        </p:nvSpPr>
        <p:spPr>
          <a:xfrm rot="19132168">
            <a:off x="2397125" y="2586038"/>
            <a:ext cx="609600" cy="228600"/>
          </a:xfrm>
          <a:prstGeom prst="rightArrow">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endParaRPr>
          </a:p>
        </p:txBody>
      </p:sp>
      <p:sp>
        <p:nvSpPr>
          <p:cNvPr id="26" name="右箭头 25"/>
          <p:cNvSpPr/>
          <p:nvPr/>
        </p:nvSpPr>
        <p:spPr>
          <a:xfrm rot="2583631">
            <a:off x="5973763" y="2667000"/>
            <a:ext cx="609600" cy="228600"/>
          </a:xfrm>
          <a:prstGeom prst="rightArrow">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endParaRPr>
          </a:p>
        </p:txBody>
      </p:sp>
      <p:sp>
        <p:nvSpPr>
          <p:cNvPr id="27" name="右箭头 26"/>
          <p:cNvSpPr/>
          <p:nvPr/>
        </p:nvSpPr>
        <p:spPr>
          <a:xfrm rot="7536358">
            <a:off x="6172200" y="4670425"/>
            <a:ext cx="609600" cy="228600"/>
          </a:xfrm>
          <a:prstGeom prst="rightArrow">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文本占位符 14"/>
          <p:cNvSpPr>
            <a:spLocks noGrp="1"/>
          </p:cNvSpPr>
          <p:nvPr>
            <p:ph type="body" sz="quarter" idx="4294967295"/>
          </p:nvPr>
        </p:nvSpPr>
        <p:spPr>
          <a:xfrm>
            <a:off x="398463" y="342900"/>
            <a:ext cx="4822825" cy="574675"/>
          </a:xfrm>
        </p:spPr>
        <p:txBody>
          <a:bodyPr anchor="ctr"/>
          <a:lstStyle/>
          <a:p>
            <a:pPr marL="0" indent="0">
              <a:buFontTx/>
              <a:buNone/>
            </a:pPr>
            <a:r>
              <a:rPr lang="zh-CN" altLang="en-US" b="1" smtClean="0">
                <a:latin typeface="微软雅黑" panose="020B0503020204020204" pitchFamily="34" charset="-122"/>
              </a:rPr>
              <a:t>课堂活动</a:t>
            </a:r>
            <a:endParaRPr lang="zh-CN" altLang="en-US" b="1" smtClean="0">
              <a:latin typeface="微软雅黑" panose="020B0503020204020204" pitchFamily="34" charset="-122"/>
            </a:endParaRPr>
          </a:p>
        </p:txBody>
      </p:sp>
      <p:grpSp>
        <p:nvGrpSpPr>
          <p:cNvPr id="52226" name="组合 1"/>
          <p:cNvGrpSpPr/>
          <p:nvPr/>
        </p:nvGrpSpPr>
        <p:grpSpPr bwMode="auto">
          <a:xfrm>
            <a:off x="3924300" y="1311275"/>
            <a:ext cx="4716463" cy="4438650"/>
            <a:chOff x="2333625" y="1165225"/>
            <a:chExt cx="4716463" cy="4438650"/>
          </a:xfrm>
        </p:grpSpPr>
        <p:grpSp>
          <p:nvGrpSpPr>
            <p:cNvPr id="52244" name="Group 3"/>
            <p:cNvGrpSpPr/>
            <p:nvPr/>
          </p:nvGrpSpPr>
          <p:grpSpPr bwMode="auto">
            <a:xfrm>
              <a:off x="2333625" y="1165225"/>
              <a:ext cx="4716463" cy="4438650"/>
              <a:chOff x="2157" y="1779"/>
              <a:chExt cx="1944" cy="1885"/>
            </a:xfrm>
          </p:grpSpPr>
          <p:sp>
            <p:nvSpPr>
              <p:cNvPr id="52250" name="Freeform 4"/>
              <p:cNvSpPr/>
              <p:nvPr/>
            </p:nvSpPr>
            <p:spPr bwMode="blackWhite">
              <a:xfrm>
                <a:off x="2355" y="1779"/>
                <a:ext cx="973" cy="805"/>
              </a:xfrm>
              <a:custGeom>
                <a:avLst/>
                <a:gdLst>
                  <a:gd name="T0" fmla="*/ 402 w 973"/>
                  <a:gd name="T1" fmla="*/ 804 h 805"/>
                  <a:gd name="T2" fmla="*/ 424 w 973"/>
                  <a:gd name="T3" fmla="*/ 765 h 805"/>
                  <a:gd name="T4" fmla="*/ 450 w 973"/>
                  <a:gd name="T5" fmla="*/ 730 h 805"/>
                  <a:gd name="T6" fmla="*/ 479 w 973"/>
                  <a:gd name="T7" fmla="*/ 698 h 805"/>
                  <a:gd name="T8" fmla="*/ 512 w 973"/>
                  <a:gd name="T9" fmla="*/ 668 h 805"/>
                  <a:gd name="T10" fmla="*/ 548 w 973"/>
                  <a:gd name="T11" fmla="*/ 642 h 805"/>
                  <a:gd name="T12" fmla="*/ 583 w 973"/>
                  <a:gd name="T13" fmla="*/ 621 h 805"/>
                  <a:gd name="T14" fmla="*/ 620 w 973"/>
                  <a:gd name="T15" fmla="*/ 603 h 805"/>
                  <a:gd name="T16" fmla="*/ 660 w 973"/>
                  <a:gd name="T17" fmla="*/ 589 h 805"/>
                  <a:gd name="T18" fmla="*/ 699 w 973"/>
                  <a:gd name="T19" fmla="*/ 579 h 805"/>
                  <a:gd name="T20" fmla="*/ 740 w 973"/>
                  <a:gd name="T21" fmla="*/ 572 h 805"/>
                  <a:gd name="T22" fmla="*/ 752 w 973"/>
                  <a:gd name="T23" fmla="*/ 722 h 805"/>
                  <a:gd name="T24" fmla="*/ 972 w 973"/>
                  <a:gd name="T25" fmla="*/ 356 h 805"/>
                  <a:gd name="T26" fmla="*/ 712 w 973"/>
                  <a:gd name="T27" fmla="*/ 0 h 805"/>
                  <a:gd name="T28" fmla="*/ 713 w 973"/>
                  <a:gd name="T29" fmla="*/ 134 h 805"/>
                  <a:gd name="T30" fmla="*/ 651 w 973"/>
                  <a:gd name="T31" fmla="*/ 142 h 805"/>
                  <a:gd name="T32" fmla="*/ 590 w 973"/>
                  <a:gd name="T33" fmla="*/ 154 h 805"/>
                  <a:gd name="T34" fmla="*/ 530 w 973"/>
                  <a:gd name="T35" fmla="*/ 170 h 805"/>
                  <a:gd name="T36" fmla="*/ 471 w 973"/>
                  <a:gd name="T37" fmla="*/ 191 h 805"/>
                  <a:gd name="T38" fmla="*/ 414 w 973"/>
                  <a:gd name="T39" fmla="*/ 216 h 805"/>
                  <a:gd name="T40" fmla="*/ 359 w 973"/>
                  <a:gd name="T41" fmla="*/ 245 h 805"/>
                  <a:gd name="T42" fmla="*/ 305 w 973"/>
                  <a:gd name="T43" fmla="*/ 278 h 805"/>
                  <a:gd name="T44" fmla="*/ 257 w 973"/>
                  <a:gd name="T45" fmla="*/ 312 h 805"/>
                  <a:gd name="T46" fmla="*/ 212 w 973"/>
                  <a:gd name="T47" fmla="*/ 349 h 805"/>
                  <a:gd name="T48" fmla="*/ 170 w 973"/>
                  <a:gd name="T49" fmla="*/ 390 h 805"/>
                  <a:gd name="T50" fmla="*/ 129 w 973"/>
                  <a:gd name="T51" fmla="*/ 432 h 805"/>
                  <a:gd name="T52" fmla="*/ 92 w 973"/>
                  <a:gd name="T53" fmla="*/ 478 h 805"/>
                  <a:gd name="T54" fmla="*/ 58 w 973"/>
                  <a:gd name="T55" fmla="*/ 526 h 805"/>
                  <a:gd name="T56" fmla="*/ 27 w 973"/>
                  <a:gd name="T57" fmla="*/ 576 h 805"/>
                  <a:gd name="T58" fmla="*/ 0 w 973"/>
                  <a:gd name="T59" fmla="*/ 628 h 805"/>
                  <a:gd name="T60" fmla="*/ 264 w 973"/>
                  <a:gd name="T61" fmla="*/ 607 h 805"/>
                  <a:gd name="T62" fmla="*/ 402 w 973"/>
                  <a:gd name="T63" fmla="*/ 804 h 8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73"/>
                  <a:gd name="T97" fmla="*/ 0 h 805"/>
                  <a:gd name="T98" fmla="*/ 973 w 973"/>
                  <a:gd name="T99" fmla="*/ 805 h 80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73" h="805">
                    <a:moveTo>
                      <a:pt x="402" y="804"/>
                    </a:moveTo>
                    <a:lnTo>
                      <a:pt x="424" y="765"/>
                    </a:lnTo>
                    <a:lnTo>
                      <a:pt x="450" y="730"/>
                    </a:lnTo>
                    <a:lnTo>
                      <a:pt x="479" y="698"/>
                    </a:lnTo>
                    <a:lnTo>
                      <a:pt x="512" y="668"/>
                    </a:lnTo>
                    <a:lnTo>
                      <a:pt x="548" y="642"/>
                    </a:lnTo>
                    <a:lnTo>
                      <a:pt x="583" y="621"/>
                    </a:lnTo>
                    <a:lnTo>
                      <a:pt x="620" y="603"/>
                    </a:lnTo>
                    <a:lnTo>
                      <a:pt x="660" y="589"/>
                    </a:lnTo>
                    <a:lnTo>
                      <a:pt x="699" y="579"/>
                    </a:lnTo>
                    <a:lnTo>
                      <a:pt x="740" y="572"/>
                    </a:lnTo>
                    <a:lnTo>
                      <a:pt x="752" y="722"/>
                    </a:lnTo>
                    <a:lnTo>
                      <a:pt x="972" y="356"/>
                    </a:lnTo>
                    <a:lnTo>
                      <a:pt x="712" y="0"/>
                    </a:lnTo>
                    <a:lnTo>
                      <a:pt x="713" y="134"/>
                    </a:lnTo>
                    <a:lnTo>
                      <a:pt x="651" y="142"/>
                    </a:lnTo>
                    <a:lnTo>
                      <a:pt x="590" y="154"/>
                    </a:lnTo>
                    <a:lnTo>
                      <a:pt x="530" y="170"/>
                    </a:lnTo>
                    <a:lnTo>
                      <a:pt x="471" y="191"/>
                    </a:lnTo>
                    <a:lnTo>
                      <a:pt x="414" y="216"/>
                    </a:lnTo>
                    <a:lnTo>
                      <a:pt x="359" y="245"/>
                    </a:lnTo>
                    <a:lnTo>
                      <a:pt x="305" y="278"/>
                    </a:lnTo>
                    <a:lnTo>
                      <a:pt x="257" y="312"/>
                    </a:lnTo>
                    <a:lnTo>
                      <a:pt x="212" y="349"/>
                    </a:lnTo>
                    <a:lnTo>
                      <a:pt x="170" y="390"/>
                    </a:lnTo>
                    <a:lnTo>
                      <a:pt x="129" y="432"/>
                    </a:lnTo>
                    <a:lnTo>
                      <a:pt x="92" y="478"/>
                    </a:lnTo>
                    <a:lnTo>
                      <a:pt x="58" y="526"/>
                    </a:lnTo>
                    <a:lnTo>
                      <a:pt x="27" y="576"/>
                    </a:lnTo>
                    <a:lnTo>
                      <a:pt x="0" y="628"/>
                    </a:lnTo>
                    <a:lnTo>
                      <a:pt x="264" y="607"/>
                    </a:lnTo>
                    <a:lnTo>
                      <a:pt x="402" y="804"/>
                    </a:lnTo>
                  </a:path>
                </a:pathLst>
              </a:custGeom>
              <a:solidFill>
                <a:srgbClr val="007BA4"/>
              </a:solidFill>
              <a:ln w="12700" cap="rnd" cmpd="sng">
                <a:solidFill>
                  <a:schemeClr val="tx1"/>
                </a:solidFill>
                <a:prstDash val="solid"/>
                <a:round/>
              </a:ln>
            </p:spPr>
            <p:txBody>
              <a:bodyPr/>
              <a:lstStyle/>
              <a:p>
                <a:endParaRPr lang="zh-CN" altLang="en-US"/>
              </a:p>
            </p:txBody>
          </p:sp>
          <p:sp>
            <p:nvSpPr>
              <p:cNvPr id="6" name="Freeform 5"/>
              <p:cNvSpPr/>
              <p:nvPr/>
            </p:nvSpPr>
            <p:spPr bwMode="blackWhite">
              <a:xfrm>
                <a:off x="3220" y="1913"/>
                <a:ext cx="881" cy="819"/>
              </a:xfrm>
              <a:custGeom>
                <a:avLst/>
                <a:gdLst>
                  <a:gd name="T0" fmla="*/ 583 w 881"/>
                  <a:gd name="T1" fmla="*/ 818 h 819"/>
                  <a:gd name="T2" fmla="*/ 685 w 881"/>
                  <a:gd name="T3" fmla="*/ 715 h 819"/>
                  <a:gd name="T4" fmla="*/ 784 w 881"/>
                  <a:gd name="T5" fmla="*/ 609 h 819"/>
                  <a:gd name="T6" fmla="*/ 880 w 881"/>
                  <a:gd name="T7" fmla="*/ 502 h 819"/>
                  <a:gd name="T8" fmla="*/ 734 w 881"/>
                  <a:gd name="T9" fmla="*/ 542 h 819"/>
                  <a:gd name="T10" fmla="*/ 709 w 881"/>
                  <a:gd name="T11" fmla="*/ 487 h 819"/>
                  <a:gd name="T12" fmla="*/ 681 w 881"/>
                  <a:gd name="T13" fmla="*/ 433 h 819"/>
                  <a:gd name="T14" fmla="*/ 650 w 881"/>
                  <a:gd name="T15" fmla="*/ 383 h 819"/>
                  <a:gd name="T16" fmla="*/ 615 w 881"/>
                  <a:gd name="T17" fmla="*/ 334 h 819"/>
                  <a:gd name="T18" fmla="*/ 576 w 881"/>
                  <a:gd name="T19" fmla="*/ 288 h 819"/>
                  <a:gd name="T20" fmla="*/ 534 w 881"/>
                  <a:gd name="T21" fmla="*/ 245 h 819"/>
                  <a:gd name="T22" fmla="*/ 490 w 881"/>
                  <a:gd name="T23" fmla="*/ 204 h 819"/>
                  <a:gd name="T24" fmla="*/ 443 w 881"/>
                  <a:gd name="T25" fmla="*/ 168 h 819"/>
                  <a:gd name="T26" fmla="*/ 393 w 881"/>
                  <a:gd name="T27" fmla="*/ 133 h 819"/>
                  <a:gd name="T28" fmla="*/ 342 w 881"/>
                  <a:gd name="T29" fmla="*/ 103 h 819"/>
                  <a:gd name="T30" fmla="*/ 288 w 881"/>
                  <a:gd name="T31" fmla="*/ 76 h 819"/>
                  <a:gd name="T32" fmla="*/ 233 w 881"/>
                  <a:gd name="T33" fmla="*/ 54 h 819"/>
                  <a:gd name="T34" fmla="*/ 176 w 881"/>
                  <a:gd name="T35" fmla="*/ 34 h 819"/>
                  <a:gd name="T36" fmla="*/ 118 w 881"/>
                  <a:gd name="T37" fmla="*/ 19 h 819"/>
                  <a:gd name="T38" fmla="*/ 60 w 881"/>
                  <a:gd name="T39" fmla="*/ 8 h 819"/>
                  <a:gd name="T40" fmla="*/ 0 w 881"/>
                  <a:gd name="T41" fmla="*/ 0 h 819"/>
                  <a:gd name="T42" fmla="*/ 147 w 881"/>
                  <a:gd name="T43" fmla="*/ 218 h 819"/>
                  <a:gd name="T44" fmla="*/ 27 w 881"/>
                  <a:gd name="T45" fmla="*/ 444 h 819"/>
                  <a:gd name="T46" fmla="*/ 70 w 881"/>
                  <a:gd name="T47" fmla="*/ 456 h 819"/>
                  <a:gd name="T48" fmla="*/ 111 w 881"/>
                  <a:gd name="T49" fmla="*/ 474 h 819"/>
                  <a:gd name="T50" fmla="*/ 149 w 881"/>
                  <a:gd name="T51" fmla="*/ 496 h 819"/>
                  <a:gd name="T52" fmla="*/ 187 w 881"/>
                  <a:gd name="T53" fmla="*/ 522 h 819"/>
                  <a:gd name="T54" fmla="*/ 220 w 881"/>
                  <a:gd name="T55" fmla="*/ 551 h 819"/>
                  <a:gd name="T56" fmla="*/ 252 w 881"/>
                  <a:gd name="T57" fmla="*/ 584 h 819"/>
                  <a:gd name="T58" fmla="*/ 279 w 881"/>
                  <a:gd name="T59" fmla="*/ 618 h 819"/>
                  <a:gd name="T60" fmla="*/ 302 w 881"/>
                  <a:gd name="T61" fmla="*/ 657 h 819"/>
                  <a:gd name="T62" fmla="*/ 146 w 881"/>
                  <a:gd name="T63" fmla="*/ 699 h 819"/>
                  <a:gd name="T64" fmla="*/ 583 w 881"/>
                  <a:gd name="T65" fmla="*/ 818 h 8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81" h="819">
                    <a:moveTo>
                      <a:pt x="583" y="818"/>
                    </a:moveTo>
                    <a:lnTo>
                      <a:pt x="685" y="715"/>
                    </a:lnTo>
                    <a:lnTo>
                      <a:pt x="784" y="609"/>
                    </a:lnTo>
                    <a:lnTo>
                      <a:pt x="880" y="502"/>
                    </a:lnTo>
                    <a:lnTo>
                      <a:pt x="734" y="542"/>
                    </a:lnTo>
                    <a:lnTo>
                      <a:pt x="709" y="487"/>
                    </a:lnTo>
                    <a:lnTo>
                      <a:pt x="681" y="433"/>
                    </a:lnTo>
                    <a:lnTo>
                      <a:pt x="650" y="383"/>
                    </a:lnTo>
                    <a:lnTo>
                      <a:pt x="615" y="334"/>
                    </a:lnTo>
                    <a:lnTo>
                      <a:pt x="576" y="288"/>
                    </a:lnTo>
                    <a:lnTo>
                      <a:pt x="534" y="245"/>
                    </a:lnTo>
                    <a:lnTo>
                      <a:pt x="490" y="204"/>
                    </a:lnTo>
                    <a:lnTo>
                      <a:pt x="443" y="168"/>
                    </a:lnTo>
                    <a:lnTo>
                      <a:pt x="393" y="133"/>
                    </a:lnTo>
                    <a:lnTo>
                      <a:pt x="342" y="103"/>
                    </a:lnTo>
                    <a:lnTo>
                      <a:pt x="288" y="76"/>
                    </a:lnTo>
                    <a:lnTo>
                      <a:pt x="233" y="54"/>
                    </a:lnTo>
                    <a:lnTo>
                      <a:pt x="176" y="34"/>
                    </a:lnTo>
                    <a:lnTo>
                      <a:pt x="118" y="19"/>
                    </a:lnTo>
                    <a:lnTo>
                      <a:pt x="60" y="8"/>
                    </a:lnTo>
                    <a:lnTo>
                      <a:pt x="0" y="0"/>
                    </a:lnTo>
                    <a:lnTo>
                      <a:pt x="147" y="218"/>
                    </a:lnTo>
                    <a:lnTo>
                      <a:pt x="27" y="444"/>
                    </a:lnTo>
                    <a:lnTo>
                      <a:pt x="70" y="456"/>
                    </a:lnTo>
                    <a:lnTo>
                      <a:pt x="111" y="474"/>
                    </a:lnTo>
                    <a:lnTo>
                      <a:pt x="149" y="496"/>
                    </a:lnTo>
                    <a:lnTo>
                      <a:pt x="187" y="522"/>
                    </a:lnTo>
                    <a:lnTo>
                      <a:pt x="220" y="551"/>
                    </a:lnTo>
                    <a:lnTo>
                      <a:pt x="252" y="584"/>
                    </a:lnTo>
                    <a:lnTo>
                      <a:pt x="279" y="618"/>
                    </a:lnTo>
                    <a:lnTo>
                      <a:pt x="302" y="657"/>
                    </a:lnTo>
                    <a:lnTo>
                      <a:pt x="146" y="699"/>
                    </a:lnTo>
                    <a:lnTo>
                      <a:pt x="583" y="818"/>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7" name="Freeform 6"/>
              <p:cNvSpPr/>
              <p:nvPr/>
            </p:nvSpPr>
            <p:spPr bwMode="blackWhite">
              <a:xfrm>
                <a:off x="3354" y="2584"/>
                <a:ext cx="666" cy="1033"/>
              </a:xfrm>
              <a:custGeom>
                <a:avLst/>
                <a:gdLst>
                  <a:gd name="T0" fmla="*/ 217 w 666"/>
                  <a:gd name="T1" fmla="*/ 121 h 1033"/>
                  <a:gd name="T2" fmla="*/ 223 w 666"/>
                  <a:gd name="T3" fmla="*/ 164 h 1033"/>
                  <a:gd name="T4" fmla="*/ 224 w 666"/>
                  <a:gd name="T5" fmla="*/ 209 h 1033"/>
                  <a:gd name="T6" fmla="*/ 222 w 666"/>
                  <a:gd name="T7" fmla="*/ 253 h 1033"/>
                  <a:gd name="T8" fmla="*/ 214 w 666"/>
                  <a:gd name="T9" fmla="*/ 296 h 1033"/>
                  <a:gd name="T10" fmla="*/ 202 w 666"/>
                  <a:gd name="T11" fmla="*/ 339 h 1033"/>
                  <a:gd name="T12" fmla="*/ 187 w 666"/>
                  <a:gd name="T13" fmla="*/ 380 h 1033"/>
                  <a:gd name="T14" fmla="*/ 166 w 666"/>
                  <a:gd name="T15" fmla="*/ 420 h 1033"/>
                  <a:gd name="T16" fmla="*/ 142 w 666"/>
                  <a:gd name="T17" fmla="*/ 457 h 1033"/>
                  <a:gd name="T18" fmla="*/ 114 w 666"/>
                  <a:gd name="T19" fmla="*/ 492 h 1033"/>
                  <a:gd name="T20" fmla="*/ 84 w 666"/>
                  <a:gd name="T21" fmla="*/ 524 h 1033"/>
                  <a:gd name="T22" fmla="*/ 0 w 666"/>
                  <a:gd name="T23" fmla="*/ 371 h 1033"/>
                  <a:gd name="T24" fmla="*/ 0 w 666"/>
                  <a:gd name="T25" fmla="*/ 819 h 1033"/>
                  <a:gd name="T26" fmla="*/ 378 w 666"/>
                  <a:gd name="T27" fmla="*/ 1032 h 1033"/>
                  <a:gd name="T28" fmla="*/ 306 w 666"/>
                  <a:gd name="T29" fmla="*/ 909 h 1033"/>
                  <a:gd name="T30" fmla="*/ 354 w 666"/>
                  <a:gd name="T31" fmla="*/ 871 h 1033"/>
                  <a:gd name="T32" fmla="*/ 398 w 666"/>
                  <a:gd name="T33" fmla="*/ 831 h 1033"/>
                  <a:gd name="T34" fmla="*/ 440 w 666"/>
                  <a:gd name="T35" fmla="*/ 787 h 1033"/>
                  <a:gd name="T36" fmla="*/ 480 w 666"/>
                  <a:gd name="T37" fmla="*/ 741 h 1033"/>
                  <a:gd name="T38" fmla="*/ 515 w 666"/>
                  <a:gd name="T39" fmla="*/ 692 h 1033"/>
                  <a:gd name="T40" fmla="*/ 547 w 666"/>
                  <a:gd name="T41" fmla="*/ 641 h 1033"/>
                  <a:gd name="T42" fmla="*/ 575 w 666"/>
                  <a:gd name="T43" fmla="*/ 588 h 1033"/>
                  <a:gd name="T44" fmla="*/ 600 w 666"/>
                  <a:gd name="T45" fmla="*/ 533 h 1033"/>
                  <a:gd name="T46" fmla="*/ 621 w 666"/>
                  <a:gd name="T47" fmla="*/ 476 h 1033"/>
                  <a:gd name="T48" fmla="*/ 638 w 666"/>
                  <a:gd name="T49" fmla="*/ 419 h 1033"/>
                  <a:gd name="T50" fmla="*/ 651 w 666"/>
                  <a:gd name="T51" fmla="*/ 359 h 1033"/>
                  <a:gd name="T52" fmla="*/ 659 w 666"/>
                  <a:gd name="T53" fmla="*/ 300 h 1033"/>
                  <a:gd name="T54" fmla="*/ 664 w 666"/>
                  <a:gd name="T55" fmla="*/ 239 h 1033"/>
                  <a:gd name="T56" fmla="*/ 665 w 666"/>
                  <a:gd name="T57" fmla="*/ 180 h 1033"/>
                  <a:gd name="T58" fmla="*/ 662 w 666"/>
                  <a:gd name="T59" fmla="*/ 119 h 1033"/>
                  <a:gd name="T60" fmla="*/ 654 w 666"/>
                  <a:gd name="T61" fmla="*/ 59 h 1033"/>
                  <a:gd name="T62" fmla="*/ 642 w 666"/>
                  <a:gd name="T63" fmla="*/ 0 h 1033"/>
                  <a:gd name="T64" fmla="*/ 454 w 666"/>
                  <a:gd name="T65" fmla="*/ 190 h 1033"/>
                  <a:gd name="T66" fmla="*/ 217 w 666"/>
                  <a:gd name="T67" fmla="*/ 121 h 10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66" h="1033">
                    <a:moveTo>
                      <a:pt x="217" y="121"/>
                    </a:moveTo>
                    <a:lnTo>
                      <a:pt x="223" y="164"/>
                    </a:lnTo>
                    <a:lnTo>
                      <a:pt x="224" y="209"/>
                    </a:lnTo>
                    <a:lnTo>
                      <a:pt x="222" y="253"/>
                    </a:lnTo>
                    <a:lnTo>
                      <a:pt x="214" y="296"/>
                    </a:lnTo>
                    <a:lnTo>
                      <a:pt x="202" y="339"/>
                    </a:lnTo>
                    <a:lnTo>
                      <a:pt x="187" y="380"/>
                    </a:lnTo>
                    <a:lnTo>
                      <a:pt x="166" y="420"/>
                    </a:lnTo>
                    <a:lnTo>
                      <a:pt x="142" y="457"/>
                    </a:lnTo>
                    <a:lnTo>
                      <a:pt x="114" y="492"/>
                    </a:lnTo>
                    <a:lnTo>
                      <a:pt x="84" y="524"/>
                    </a:lnTo>
                    <a:lnTo>
                      <a:pt x="0" y="371"/>
                    </a:lnTo>
                    <a:lnTo>
                      <a:pt x="0" y="819"/>
                    </a:lnTo>
                    <a:lnTo>
                      <a:pt x="378" y="1032"/>
                    </a:lnTo>
                    <a:lnTo>
                      <a:pt x="306" y="909"/>
                    </a:lnTo>
                    <a:lnTo>
                      <a:pt x="354" y="871"/>
                    </a:lnTo>
                    <a:lnTo>
                      <a:pt x="398" y="831"/>
                    </a:lnTo>
                    <a:lnTo>
                      <a:pt x="440" y="787"/>
                    </a:lnTo>
                    <a:lnTo>
                      <a:pt x="480" y="741"/>
                    </a:lnTo>
                    <a:lnTo>
                      <a:pt x="515" y="692"/>
                    </a:lnTo>
                    <a:lnTo>
                      <a:pt x="547" y="641"/>
                    </a:lnTo>
                    <a:lnTo>
                      <a:pt x="575" y="588"/>
                    </a:lnTo>
                    <a:lnTo>
                      <a:pt x="600" y="533"/>
                    </a:lnTo>
                    <a:lnTo>
                      <a:pt x="621" y="476"/>
                    </a:lnTo>
                    <a:lnTo>
                      <a:pt x="638" y="419"/>
                    </a:lnTo>
                    <a:lnTo>
                      <a:pt x="651" y="359"/>
                    </a:lnTo>
                    <a:lnTo>
                      <a:pt x="659" y="300"/>
                    </a:lnTo>
                    <a:lnTo>
                      <a:pt x="664" y="239"/>
                    </a:lnTo>
                    <a:lnTo>
                      <a:pt x="665" y="180"/>
                    </a:lnTo>
                    <a:lnTo>
                      <a:pt x="662" y="119"/>
                    </a:lnTo>
                    <a:lnTo>
                      <a:pt x="654" y="59"/>
                    </a:lnTo>
                    <a:lnTo>
                      <a:pt x="642" y="0"/>
                    </a:lnTo>
                    <a:lnTo>
                      <a:pt x="454" y="190"/>
                    </a:lnTo>
                    <a:lnTo>
                      <a:pt x="217" y="12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8" name="Freeform 7"/>
              <p:cNvSpPr/>
              <p:nvPr/>
            </p:nvSpPr>
            <p:spPr bwMode="blackWhite">
              <a:xfrm>
                <a:off x="2522" y="3027"/>
                <a:ext cx="1030" cy="637"/>
              </a:xfrm>
              <a:custGeom>
                <a:avLst/>
                <a:gdLst>
                  <a:gd name="T0" fmla="*/ 792 w 1030"/>
                  <a:gd name="T1" fmla="*/ 161 h 637"/>
                  <a:gd name="T2" fmla="*/ 753 w 1030"/>
                  <a:gd name="T3" fmla="*/ 175 h 637"/>
                  <a:gd name="T4" fmla="*/ 712 w 1030"/>
                  <a:gd name="T5" fmla="*/ 187 h 637"/>
                  <a:gd name="T6" fmla="*/ 670 w 1030"/>
                  <a:gd name="T7" fmla="*/ 193 h 637"/>
                  <a:gd name="T8" fmla="*/ 628 w 1030"/>
                  <a:gd name="T9" fmla="*/ 196 h 637"/>
                  <a:gd name="T10" fmla="*/ 586 w 1030"/>
                  <a:gd name="T11" fmla="*/ 194 h 637"/>
                  <a:gd name="T12" fmla="*/ 544 w 1030"/>
                  <a:gd name="T13" fmla="*/ 188 h 637"/>
                  <a:gd name="T14" fmla="*/ 502 w 1030"/>
                  <a:gd name="T15" fmla="*/ 179 h 637"/>
                  <a:gd name="T16" fmla="*/ 462 w 1030"/>
                  <a:gd name="T17" fmla="*/ 166 h 637"/>
                  <a:gd name="T18" fmla="*/ 424 w 1030"/>
                  <a:gd name="T19" fmla="*/ 148 h 637"/>
                  <a:gd name="T20" fmla="*/ 388 w 1030"/>
                  <a:gd name="T21" fmla="*/ 127 h 637"/>
                  <a:gd name="T22" fmla="*/ 493 w 1030"/>
                  <a:gd name="T23" fmla="*/ 0 h 637"/>
                  <a:gd name="T24" fmla="*/ 73 w 1030"/>
                  <a:gd name="T25" fmla="*/ 152 h 637"/>
                  <a:gd name="T26" fmla="*/ 31 w 1030"/>
                  <a:gd name="T27" fmla="*/ 403 h 637"/>
                  <a:gd name="T28" fmla="*/ 33 w 1030"/>
                  <a:gd name="T29" fmla="*/ 405 h 637"/>
                  <a:gd name="T30" fmla="*/ 0 w 1030"/>
                  <a:gd name="T31" fmla="*/ 588 h 637"/>
                  <a:gd name="T32" fmla="*/ 104 w 1030"/>
                  <a:gd name="T33" fmla="*/ 463 h 637"/>
                  <a:gd name="T34" fmla="*/ 155 w 1030"/>
                  <a:gd name="T35" fmla="*/ 498 h 637"/>
                  <a:gd name="T36" fmla="*/ 208 w 1030"/>
                  <a:gd name="T37" fmla="*/ 530 h 637"/>
                  <a:gd name="T38" fmla="*/ 262 w 1030"/>
                  <a:gd name="T39" fmla="*/ 557 h 637"/>
                  <a:gd name="T40" fmla="*/ 319 w 1030"/>
                  <a:gd name="T41" fmla="*/ 580 h 637"/>
                  <a:gd name="T42" fmla="*/ 377 w 1030"/>
                  <a:gd name="T43" fmla="*/ 600 h 637"/>
                  <a:gd name="T44" fmla="*/ 435 w 1030"/>
                  <a:gd name="T45" fmla="*/ 615 h 637"/>
                  <a:gd name="T46" fmla="*/ 496 w 1030"/>
                  <a:gd name="T47" fmla="*/ 627 h 637"/>
                  <a:gd name="T48" fmla="*/ 557 w 1030"/>
                  <a:gd name="T49" fmla="*/ 634 h 637"/>
                  <a:gd name="T50" fmla="*/ 618 w 1030"/>
                  <a:gd name="T51" fmla="*/ 636 h 637"/>
                  <a:gd name="T52" fmla="*/ 679 w 1030"/>
                  <a:gd name="T53" fmla="*/ 634 h 637"/>
                  <a:gd name="T54" fmla="*/ 740 w 1030"/>
                  <a:gd name="T55" fmla="*/ 628 h 637"/>
                  <a:gd name="T56" fmla="*/ 801 w 1030"/>
                  <a:gd name="T57" fmla="*/ 617 h 637"/>
                  <a:gd name="T58" fmla="*/ 859 w 1030"/>
                  <a:gd name="T59" fmla="*/ 603 h 637"/>
                  <a:gd name="T60" fmla="*/ 917 w 1030"/>
                  <a:gd name="T61" fmla="*/ 585 h 637"/>
                  <a:gd name="T62" fmla="*/ 974 w 1030"/>
                  <a:gd name="T63" fmla="*/ 561 h 637"/>
                  <a:gd name="T64" fmla="*/ 1029 w 1030"/>
                  <a:gd name="T65" fmla="*/ 534 h 637"/>
                  <a:gd name="T66" fmla="*/ 795 w 1030"/>
                  <a:gd name="T67" fmla="*/ 398 h 637"/>
                  <a:gd name="T68" fmla="*/ 792 w 1030"/>
                  <a:gd name="T69" fmla="*/ 161 h 6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30" h="637">
                    <a:moveTo>
                      <a:pt x="792" y="161"/>
                    </a:moveTo>
                    <a:lnTo>
                      <a:pt x="753" y="175"/>
                    </a:lnTo>
                    <a:lnTo>
                      <a:pt x="712" y="187"/>
                    </a:lnTo>
                    <a:lnTo>
                      <a:pt x="670" y="193"/>
                    </a:lnTo>
                    <a:lnTo>
                      <a:pt x="628" y="196"/>
                    </a:lnTo>
                    <a:lnTo>
                      <a:pt x="586" y="194"/>
                    </a:lnTo>
                    <a:lnTo>
                      <a:pt x="544" y="188"/>
                    </a:lnTo>
                    <a:lnTo>
                      <a:pt x="502" y="179"/>
                    </a:lnTo>
                    <a:lnTo>
                      <a:pt x="462" y="166"/>
                    </a:lnTo>
                    <a:lnTo>
                      <a:pt x="424" y="148"/>
                    </a:lnTo>
                    <a:lnTo>
                      <a:pt x="388" y="127"/>
                    </a:lnTo>
                    <a:lnTo>
                      <a:pt x="493" y="0"/>
                    </a:lnTo>
                    <a:lnTo>
                      <a:pt x="73" y="152"/>
                    </a:lnTo>
                    <a:lnTo>
                      <a:pt x="31" y="403"/>
                    </a:lnTo>
                    <a:lnTo>
                      <a:pt x="33" y="405"/>
                    </a:lnTo>
                    <a:lnTo>
                      <a:pt x="0" y="588"/>
                    </a:lnTo>
                    <a:lnTo>
                      <a:pt x="104" y="463"/>
                    </a:lnTo>
                    <a:lnTo>
                      <a:pt x="155" y="498"/>
                    </a:lnTo>
                    <a:lnTo>
                      <a:pt x="208" y="530"/>
                    </a:lnTo>
                    <a:lnTo>
                      <a:pt x="262" y="557"/>
                    </a:lnTo>
                    <a:lnTo>
                      <a:pt x="319" y="580"/>
                    </a:lnTo>
                    <a:lnTo>
                      <a:pt x="377" y="600"/>
                    </a:lnTo>
                    <a:lnTo>
                      <a:pt x="435" y="615"/>
                    </a:lnTo>
                    <a:lnTo>
                      <a:pt x="496" y="627"/>
                    </a:lnTo>
                    <a:lnTo>
                      <a:pt x="557" y="634"/>
                    </a:lnTo>
                    <a:lnTo>
                      <a:pt x="618" y="636"/>
                    </a:lnTo>
                    <a:lnTo>
                      <a:pt x="679" y="634"/>
                    </a:lnTo>
                    <a:lnTo>
                      <a:pt x="740" y="628"/>
                    </a:lnTo>
                    <a:lnTo>
                      <a:pt x="801" y="617"/>
                    </a:lnTo>
                    <a:lnTo>
                      <a:pt x="859" y="603"/>
                    </a:lnTo>
                    <a:lnTo>
                      <a:pt x="917" y="585"/>
                    </a:lnTo>
                    <a:lnTo>
                      <a:pt x="974" y="561"/>
                    </a:lnTo>
                    <a:lnTo>
                      <a:pt x="1029" y="534"/>
                    </a:lnTo>
                    <a:lnTo>
                      <a:pt x="795" y="398"/>
                    </a:lnTo>
                    <a:lnTo>
                      <a:pt x="792" y="16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9" name="Freeform 8"/>
              <p:cNvSpPr/>
              <p:nvPr/>
            </p:nvSpPr>
            <p:spPr bwMode="blackWhite">
              <a:xfrm>
                <a:off x="2157" y="2422"/>
                <a:ext cx="697" cy="971"/>
              </a:xfrm>
              <a:custGeom>
                <a:avLst/>
                <a:gdLst>
                  <a:gd name="T0" fmla="*/ 648 w 697"/>
                  <a:gd name="T1" fmla="*/ 639 h 971"/>
                  <a:gd name="T2" fmla="*/ 621 w 697"/>
                  <a:gd name="T3" fmla="*/ 603 h 971"/>
                  <a:gd name="T4" fmla="*/ 599 w 697"/>
                  <a:gd name="T5" fmla="*/ 563 h 971"/>
                  <a:gd name="T6" fmla="*/ 580 w 697"/>
                  <a:gd name="T7" fmla="*/ 522 h 971"/>
                  <a:gd name="T8" fmla="*/ 566 w 697"/>
                  <a:gd name="T9" fmla="*/ 480 h 971"/>
                  <a:gd name="T10" fmla="*/ 556 w 697"/>
                  <a:gd name="T11" fmla="*/ 436 h 971"/>
                  <a:gd name="T12" fmla="*/ 551 w 697"/>
                  <a:gd name="T13" fmla="*/ 392 h 971"/>
                  <a:gd name="T14" fmla="*/ 550 w 697"/>
                  <a:gd name="T15" fmla="*/ 347 h 971"/>
                  <a:gd name="T16" fmla="*/ 554 w 697"/>
                  <a:gd name="T17" fmla="*/ 302 h 971"/>
                  <a:gd name="T18" fmla="*/ 696 w 697"/>
                  <a:gd name="T19" fmla="*/ 368 h 971"/>
                  <a:gd name="T20" fmla="*/ 445 w 697"/>
                  <a:gd name="T21" fmla="*/ 0 h 971"/>
                  <a:gd name="T22" fmla="*/ 0 w 697"/>
                  <a:gd name="T23" fmla="*/ 44 h 971"/>
                  <a:gd name="T24" fmla="*/ 148 w 697"/>
                  <a:gd name="T25" fmla="*/ 113 h 971"/>
                  <a:gd name="T26" fmla="*/ 133 w 697"/>
                  <a:gd name="T27" fmla="*/ 173 h 971"/>
                  <a:gd name="T28" fmla="*/ 121 w 697"/>
                  <a:gd name="T29" fmla="*/ 233 h 971"/>
                  <a:gd name="T30" fmla="*/ 116 w 697"/>
                  <a:gd name="T31" fmla="*/ 295 h 971"/>
                  <a:gd name="T32" fmla="*/ 112 w 697"/>
                  <a:gd name="T33" fmla="*/ 357 h 971"/>
                  <a:gd name="T34" fmla="*/ 114 w 697"/>
                  <a:gd name="T35" fmla="*/ 418 h 971"/>
                  <a:gd name="T36" fmla="*/ 120 w 697"/>
                  <a:gd name="T37" fmla="*/ 479 h 971"/>
                  <a:gd name="T38" fmla="*/ 131 w 697"/>
                  <a:gd name="T39" fmla="*/ 540 h 971"/>
                  <a:gd name="T40" fmla="*/ 145 w 697"/>
                  <a:gd name="T41" fmla="*/ 599 h 971"/>
                  <a:gd name="T42" fmla="*/ 163 w 697"/>
                  <a:gd name="T43" fmla="*/ 659 h 971"/>
                  <a:gd name="T44" fmla="*/ 187 w 697"/>
                  <a:gd name="T45" fmla="*/ 716 h 971"/>
                  <a:gd name="T46" fmla="*/ 214 w 697"/>
                  <a:gd name="T47" fmla="*/ 771 h 971"/>
                  <a:gd name="T48" fmla="*/ 244 w 697"/>
                  <a:gd name="T49" fmla="*/ 825 h 971"/>
                  <a:gd name="T50" fmla="*/ 278 w 697"/>
                  <a:gd name="T51" fmla="*/ 876 h 971"/>
                  <a:gd name="T52" fmla="*/ 316 w 697"/>
                  <a:gd name="T53" fmla="*/ 925 h 971"/>
                  <a:gd name="T54" fmla="*/ 357 w 697"/>
                  <a:gd name="T55" fmla="*/ 970 h 971"/>
                  <a:gd name="T56" fmla="*/ 399 w 697"/>
                  <a:gd name="T57" fmla="*/ 730 h 971"/>
                  <a:gd name="T58" fmla="*/ 648 w 697"/>
                  <a:gd name="T59" fmla="*/ 639 h 97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97" h="971">
                    <a:moveTo>
                      <a:pt x="648" y="639"/>
                    </a:moveTo>
                    <a:lnTo>
                      <a:pt x="621" y="603"/>
                    </a:lnTo>
                    <a:lnTo>
                      <a:pt x="599" y="563"/>
                    </a:lnTo>
                    <a:lnTo>
                      <a:pt x="580" y="522"/>
                    </a:lnTo>
                    <a:lnTo>
                      <a:pt x="566" y="480"/>
                    </a:lnTo>
                    <a:lnTo>
                      <a:pt x="556" y="436"/>
                    </a:lnTo>
                    <a:lnTo>
                      <a:pt x="551" y="392"/>
                    </a:lnTo>
                    <a:lnTo>
                      <a:pt x="550" y="347"/>
                    </a:lnTo>
                    <a:lnTo>
                      <a:pt x="554" y="302"/>
                    </a:lnTo>
                    <a:lnTo>
                      <a:pt x="696" y="368"/>
                    </a:lnTo>
                    <a:lnTo>
                      <a:pt x="445" y="0"/>
                    </a:lnTo>
                    <a:lnTo>
                      <a:pt x="0" y="44"/>
                    </a:lnTo>
                    <a:lnTo>
                      <a:pt x="148" y="113"/>
                    </a:lnTo>
                    <a:lnTo>
                      <a:pt x="133" y="173"/>
                    </a:lnTo>
                    <a:lnTo>
                      <a:pt x="121" y="233"/>
                    </a:lnTo>
                    <a:lnTo>
                      <a:pt x="116" y="295"/>
                    </a:lnTo>
                    <a:lnTo>
                      <a:pt x="112" y="357"/>
                    </a:lnTo>
                    <a:lnTo>
                      <a:pt x="114" y="418"/>
                    </a:lnTo>
                    <a:lnTo>
                      <a:pt x="120" y="479"/>
                    </a:lnTo>
                    <a:lnTo>
                      <a:pt x="131" y="540"/>
                    </a:lnTo>
                    <a:lnTo>
                      <a:pt x="145" y="599"/>
                    </a:lnTo>
                    <a:lnTo>
                      <a:pt x="163" y="659"/>
                    </a:lnTo>
                    <a:lnTo>
                      <a:pt x="187" y="716"/>
                    </a:lnTo>
                    <a:lnTo>
                      <a:pt x="214" y="771"/>
                    </a:lnTo>
                    <a:lnTo>
                      <a:pt x="244" y="825"/>
                    </a:lnTo>
                    <a:lnTo>
                      <a:pt x="278" y="876"/>
                    </a:lnTo>
                    <a:lnTo>
                      <a:pt x="316" y="925"/>
                    </a:lnTo>
                    <a:lnTo>
                      <a:pt x="357" y="970"/>
                    </a:lnTo>
                    <a:lnTo>
                      <a:pt x="399" y="730"/>
                    </a:lnTo>
                    <a:lnTo>
                      <a:pt x="648" y="639"/>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grpSp>
        <p:sp>
          <p:nvSpPr>
            <p:cNvPr id="22" name="矩形 21"/>
            <p:cNvSpPr/>
            <p:nvPr/>
          </p:nvSpPr>
          <p:spPr>
            <a:xfrm>
              <a:off x="3227388" y="1773238"/>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意识到自己</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需要做选择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rot="2550871">
              <a:off x="4902200" y="2143125"/>
              <a:ext cx="20605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了解自己和</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rot="18410592">
              <a:off x="5071269" y="3969544"/>
              <a:ext cx="2057400"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扩展和压缩</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选项清单</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rot="1287962">
              <a:off x="3338513" y="4749800"/>
              <a:ext cx="18954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选择一个职业</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或专业</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rot="5400000">
              <a:off x="2215356" y="3272632"/>
              <a:ext cx="18954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采取行动</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落实我的选择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grpSp>
      <p:sp>
        <p:nvSpPr>
          <p:cNvPr id="20" name="TextBox 28"/>
          <p:cNvSpPr txBox="1"/>
          <p:nvPr/>
        </p:nvSpPr>
        <p:spPr>
          <a:xfrm>
            <a:off x="742950" y="1947863"/>
            <a:ext cx="3203575" cy="3724275"/>
          </a:xfrm>
          <a:prstGeom prst="rect">
            <a:avLst/>
          </a:prstGeom>
          <a:noFill/>
        </p:spPr>
        <p:txBody>
          <a:bodyPr>
            <a:spAutoFit/>
          </a:bodyPr>
          <a:lstStyle/>
          <a:p>
            <a:pPr>
              <a:lnSpc>
                <a:spcPct val="150000"/>
              </a:lnSpc>
              <a:spcBef>
                <a:spcPts val="1200"/>
              </a:spcBef>
              <a:spcAft>
                <a:spcPts val="0"/>
              </a:spcAft>
              <a:defRPr/>
            </a:pPr>
            <a:r>
              <a:rPr lang="zh-CN" altLang="en-US" sz="2400" b="1" dirty="0">
                <a:latin typeface="+mn-ea"/>
                <a:ea typeface="+mn-ea"/>
              </a:rPr>
              <a:t>认识到目标和现实的差距</a:t>
            </a:r>
            <a:endParaRPr lang="en-US" altLang="zh-CN" sz="2400" b="1" dirty="0">
              <a:latin typeface="+mn-ea"/>
              <a:ea typeface="+mn-ea"/>
            </a:endParaRPr>
          </a:p>
          <a:p>
            <a:pPr>
              <a:lnSpc>
                <a:spcPct val="150000"/>
              </a:lnSpc>
              <a:spcBef>
                <a:spcPts val="1200"/>
              </a:spcBef>
              <a:spcAft>
                <a:spcPts val="0"/>
              </a:spcAft>
              <a:defRPr/>
            </a:pPr>
            <a:r>
              <a:rPr lang="zh-CN" altLang="en-US" sz="2400" b="1" dirty="0">
                <a:latin typeface="+mn-ea"/>
                <a:ea typeface="+mn-ea"/>
              </a:rPr>
              <a:t>当下的烦恼比对变化的恐惧更明显</a:t>
            </a:r>
            <a:endParaRPr lang="zh-CN" altLang="en-US" sz="2400" b="1" dirty="0">
              <a:latin typeface="+mn-ea"/>
              <a:ea typeface="+mn-ea"/>
            </a:endParaRPr>
          </a:p>
          <a:p>
            <a:pPr>
              <a:lnSpc>
                <a:spcPct val="150000"/>
              </a:lnSpc>
              <a:spcBef>
                <a:spcPts val="1200"/>
              </a:spcBef>
              <a:spcAft>
                <a:spcPts val="0"/>
              </a:spcAft>
              <a:defRPr/>
            </a:pPr>
            <a:r>
              <a:rPr lang="zh-CN" altLang="en-US" sz="2400" b="1" dirty="0">
                <a:latin typeface="+mn-ea"/>
                <a:ea typeface="+mn-ea"/>
              </a:rPr>
              <a:t>意识到资源不足，希望寻求帮助</a:t>
            </a:r>
            <a:endParaRPr lang="zh-CN" altLang="en-US" sz="2400" b="1" dirty="0">
              <a:latin typeface="+mn-ea"/>
              <a:ea typeface="+mn-ea"/>
            </a:endParaRPr>
          </a:p>
        </p:txBody>
      </p:sp>
      <p:grpSp>
        <p:nvGrpSpPr>
          <p:cNvPr id="52228" name="组合 29"/>
          <p:cNvGrpSpPr/>
          <p:nvPr/>
        </p:nvGrpSpPr>
        <p:grpSpPr bwMode="auto">
          <a:xfrm>
            <a:off x="439738" y="2111375"/>
            <a:ext cx="317500" cy="317500"/>
            <a:chOff x="804800" y="3471121"/>
            <a:chExt cx="180000" cy="180000"/>
          </a:xfrm>
        </p:grpSpPr>
        <p:sp>
          <p:nvSpPr>
            <p:cNvPr id="31" name="椭圆 30"/>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2241" name="组合 31"/>
            <p:cNvGrpSpPr/>
            <p:nvPr/>
          </p:nvGrpSpPr>
          <p:grpSpPr bwMode="auto">
            <a:xfrm>
              <a:off x="871386" y="3508495"/>
              <a:ext cx="65993" cy="79661"/>
              <a:chOff x="828807" y="3652481"/>
              <a:chExt cx="142793" cy="172367"/>
            </a:xfrm>
          </p:grpSpPr>
          <p:cxnSp>
            <p:nvCxnSpPr>
              <p:cNvPr id="33" name="直接连接符 32"/>
              <p:cNvCxnSpPr/>
              <p:nvPr/>
            </p:nvCxnSpPr>
            <p:spPr>
              <a:xfrm rot="2700000">
                <a:off x="829811" y="3724482"/>
                <a:ext cx="142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8100000">
                <a:off x="828838" y="3824772"/>
                <a:ext cx="1421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2229" name="组合 34"/>
          <p:cNvGrpSpPr/>
          <p:nvPr/>
        </p:nvGrpSpPr>
        <p:grpSpPr bwMode="auto">
          <a:xfrm>
            <a:off x="439738" y="4640263"/>
            <a:ext cx="317500" cy="319087"/>
            <a:chOff x="804800" y="3471121"/>
            <a:chExt cx="180000" cy="180000"/>
          </a:xfrm>
        </p:grpSpPr>
        <p:sp>
          <p:nvSpPr>
            <p:cNvPr id="36" name="椭圆 35"/>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2237" name="组合 36"/>
            <p:cNvGrpSpPr/>
            <p:nvPr/>
          </p:nvGrpSpPr>
          <p:grpSpPr bwMode="auto">
            <a:xfrm>
              <a:off x="871386" y="3508495"/>
              <a:ext cx="65993" cy="79661"/>
              <a:chOff x="828807" y="3652481"/>
              <a:chExt cx="142793" cy="172367"/>
            </a:xfrm>
          </p:grpSpPr>
          <p:cxnSp>
            <p:nvCxnSpPr>
              <p:cNvPr id="38" name="直接连接符 37"/>
              <p:cNvCxnSpPr/>
              <p:nvPr/>
            </p:nvCxnSpPr>
            <p:spPr>
              <a:xfrm rot="2700000">
                <a:off x="829195" y="372469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8100000">
                <a:off x="828838" y="3825451"/>
                <a:ext cx="1421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2230" name="组合 39"/>
          <p:cNvGrpSpPr/>
          <p:nvPr/>
        </p:nvGrpSpPr>
        <p:grpSpPr bwMode="auto">
          <a:xfrm>
            <a:off x="439738" y="3375025"/>
            <a:ext cx="317500" cy="319088"/>
            <a:chOff x="804800" y="3471121"/>
            <a:chExt cx="180000" cy="180000"/>
          </a:xfrm>
        </p:grpSpPr>
        <p:sp>
          <p:nvSpPr>
            <p:cNvPr id="41" name="椭圆 40"/>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2233" name="组合 41"/>
            <p:cNvGrpSpPr/>
            <p:nvPr/>
          </p:nvGrpSpPr>
          <p:grpSpPr bwMode="auto">
            <a:xfrm>
              <a:off x="871386" y="3508495"/>
              <a:ext cx="65993" cy="79661"/>
              <a:chOff x="828807" y="3652481"/>
              <a:chExt cx="142793" cy="172367"/>
            </a:xfrm>
          </p:grpSpPr>
          <p:cxnSp>
            <p:nvCxnSpPr>
              <p:cNvPr id="43" name="直接连接符 42"/>
              <p:cNvCxnSpPr/>
              <p:nvPr/>
            </p:nvCxnSpPr>
            <p:spPr>
              <a:xfrm rot="2700000">
                <a:off x="829195"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8100000">
                <a:off x="828838" y="3825451"/>
                <a:ext cx="1421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2231" name="矩形 2"/>
          <p:cNvSpPr>
            <a:spLocks noChangeArrowheads="1"/>
          </p:cNvSpPr>
          <p:nvPr/>
        </p:nvSpPr>
        <p:spPr bwMode="auto">
          <a:xfrm>
            <a:off x="398463" y="1179830"/>
            <a:ext cx="2339975" cy="739775"/>
          </a:xfrm>
          <a:prstGeom prst="rect">
            <a:avLst/>
          </a:prstGeom>
          <a:noFill/>
          <a:ln w="9525">
            <a:noFill/>
            <a:miter lim="800000"/>
          </a:ln>
        </p:spPr>
        <p:txBody>
          <a:bodyPr wrap="none">
            <a:spAutoFit/>
          </a:bodyPr>
          <a:lstStyle/>
          <a:p>
            <a:pPr>
              <a:lnSpc>
                <a:spcPct val="150000"/>
              </a:lnSpc>
            </a:pPr>
            <a:r>
              <a:rPr lang="zh-CN" altLang="en-US" sz="2800" b="1">
                <a:latin typeface="微软雅黑" panose="020B0503020204020204" pitchFamily="34" charset="-122"/>
                <a:ea typeface="微软雅黑" panose="020B0503020204020204" pitchFamily="34" charset="-122"/>
              </a:rPr>
              <a:t>决策准备度：</a:t>
            </a:r>
            <a:endParaRPr lang="en-US" altLang="zh-CN" sz="2800" b="1">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bwMode="auto">
          <a:xfrm>
            <a:off x="4442048" y="508546"/>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C00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0"/>
              <a:lumOff val="0"/>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1.</a:t>
            </a:r>
            <a:r>
              <a:rPr lang="zh-CN" altLang="en-US" sz="2000" b="1" dirty="0">
                <a:latin typeface="微软雅黑" panose="020B0503020204020204" pitchFamily="34" charset="-122"/>
                <a:ea typeface="微软雅黑" panose="020B0503020204020204" pitchFamily="34" charset="-122"/>
              </a:rPr>
              <a:t>觉知与承诺</a:t>
            </a:r>
            <a:endParaRPr lang="en-US" sz="2000" b="1" dirty="0">
              <a:latin typeface="微软雅黑" panose="020B0503020204020204" pitchFamily="34" charset="-122"/>
              <a:ea typeface="微软雅黑" panose="020B0503020204020204" pitchFamily="34" charset="-122"/>
            </a:endParaRPr>
          </a:p>
        </p:txBody>
      </p:sp>
      <p:sp>
        <p:nvSpPr>
          <p:cNvPr id="6" name="任意多边形 5"/>
          <p:cNvSpPr/>
          <p:nvPr/>
        </p:nvSpPr>
        <p:spPr bwMode="auto">
          <a:xfrm rot="1800000">
            <a:off x="5799568" y="1583262"/>
            <a:ext cx="359051" cy="455329"/>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0"/>
              <a:lumOff val="0"/>
              <a:alphaOff val="0"/>
            </a:schemeClr>
          </a:lnRef>
          <a:fillRef idx="3">
            <a:schemeClr val="accent6">
              <a:shade val="90000"/>
              <a:hueOff val="0"/>
              <a:satOff val="0"/>
              <a:lumOff val="0"/>
              <a:alphaOff val="0"/>
            </a:schemeClr>
          </a:fillRef>
          <a:effectRef idx="2">
            <a:schemeClr val="accent6">
              <a:shade val="90000"/>
              <a:hueOff val="0"/>
              <a:satOff val="0"/>
              <a:lumOff val="0"/>
              <a:alphaOff val="0"/>
            </a:schemeClr>
          </a:effectRef>
          <a:fontRef idx="minor">
            <a:schemeClr val="lt1"/>
          </a:fontRef>
        </p:style>
        <p:txBody>
          <a:bodyPr lIns="-1" tIns="91074" rIns="107724" bIns="91075"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7" name="任意多边形 6"/>
          <p:cNvSpPr/>
          <p:nvPr/>
        </p:nvSpPr>
        <p:spPr bwMode="auto">
          <a:xfrm>
            <a:off x="6100986" y="1684670"/>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FF0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12461"/>
              <a:lumOff val="1655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2.</a:t>
            </a:r>
            <a:r>
              <a:rPr lang="zh-CN" altLang="en-US" sz="2000" b="1" dirty="0">
                <a:latin typeface="微软雅黑" panose="020B0503020204020204" pitchFamily="34" charset="-122"/>
                <a:ea typeface="微软雅黑" panose="020B0503020204020204" pitchFamily="34" charset="-122"/>
              </a:rPr>
              <a:t>认识自己</a:t>
            </a:r>
            <a:endParaRPr lang="zh-CN" altLang="en-US" sz="2000" b="1" dirty="0">
              <a:latin typeface="微软雅黑" panose="020B0503020204020204" pitchFamily="34" charset="-122"/>
              <a:ea typeface="微软雅黑" panose="020B0503020204020204" pitchFamily="34" charset="-122"/>
            </a:endParaRPr>
          </a:p>
        </p:txBody>
      </p:sp>
      <p:sp>
        <p:nvSpPr>
          <p:cNvPr id="8" name="任意多边形 7"/>
          <p:cNvSpPr/>
          <p:nvPr/>
        </p:nvSpPr>
        <p:spPr bwMode="auto">
          <a:xfrm rot="5400000">
            <a:off x="6596040" y="3134687"/>
            <a:ext cx="359044" cy="455338"/>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11797"/>
              <a:lumOff val="14590"/>
              <a:alphaOff val="0"/>
            </a:schemeClr>
          </a:lnRef>
          <a:fillRef idx="3">
            <a:schemeClr val="accent6">
              <a:shade val="90000"/>
              <a:hueOff val="0"/>
              <a:satOff val="-11797"/>
              <a:lumOff val="14590"/>
              <a:alphaOff val="0"/>
            </a:schemeClr>
          </a:fillRef>
          <a:effectRef idx="2">
            <a:schemeClr val="accent6">
              <a:shade val="90000"/>
              <a:hueOff val="0"/>
              <a:satOff val="-11797"/>
              <a:lumOff val="14590"/>
              <a:alphaOff val="0"/>
            </a:schemeClr>
          </a:effectRef>
          <a:fontRef idx="minor">
            <a:schemeClr val="lt1"/>
          </a:fontRef>
        </p:style>
        <p:txBody>
          <a:bodyPr lIns="-1" tIns="91074" rIns="107724" bIns="91075"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9" name="任意多边形 8"/>
          <p:cNvSpPr/>
          <p:nvPr/>
        </p:nvSpPr>
        <p:spPr bwMode="auto">
          <a:xfrm>
            <a:off x="6100986" y="3644391"/>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FFC00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24936"/>
              <a:lumOff val="3310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3.</a:t>
            </a:r>
            <a:r>
              <a:rPr lang="zh-CN" altLang="en-US" sz="2000" b="1" dirty="0">
                <a:latin typeface="微软雅黑" panose="020B0503020204020204" pitchFamily="34" charset="-122"/>
                <a:ea typeface="微软雅黑" panose="020B0503020204020204" pitchFamily="34" charset="-122"/>
              </a:rPr>
              <a:t>认识工作世界</a:t>
            </a:r>
            <a:endParaRPr lang="en-US" sz="2000" b="1" dirty="0">
              <a:latin typeface="微软雅黑" panose="020B0503020204020204" pitchFamily="34" charset="-122"/>
              <a:ea typeface="微软雅黑" panose="020B0503020204020204" pitchFamily="34" charset="-122"/>
            </a:endParaRPr>
          </a:p>
        </p:txBody>
      </p:sp>
      <p:sp>
        <p:nvSpPr>
          <p:cNvPr id="10" name="任意多边形 9"/>
          <p:cNvSpPr/>
          <p:nvPr/>
        </p:nvSpPr>
        <p:spPr bwMode="auto">
          <a:xfrm rot="19800000">
            <a:off x="5727290" y="4659697"/>
            <a:ext cx="359052" cy="455330"/>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359079" y="364299"/>
                </a:moveTo>
                <a:lnTo>
                  <a:pt x="179539" y="364299"/>
                </a:lnTo>
                <a:lnTo>
                  <a:pt x="179539" y="455374"/>
                </a:lnTo>
                <a:lnTo>
                  <a:pt x="0" y="227687"/>
                </a:lnTo>
                <a:lnTo>
                  <a:pt x="179539" y="0"/>
                </a:lnTo>
                <a:lnTo>
                  <a:pt x="179539" y="91075"/>
                </a:lnTo>
                <a:lnTo>
                  <a:pt x="359079" y="91075"/>
                </a:lnTo>
                <a:lnTo>
                  <a:pt x="359079" y="364299"/>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23607"/>
              <a:lumOff val="29180"/>
              <a:alphaOff val="0"/>
            </a:schemeClr>
          </a:lnRef>
          <a:fillRef idx="3">
            <a:schemeClr val="accent6">
              <a:shade val="90000"/>
              <a:hueOff val="0"/>
              <a:satOff val="-23607"/>
              <a:lumOff val="29180"/>
              <a:alphaOff val="0"/>
            </a:schemeClr>
          </a:fillRef>
          <a:effectRef idx="2">
            <a:schemeClr val="accent6">
              <a:shade val="90000"/>
              <a:hueOff val="0"/>
              <a:satOff val="-23607"/>
              <a:lumOff val="29180"/>
              <a:alphaOff val="0"/>
            </a:schemeClr>
          </a:effectRef>
          <a:fontRef idx="minor">
            <a:schemeClr val="lt1"/>
          </a:fontRef>
        </p:style>
        <p:txBody>
          <a:bodyPr lIns="107723" tIns="91075" rIns="1" bIns="91075"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12" name="任意多边形 11"/>
          <p:cNvSpPr/>
          <p:nvPr/>
        </p:nvSpPr>
        <p:spPr bwMode="auto">
          <a:xfrm>
            <a:off x="4345893" y="4724523"/>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0070C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37411"/>
              <a:lumOff val="49652"/>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4.</a:t>
            </a:r>
            <a:r>
              <a:rPr lang="zh-CN" altLang="en-US" sz="2000" b="1" dirty="0">
                <a:latin typeface="微软雅黑" panose="020B0503020204020204" pitchFamily="34" charset="-122"/>
                <a:ea typeface="微软雅黑" panose="020B0503020204020204" pitchFamily="34" charset="-122"/>
              </a:rPr>
              <a:t>决策</a:t>
            </a:r>
            <a:endParaRPr lang="en-US" sz="2000" b="1" dirty="0">
              <a:latin typeface="微软雅黑" panose="020B0503020204020204" pitchFamily="34" charset="-122"/>
              <a:ea typeface="微软雅黑" panose="020B0503020204020204" pitchFamily="34" charset="-122"/>
            </a:endParaRPr>
          </a:p>
        </p:txBody>
      </p:sp>
      <p:sp>
        <p:nvSpPr>
          <p:cNvPr id="13" name="任意多边形 12"/>
          <p:cNvSpPr/>
          <p:nvPr/>
        </p:nvSpPr>
        <p:spPr bwMode="auto">
          <a:xfrm rot="1800000">
            <a:off x="3972197" y="4669859"/>
            <a:ext cx="359052" cy="455329"/>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359079" y="364299"/>
                </a:moveTo>
                <a:lnTo>
                  <a:pt x="179539" y="364299"/>
                </a:lnTo>
                <a:lnTo>
                  <a:pt x="179539" y="455374"/>
                </a:lnTo>
                <a:lnTo>
                  <a:pt x="0" y="227687"/>
                </a:lnTo>
                <a:lnTo>
                  <a:pt x="179539" y="0"/>
                </a:lnTo>
                <a:lnTo>
                  <a:pt x="179539" y="91075"/>
                </a:lnTo>
                <a:lnTo>
                  <a:pt x="359079" y="91075"/>
                </a:lnTo>
                <a:lnTo>
                  <a:pt x="359079" y="364299"/>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35418"/>
              <a:lumOff val="43770"/>
              <a:alphaOff val="0"/>
            </a:schemeClr>
          </a:lnRef>
          <a:fillRef idx="3">
            <a:schemeClr val="accent6">
              <a:shade val="90000"/>
              <a:hueOff val="0"/>
              <a:satOff val="-35418"/>
              <a:lumOff val="43770"/>
              <a:alphaOff val="0"/>
            </a:schemeClr>
          </a:fillRef>
          <a:effectRef idx="2">
            <a:schemeClr val="accent6">
              <a:shade val="90000"/>
              <a:hueOff val="0"/>
              <a:satOff val="-35418"/>
              <a:lumOff val="43770"/>
              <a:alphaOff val="0"/>
            </a:schemeClr>
          </a:effectRef>
          <a:fontRef idx="minor">
            <a:schemeClr val="lt1"/>
          </a:fontRef>
        </p:style>
        <p:txBody>
          <a:bodyPr lIns="107724" tIns="91075" rIns="0" bIns="91074"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14" name="任意多边形 13"/>
          <p:cNvSpPr/>
          <p:nvPr/>
        </p:nvSpPr>
        <p:spPr bwMode="auto">
          <a:xfrm>
            <a:off x="2590800" y="3711239"/>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00B05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24936"/>
              <a:lumOff val="3310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5.</a:t>
            </a:r>
            <a:r>
              <a:rPr lang="zh-CN" altLang="en-US" sz="2000" b="1" dirty="0">
                <a:latin typeface="微软雅黑" panose="020B0503020204020204" pitchFamily="34" charset="-122"/>
                <a:ea typeface="微软雅黑" panose="020B0503020204020204" pitchFamily="34" charset="-122"/>
              </a:rPr>
              <a:t>行动</a:t>
            </a:r>
            <a:endParaRPr lang="en-US" sz="2000" b="1" dirty="0">
              <a:latin typeface="微软雅黑" panose="020B0503020204020204" pitchFamily="34" charset="-122"/>
              <a:ea typeface="微软雅黑" panose="020B0503020204020204" pitchFamily="34" charset="-122"/>
            </a:endParaRPr>
          </a:p>
        </p:txBody>
      </p:sp>
      <p:sp>
        <p:nvSpPr>
          <p:cNvPr id="15" name="任意多边形 14"/>
          <p:cNvSpPr/>
          <p:nvPr/>
        </p:nvSpPr>
        <p:spPr bwMode="auto">
          <a:xfrm rot="16200000">
            <a:off x="3085854" y="3155010"/>
            <a:ext cx="359044" cy="455338"/>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23607"/>
              <a:lumOff val="29180"/>
              <a:alphaOff val="0"/>
            </a:schemeClr>
          </a:lnRef>
          <a:fillRef idx="3">
            <a:schemeClr val="accent6">
              <a:shade val="90000"/>
              <a:hueOff val="0"/>
              <a:satOff val="-23607"/>
              <a:lumOff val="29180"/>
              <a:alphaOff val="0"/>
            </a:schemeClr>
          </a:fillRef>
          <a:effectRef idx="2">
            <a:schemeClr val="accent6">
              <a:shade val="90000"/>
              <a:hueOff val="0"/>
              <a:satOff val="-23607"/>
              <a:lumOff val="29180"/>
              <a:alphaOff val="0"/>
            </a:schemeClr>
          </a:effectRef>
          <a:fontRef idx="minor">
            <a:schemeClr val="lt1"/>
          </a:fontRef>
        </p:style>
        <p:txBody>
          <a:bodyPr lIns="-1" tIns="91075" rIns="107724" bIns="91074"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16" name="任意多边形 15"/>
          <p:cNvSpPr/>
          <p:nvPr/>
        </p:nvSpPr>
        <p:spPr bwMode="auto">
          <a:xfrm>
            <a:off x="2590800" y="1684670"/>
            <a:ext cx="1349152" cy="1349126"/>
          </a:xfrm>
          <a:custGeom>
            <a:avLst/>
            <a:gdLst>
              <a:gd name="connsiteX0" fmla="*/ 0 w 1349258"/>
              <a:gd name="connsiteY0" fmla="*/ 674629 h 1349258"/>
              <a:gd name="connsiteX1" fmla="*/ 197595 w 1349258"/>
              <a:gd name="connsiteY1" fmla="*/ 197594 h 1349258"/>
              <a:gd name="connsiteX2" fmla="*/ 674630 w 1349258"/>
              <a:gd name="connsiteY2" fmla="*/ 0 h 1349258"/>
              <a:gd name="connsiteX3" fmla="*/ 1151665 w 1349258"/>
              <a:gd name="connsiteY3" fmla="*/ 197595 h 1349258"/>
              <a:gd name="connsiteX4" fmla="*/ 1349259 w 1349258"/>
              <a:gd name="connsiteY4" fmla="*/ 674630 h 1349258"/>
              <a:gd name="connsiteX5" fmla="*/ 1151665 w 1349258"/>
              <a:gd name="connsiteY5" fmla="*/ 1151665 h 1349258"/>
              <a:gd name="connsiteX6" fmla="*/ 674630 w 1349258"/>
              <a:gd name="connsiteY6" fmla="*/ 1349259 h 1349258"/>
              <a:gd name="connsiteX7" fmla="*/ 197595 w 1349258"/>
              <a:gd name="connsiteY7" fmla="*/ 1151664 h 1349258"/>
              <a:gd name="connsiteX8" fmla="*/ 1 w 1349258"/>
              <a:gd name="connsiteY8" fmla="*/ 674629 h 1349258"/>
              <a:gd name="connsiteX9" fmla="*/ 0 w 1349258"/>
              <a:gd name="connsiteY9" fmla="*/ 674629 h 1349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49258" h="1349258">
                <a:moveTo>
                  <a:pt x="0" y="674629"/>
                </a:moveTo>
                <a:cubicBezTo>
                  <a:pt x="0" y="495706"/>
                  <a:pt x="71077" y="324112"/>
                  <a:pt x="197595" y="197594"/>
                </a:cubicBezTo>
                <a:cubicBezTo>
                  <a:pt x="324113" y="71077"/>
                  <a:pt x="495707" y="0"/>
                  <a:pt x="674630" y="0"/>
                </a:cubicBezTo>
                <a:cubicBezTo>
                  <a:pt x="853553" y="0"/>
                  <a:pt x="1025147" y="71077"/>
                  <a:pt x="1151665" y="197595"/>
                </a:cubicBezTo>
                <a:cubicBezTo>
                  <a:pt x="1278182" y="324113"/>
                  <a:pt x="1349259" y="495707"/>
                  <a:pt x="1349259" y="674630"/>
                </a:cubicBezTo>
                <a:cubicBezTo>
                  <a:pt x="1349259" y="853553"/>
                  <a:pt x="1278182" y="1025147"/>
                  <a:pt x="1151665" y="1151665"/>
                </a:cubicBezTo>
                <a:cubicBezTo>
                  <a:pt x="1025147" y="1278182"/>
                  <a:pt x="853553" y="1349259"/>
                  <a:pt x="674630" y="1349259"/>
                </a:cubicBezTo>
                <a:cubicBezTo>
                  <a:pt x="495707" y="1349259"/>
                  <a:pt x="324113" y="1278182"/>
                  <a:pt x="197595" y="1151664"/>
                </a:cubicBezTo>
                <a:cubicBezTo>
                  <a:pt x="71078" y="1025146"/>
                  <a:pt x="1" y="853552"/>
                  <a:pt x="1" y="674629"/>
                </a:cubicBezTo>
                <a:lnTo>
                  <a:pt x="0" y="674629"/>
                </a:lnTo>
                <a:close/>
              </a:path>
            </a:pathLst>
          </a:custGeom>
          <a:solidFill>
            <a:srgbClr val="7030A0"/>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6">
              <a:shade val="50000"/>
              <a:hueOff val="0"/>
              <a:satOff val="-12461"/>
              <a:lumOff val="16551"/>
              <a:alphaOff val="0"/>
            </a:schemeClr>
          </a:effectRef>
          <a:fontRef idx="minor">
            <a:schemeClr val="lt1"/>
          </a:fontRef>
        </p:style>
        <p:txBody>
          <a:bodyPr lIns="222994" tIns="222994" rIns="222994" bIns="222994" spcCol="1270" anchor="ctr"/>
          <a:lstStyle/>
          <a:p>
            <a:pPr algn="ctr" defTabSz="88900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6.</a:t>
            </a:r>
            <a:r>
              <a:rPr lang="zh-CN" altLang="en-US" sz="2000" b="1" dirty="0">
                <a:latin typeface="微软雅黑" panose="020B0503020204020204" pitchFamily="34" charset="-122"/>
                <a:ea typeface="微软雅黑" panose="020B0503020204020204" pitchFamily="34" charset="-122"/>
              </a:rPr>
              <a:t>再评估</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成长</a:t>
            </a:r>
            <a:endParaRPr lang="zh-CN" altLang="en-US" sz="2000" b="1" dirty="0">
              <a:latin typeface="微软雅黑" panose="020B0503020204020204" pitchFamily="34" charset="-122"/>
              <a:ea typeface="微软雅黑" panose="020B0503020204020204" pitchFamily="34" charset="-122"/>
            </a:endParaRPr>
          </a:p>
        </p:txBody>
      </p:sp>
      <p:sp>
        <p:nvSpPr>
          <p:cNvPr id="17" name="任意多边形 16"/>
          <p:cNvSpPr/>
          <p:nvPr/>
        </p:nvSpPr>
        <p:spPr bwMode="auto">
          <a:xfrm rot="19800000">
            <a:off x="3954597" y="1630008"/>
            <a:ext cx="359051" cy="455329"/>
          </a:xfrm>
          <a:custGeom>
            <a:avLst/>
            <a:gdLst>
              <a:gd name="connsiteX0" fmla="*/ 0 w 359079"/>
              <a:gd name="connsiteY0" fmla="*/ 91075 h 455374"/>
              <a:gd name="connsiteX1" fmla="*/ 179540 w 359079"/>
              <a:gd name="connsiteY1" fmla="*/ 91075 h 455374"/>
              <a:gd name="connsiteX2" fmla="*/ 179540 w 359079"/>
              <a:gd name="connsiteY2" fmla="*/ 0 h 455374"/>
              <a:gd name="connsiteX3" fmla="*/ 359079 w 359079"/>
              <a:gd name="connsiteY3" fmla="*/ 227687 h 455374"/>
              <a:gd name="connsiteX4" fmla="*/ 179540 w 359079"/>
              <a:gd name="connsiteY4" fmla="*/ 455374 h 455374"/>
              <a:gd name="connsiteX5" fmla="*/ 179540 w 359079"/>
              <a:gd name="connsiteY5" fmla="*/ 364299 h 455374"/>
              <a:gd name="connsiteX6" fmla="*/ 0 w 359079"/>
              <a:gd name="connsiteY6" fmla="*/ 364299 h 455374"/>
              <a:gd name="connsiteX7" fmla="*/ 0 w 359079"/>
              <a:gd name="connsiteY7" fmla="*/ 91075 h 45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9079" h="455374">
                <a:moveTo>
                  <a:pt x="0" y="91075"/>
                </a:moveTo>
                <a:lnTo>
                  <a:pt x="179540" y="91075"/>
                </a:lnTo>
                <a:lnTo>
                  <a:pt x="179540" y="0"/>
                </a:lnTo>
                <a:lnTo>
                  <a:pt x="359079" y="227687"/>
                </a:lnTo>
                <a:lnTo>
                  <a:pt x="179540" y="455374"/>
                </a:lnTo>
                <a:lnTo>
                  <a:pt x="179540" y="364299"/>
                </a:lnTo>
                <a:lnTo>
                  <a:pt x="0" y="364299"/>
                </a:lnTo>
                <a:lnTo>
                  <a:pt x="0" y="91075"/>
                </a:lnTo>
                <a:close/>
              </a:path>
            </a:pathLst>
          </a:custGeom>
          <a:scene3d>
            <a:camera prst="orthographicFront"/>
            <a:lightRig rig="flat" dir="t"/>
          </a:scene3d>
          <a:sp3d z="-80000" prstMaterial="plastic">
            <a:bevelT w="50800" h="50800"/>
            <a:bevelB w="25400" h="25400" prst="angle"/>
          </a:sp3d>
        </p:spPr>
        <p:style>
          <a:lnRef idx="0">
            <a:schemeClr val="accent6">
              <a:shade val="90000"/>
              <a:hueOff val="0"/>
              <a:satOff val="-11797"/>
              <a:lumOff val="14590"/>
              <a:alphaOff val="0"/>
            </a:schemeClr>
          </a:lnRef>
          <a:fillRef idx="3">
            <a:schemeClr val="accent6">
              <a:shade val="90000"/>
              <a:hueOff val="0"/>
              <a:satOff val="-11797"/>
              <a:lumOff val="14590"/>
              <a:alphaOff val="0"/>
            </a:schemeClr>
          </a:fillRef>
          <a:effectRef idx="2">
            <a:schemeClr val="accent6">
              <a:shade val="90000"/>
              <a:hueOff val="0"/>
              <a:satOff val="-11797"/>
              <a:lumOff val="14590"/>
              <a:alphaOff val="0"/>
            </a:schemeClr>
          </a:effectRef>
          <a:fontRef idx="minor">
            <a:schemeClr val="lt1"/>
          </a:fontRef>
        </p:style>
        <p:txBody>
          <a:bodyPr lIns="-1" tIns="91075" rIns="107724" bIns="91074" spcCol="1270" anchor="ctr"/>
          <a:lstStyle/>
          <a:p>
            <a:pPr algn="ctr" defTabSz="889000">
              <a:lnSpc>
                <a:spcPct val="90000"/>
              </a:lnSpc>
              <a:spcAft>
                <a:spcPct val="35000"/>
              </a:spcAft>
              <a:defRPr/>
            </a:pPr>
            <a:endParaRPr lang="en-US" sz="2000" b="1">
              <a:latin typeface="微软雅黑" panose="020B0503020204020204" pitchFamily="34" charset="-122"/>
              <a:ea typeface="微软雅黑" panose="020B0503020204020204" pitchFamily="34" charset="-122"/>
            </a:endParaRPr>
          </a:p>
        </p:txBody>
      </p:sp>
      <p:sp>
        <p:nvSpPr>
          <p:cNvPr id="22566" name="TextBox 11"/>
          <p:cNvSpPr txBox="1">
            <a:spLocks noChangeArrowheads="1"/>
          </p:cNvSpPr>
          <p:nvPr/>
        </p:nvSpPr>
        <p:spPr bwMode="auto">
          <a:xfrm>
            <a:off x="735013" y="1371600"/>
            <a:ext cx="704850" cy="4155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a:latin typeface="微软雅黑" panose="020B0503020204020204" pitchFamily="34" charset="-122"/>
                <a:ea typeface="微软雅黑" panose="020B0503020204020204" pitchFamily="34" charset="-122"/>
              </a:rPr>
              <a:t>系统职业生涯规划步骤</a:t>
            </a:r>
            <a:endParaRPr lang="en-US" sz="320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par>
                                <p:cTn id="45" presetID="10"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par>
                          <p:cTn id="53" fill="hold">
                            <p:stCondLst>
                              <p:cond delay="500"/>
                            </p:stCondLst>
                            <p:childTnLst>
                              <p:par>
                                <p:cTn id="54" presetID="27" presetClass="emph" presetSubtype="0" fill="remove" grpId="0" nodeType="afterEffect">
                                  <p:stCondLst>
                                    <p:cond delay="0"/>
                                  </p:stCondLst>
                                  <p:childTnLst>
                                    <p:animClr clrSpc="rgb" dir="cw">
                                      <p:cBhvr override="childStyle">
                                        <p:cTn id="55" dur="250" autoRev="1" fill="remove"/>
                                        <p:tgtEl>
                                          <p:spTgt spid="5"/>
                                        </p:tgtEl>
                                        <p:attrNameLst>
                                          <p:attrName>style.color</p:attrName>
                                        </p:attrNameLst>
                                      </p:cBhvr>
                                      <p:to>
                                        <a:schemeClr val="bg1"/>
                                      </p:to>
                                    </p:animClr>
                                    <p:animClr clrSpc="rgb" dir="cw">
                                      <p:cBhvr>
                                        <p:cTn id="56" dur="250" autoRev="1" fill="remove"/>
                                        <p:tgtEl>
                                          <p:spTgt spid="5"/>
                                        </p:tgtEl>
                                        <p:attrNameLst>
                                          <p:attrName>fillcolor</p:attrName>
                                        </p:attrNameLst>
                                      </p:cBhvr>
                                      <p:to>
                                        <a:schemeClr val="bg1"/>
                                      </p:to>
                                    </p:animClr>
                                    <p:set>
                                      <p:cBhvr>
                                        <p:cTn id="57" dur="250" autoRev="1" fill="remove"/>
                                        <p:tgtEl>
                                          <p:spTgt spid="5"/>
                                        </p:tgtEl>
                                        <p:attrNameLst>
                                          <p:attrName>fill.type</p:attrName>
                                        </p:attrNameLst>
                                      </p:cBhvr>
                                      <p:to>
                                        <p:strVal val="solid"/>
                                      </p:to>
                                    </p:set>
                                    <p:set>
                                      <p:cBhvr>
                                        <p:cTn id="58" dur="250" autoRev="1" fill="remove"/>
                                        <p:tgtEl>
                                          <p:spTgt spid="5"/>
                                        </p:tgtEl>
                                        <p:attrNameLst>
                                          <p:attrName>fill.on</p:attrName>
                                        </p:attrNameLst>
                                      </p:cBhvr>
                                      <p:to>
                                        <p:strVal val="true"/>
                                      </p:to>
                                    </p:set>
                                  </p:childTnLst>
                                </p:cTn>
                              </p:par>
                            </p:childTnLst>
                          </p:cTn>
                        </p:par>
                        <p:par>
                          <p:cTn id="59" fill="hold">
                            <p:stCondLst>
                              <p:cond delay="1000"/>
                            </p:stCondLst>
                            <p:childTnLst>
                              <p:par>
                                <p:cTn id="60" presetID="27" presetClass="emph" presetSubtype="0" fill="remove" grpId="0" nodeType="afterEffect">
                                  <p:stCondLst>
                                    <p:cond delay="0"/>
                                  </p:stCondLst>
                                  <p:childTnLst>
                                    <p:animClr clrSpc="rgb" dir="cw">
                                      <p:cBhvr override="childStyle">
                                        <p:cTn id="61" dur="250" autoRev="1" fill="remove"/>
                                        <p:tgtEl>
                                          <p:spTgt spid="7"/>
                                        </p:tgtEl>
                                        <p:attrNameLst>
                                          <p:attrName>style.color</p:attrName>
                                        </p:attrNameLst>
                                      </p:cBhvr>
                                      <p:to>
                                        <a:schemeClr val="bg1"/>
                                      </p:to>
                                    </p:animClr>
                                    <p:animClr clrSpc="rgb" dir="cw">
                                      <p:cBhvr>
                                        <p:cTn id="62" dur="250" autoRev="1" fill="remove"/>
                                        <p:tgtEl>
                                          <p:spTgt spid="7"/>
                                        </p:tgtEl>
                                        <p:attrNameLst>
                                          <p:attrName>fillcolor</p:attrName>
                                        </p:attrNameLst>
                                      </p:cBhvr>
                                      <p:to>
                                        <a:schemeClr val="bg1"/>
                                      </p:to>
                                    </p:animClr>
                                    <p:set>
                                      <p:cBhvr>
                                        <p:cTn id="63" dur="250" autoRev="1" fill="remove"/>
                                        <p:tgtEl>
                                          <p:spTgt spid="7"/>
                                        </p:tgtEl>
                                        <p:attrNameLst>
                                          <p:attrName>fill.type</p:attrName>
                                        </p:attrNameLst>
                                      </p:cBhvr>
                                      <p:to>
                                        <p:strVal val="solid"/>
                                      </p:to>
                                    </p:set>
                                    <p:set>
                                      <p:cBhvr>
                                        <p:cTn id="64" dur="250" autoRev="1" fill="remove"/>
                                        <p:tgtEl>
                                          <p:spTgt spid="7"/>
                                        </p:tgtEl>
                                        <p:attrNameLst>
                                          <p:attrName>fill.on</p:attrName>
                                        </p:attrNameLst>
                                      </p:cBhvr>
                                      <p:to>
                                        <p:strVal val="true"/>
                                      </p:to>
                                    </p:set>
                                  </p:childTnLst>
                                </p:cTn>
                              </p:par>
                            </p:childTnLst>
                          </p:cTn>
                        </p:par>
                        <p:par>
                          <p:cTn id="65" fill="hold">
                            <p:stCondLst>
                              <p:cond delay="1500"/>
                            </p:stCondLst>
                            <p:childTnLst>
                              <p:par>
                                <p:cTn id="66" presetID="27" presetClass="emph" presetSubtype="0" fill="remove" grpId="0" nodeType="afterEffect">
                                  <p:stCondLst>
                                    <p:cond delay="0"/>
                                  </p:stCondLst>
                                  <p:childTnLst>
                                    <p:animClr clrSpc="rgb" dir="cw">
                                      <p:cBhvr override="childStyle">
                                        <p:cTn id="67" dur="250" autoRev="1" fill="remove"/>
                                        <p:tgtEl>
                                          <p:spTgt spid="9"/>
                                        </p:tgtEl>
                                        <p:attrNameLst>
                                          <p:attrName>style.color</p:attrName>
                                        </p:attrNameLst>
                                      </p:cBhvr>
                                      <p:to>
                                        <a:schemeClr val="bg1"/>
                                      </p:to>
                                    </p:animClr>
                                    <p:animClr clrSpc="rgb" dir="cw">
                                      <p:cBhvr>
                                        <p:cTn id="68" dur="250" autoRev="1" fill="remove"/>
                                        <p:tgtEl>
                                          <p:spTgt spid="9"/>
                                        </p:tgtEl>
                                        <p:attrNameLst>
                                          <p:attrName>fillcolor</p:attrName>
                                        </p:attrNameLst>
                                      </p:cBhvr>
                                      <p:to>
                                        <a:schemeClr val="bg1"/>
                                      </p:to>
                                    </p:animClr>
                                    <p:set>
                                      <p:cBhvr>
                                        <p:cTn id="69" dur="250" autoRev="1" fill="remove"/>
                                        <p:tgtEl>
                                          <p:spTgt spid="9"/>
                                        </p:tgtEl>
                                        <p:attrNameLst>
                                          <p:attrName>fill.type</p:attrName>
                                        </p:attrNameLst>
                                      </p:cBhvr>
                                      <p:to>
                                        <p:strVal val="solid"/>
                                      </p:to>
                                    </p:set>
                                    <p:set>
                                      <p:cBhvr>
                                        <p:cTn id="70" dur="250" autoRev="1" fill="remove"/>
                                        <p:tgtEl>
                                          <p:spTgt spid="9"/>
                                        </p:tgtEl>
                                        <p:attrNameLst>
                                          <p:attrName>fill.on</p:attrName>
                                        </p:attrNameLst>
                                      </p:cBhvr>
                                      <p:to>
                                        <p:strVal val="true"/>
                                      </p:to>
                                    </p:set>
                                  </p:childTnLst>
                                </p:cTn>
                              </p:par>
                            </p:childTnLst>
                          </p:cTn>
                        </p:par>
                        <p:par>
                          <p:cTn id="71" fill="hold">
                            <p:stCondLst>
                              <p:cond delay="2000"/>
                            </p:stCondLst>
                            <p:childTnLst>
                              <p:par>
                                <p:cTn id="72" presetID="27" presetClass="emph" presetSubtype="0" fill="remove" grpId="0" nodeType="afterEffect">
                                  <p:stCondLst>
                                    <p:cond delay="0"/>
                                  </p:stCondLst>
                                  <p:childTnLst>
                                    <p:animClr clrSpc="rgb" dir="cw">
                                      <p:cBhvr override="childStyle">
                                        <p:cTn id="73" dur="250" autoRev="1" fill="remove"/>
                                        <p:tgtEl>
                                          <p:spTgt spid="12"/>
                                        </p:tgtEl>
                                        <p:attrNameLst>
                                          <p:attrName>style.color</p:attrName>
                                        </p:attrNameLst>
                                      </p:cBhvr>
                                      <p:to>
                                        <a:schemeClr val="bg1"/>
                                      </p:to>
                                    </p:animClr>
                                    <p:animClr clrSpc="rgb" dir="cw">
                                      <p:cBhvr>
                                        <p:cTn id="74" dur="250" autoRev="1" fill="remove"/>
                                        <p:tgtEl>
                                          <p:spTgt spid="12"/>
                                        </p:tgtEl>
                                        <p:attrNameLst>
                                          <p:attrName>fillcolor</p:attrName>
                                        </p:attrNameLst>
                                      </p:cBhvr>
                                      <p:to>
                                        <a:schemeClr val="bg1"/>
                                      </p:to>
                                    </p:animClr>
                                    <p:set>
                                      <p:cBhvr>
                                        <p:cTn id="75" dur="250" autoRev="1" fill="remove"/>
                                        <p:tgtEl>
                                          <p:spTgt spid="12"/>
                                        </p:tgtEl>
                                        <p:attrNameLst>
                                          <p:attrName>fill.type</p:attrName>
                                        </p:attrNameLst>
                                      </p:cBhvr>
                                      <p:to>
                                        <p:strVal val="solid"/>
                                      </p:to>
                                    </p:set>
                                    <p:set>
                                      <p:cBhvr>
                                        <p:cTn id="76" dur="250" autoRev="1" fill="remove"/>
                                        <p:tgtEl>
                                          <p:spTgt spid="12"/>
                                        </p:tgtEl>
                                        <p:attrNameLst>
                                          <p:attrName>fill.on</p:attrName>
                                        </p:attrNameLst>
                                      </p:cBhvr>
                                      <p:to>
                                        <p:strVal val="true"/>
                                      </p:to>
                                    </p:set>
                                  </p:childTnLst>
                                </p:cTn>
                              </p:par>
                            </p:childTnLst>
                          </p:cTn>
                        </p:par>
                        <p:par>
                          <p:cTn id="77" fill="hold">
                            <p:stCondLst>
                              <p:cond delay="2500"/>
                            </p:stCondLst>
                            <p:childTnLst>
                              <p:par>
                                <p:cTn id="78" presetID="27" presetClass="emph" presetSubtype="0" fill="remove" grpId="0" nodeType="afterEffect">
                                  <p:stCondLst>
                                    <p:cond delay="0"/>
                                  </p:stCondLst>
                                  <p:childTnLst>
                                    <p:animClr clrSpc="rgb" dir="cw">
                                      <p:cBhvr override="childStyle">
                                        <p:cTn id="79" dur="250" autoRev="1" fill="remove"/>
                                        <p:tgtEl>
                                          <p:spTgt spid="14"/>
                                        </p:tgtEl>
                                        <p:attrNameLst>
                                          <p:attrName>style.color</p:attrName>
                                        </p:attrNameLst>
                                      </p:cBhvr>
                                      <p:to>
                                        <a:schemeClr val="bg1"/>
                                      </p:to>
                                    </p:animClr>
                                    <p:animClr clrSpc="rgb" dir="cw">
                                      <p:cBhvr>
                                        <p:cTn id="80" dur="250" autoRev="1" fill="remove"/>
                                        <p:tgtEl>
                                          <p:spTgt spid="14"/>
                                        </p:tgtEl>
                                        <p:attrNameLst>
                                          <p:attrName>fillcolor</p:attrName>
                                        </p:attrNameLst>
                                      </p:cBhvr>
                                      <p:to>
                                        <a:schemeClr val="bg1"/>
                                      </p:to>
                                    </p:animClr>
                                    <p:set>
                                      <p:cBhvr>
                                        <p:cTn id="81" dur="250" autoRev="1" fill="remove"/>
                                        <p:tgtEl>
                                          <p:spTgt spid="14"/>
                                        </p:tgtEl>
                                        <p:attrNameLst>
                                          <p:attrName>fill.type</p:attrName>
                                        </p:attrNameLst>
                                      </p:cBhvr>
                                      <p:to>
                                        <p:strVal val="solid"/>
                                      </p:to>
                                    </p:set>
                                    <p:set>
                                      <p:cBhvr>
                                        <p:cTn id="82" dur="250" autoRev="1" fill="remove"/>
                                        <p:tgtEl>
                                          <p:spTgt spid="14"/>
                                        </p:tgtEl>
                                        <p:attrNameLst>
                                          <p:attrName>fill.on</p:attrName>
                                        </p:attrNameLst>
                                      </p:cBhvr>
                                      <p:to>
                                        <p:strVal val="true"/>
                                      </p:to>
                                    </p:set>
                                  </p:childTnLst>
                                </p:cTn>
                              </p:par>
                            </p:childTnLst>
                          </p:cTn>
                        </p:par>
                        <p:par>
                          <p:cTn id="83" fill="hold">
                            <p:stCondLst>
                              <p:cond delay="3000"/>
                            </p:stCondLst>
                            <p:childTnLst>
                              <p:par>
                                <p:cTn id="84" presetID="27" presetClass="emph" presetSubtype="0" fill="remove" grpId="0" nodeType="afterEffect">
                                  <p:stCondLst>
                                    <p:cond delay="0"/>
                                  </p:stCondLst>
                                  <p:childTnLst>
                                    <p:animClr clrSpc="rgb" dir="cw">
                                      <p:cBhvr override="childStyle">
                                        <p:cTn id="85" dur="250" autoRev="1" fill="remove"/>
                                        <p:tgtEl>
                                          <p:spTgt spid="16"/>
                                        </p:tgtEl>
                                        <p:attrNameLst>
                                          <p:attrName>style.color</p:attrName>
                                        </p:attrNameLst>
                                      </p:cBhvr>
                                      <p:to>
                                        <a:schemeClr val="bg1"/>
                                      </p:to>
                                    </p:animClr>
                                    <p:animClr clrSpc="rgb" dir="cw">
                                      <p:cBhvr>
                                        <p:cTn id="86" dur="250" autoRev="1" fill="remove"/>
                                        <p:tgtEl>
                                          <p:spTgt spid="16"/>
                                        </p:tgtEl>
                                        <p:attrNameLst>
                                          <p:attrName>fillcolor</p:attrName>
                                        </p:attrNameLst>
                                      </p:cBhvr>
                                      <p:to>
                                        <a:schemeClr val="bg1"/>
                                      </p:to>
                                    </p:animClr>
                                    <p:set>
                                      <p:cBhvr>
                                        <p:cTn id="87" dur="250" autoRev="1" fill="remove"/>
                                        <p:tgtEl>
                                          <p:spTgt spid="16"/>
                                        </p:tgtEl>
                                        <p:attrNameLst>
                                          <p:attrName>fill.type</p:attrName>
                                        </p:attrNameLst>
                                      </p:cBhvr>
                                      <p:to>
                                        <p:strVal val="solid"/>
                                      </p:to>
                                    </p:set>
                                    <p:set>
                                      <p:cBhvr>
                                        <p:cTn id="88" dur="250" autoRev="1" fill="remove"/>
                                        <p:tgtEl>
                                          <p:spTgt spid="16"/>
                                        </p:tgtEl>
                                        <p:attrNameLst>
                                          <p:attrName>fill.on</p:attrName>
                                        </p:attrNameLst>
                                      </p:cBhvr>
                                      <p:to>
                                        <p:strVal val="true"/>
                                      </p:to>
                                    </p:set>
                                  </p:childTnLst>
                                </p:cTn>
                              </p:par>
                            </p:childTnLst>
                          </p:cTn>
                        </p:par>
                        <p:par>
                          <p:cTn id="89" fill="hold">
                            <p:stCondLst>
                              <p:cond delay="3500"/>
                            </p:stCondLst>
                            <p:childTnLst>
                              <p:par>
                                <p:cTn id="90" presetID="27" presetClass="emph" presetSubtype="0" fill="remove" grpId="1" nodeType="afterEffect">
                                  <p:stCondLst>
                                    <p:cond delay="0"/>
                                  </p:stCondLst>
                                  <p:childTnLst>
                                    <p:animClr clrSpc="rgb" dir="cw">
                                      <p:cBhvr override="childStyle">
                                        <p:cTn id="91" dur="250" autoRev="1" fill="remove"/>
                                        <p:tgtEl>
                                          <p:spTgt spid="5"/>
                                        </p:tgtEl>
                                        <p:attrNameLst>
                                          <p:attrName>style.color</p:attrName>
                                        </p:attrNameLst>
                                      </p:cBhvr>
                                      <p:to>
                                        <a:schemeClr val="bg1"/>
                                      </p:to>
                                    </p:animClr>
                                    <p:animClr clrSpc="rgb" dir="cw">
                                      <p:cBhvr>
                                        <p:cTn id="92" dur="250" autoRev="1" fill="remove"/>
                                        <p:tgtEl>
                                          <p:spTgt spid="5"/>
                                        </p:tgtEl>
                                        <p:attrNameLst>
                                          <p:attrName>fillcolor</p:attrName>
                                        </p:attrNameLst>
                                      </p:cBhvr>
                                      <p:to>
                                        <a:schemeClr val="bg1"/>
                                      </p:to>
                                    </p:animClr>
                                    <p:set>
                                      <p:cBhvr>
                                        <p:cTn id="93" dur="250" autoRev="1" fill="remove"/>
                                        <p:tgtEl>
                                          <p:spTgt spid="5"/>
                                        </p:tgtEl>
                                        <p:attrNameLst>
                                          <p:attrName>fill.type</p:attrName>
                                        </p:attrNameLst>
                                      </p:cBhvr>
                                      <p:to>
                                        <p:strVal val="solid"/>
                                      </p:to>
                                    </p:set>
                                    <p:set>
                                      <p:cBhvr>
                                        <p:cTn id="94" dur="250" autoRev="1" fill="remove"/>
                                        <p:tgtEl>
                                          <p:spTgt spid="5"/>
                                        </p:tgtEl>
                                        <p:attrNameLst>
                                          <p:attrName>fill.on</p:attrName>
                                        </p:attrNameLst>
                                      </p:cBhvr>
                                      <p:to>
                                        <p:strVal val="true"/>
                                      </p:to>
                                    </p:set>
                                  </p:childTnLst>
                                </p:cTn>
                              </p:par>
                            </p:childTnLst>
                          </p:cTn>
                        </p:par>
                        <p:par>
                          <p:cTn id="95" fill="hold">
                            <p:stCondLst>
                              <p:cond delay="4000"/>
                            </p:stCondLst>
                            <p:childTnLst>
                              <p:par>
                                <p:cTn id="96" presetID="27" presetClass="emph" presetSubtype="0" fill="remove" grpId="1" nodeType="afterEffect">
                                  <p:stCondLst>
                                    <p:cond delay="0"/>
                                  </p:stCondLst>
                                  <p:childTnLst>
                                    <p:animClr clrSpc="rgb" dir="cw">
                                      <p:cBhvr override="childStyle">
                                        <p:cTn id="97" dur="250" autoRev="1" fill="remove"/>
                                        <p:tgtEl>
                                          <p:spTgt spid="7"/>
                                        </p:tgtEl>
                                        <p:attrNameLst>
                                          <p:attrName>style.color</p:attrName>
                                        </p:attrNameLst>
                                      </p:cBhvr>
                                      <p:to>
                                        <a:schemeClr val="bg1"/>
                                      </p:to>
                                    </p:animClr>
                                    <p:animClr clrSpc="rgb" dir="cw">
                                      <p:cBhvr>
                                        <p:cTn id="98" dur="250" autoRev="1" fill="remove"/>
                                        <p:tgtEl>
                                          <p:spTgt spid="7"/>
                                        </p:tgtEl>
                                        <p:attrNameLst>
                                          <p:attrName>fillcolor</p:attrName>
                                        </p:attrNameLst>
                                      </p:cBhvr>
                                      <p:to>
                                        <a:schemeClr val="bg1"/>
                                      </p:to>
                                    </p:animClr>
                                    <p:set>
                                      <p:cBhvr>
                                        <p:cTn id="99" dur="250" autoRev="1" fill="remove"/>
                                        <p:tgtEl>
                                          <p:spTgt spid="7"/>
                                        </p:tgtEl>
                                        <p:attrNameLst>
                                          <p:attrName>fill.type</p:attrName>
                                        </p:attrNameLst>
                                      </p:cBhvr>
                                      <p:to>
                                        <p:strVal val="solid"/>
                                      </p:to>
                                    </p:set>
                                    <p:set>
                                      <p:cBhvr>
                                        <p:cTn id="100" dur="250" autoRev="1" fill="remove"/>
                                        <p:tgtEl>
                                          <p:spTgt spid="7"/>
                                        </p:tgtEl>
                                        <p:attrNameLst>
                                          <p:attrName>fill.on</p:attrName>
                                        </p:attrNameLst>
                                      </p:cBhvr>
                                      <p:to>
                                        <p:strVal val="true"/>
                                      </p:to>
                                    </p:set>
                                  </p:childTnLst>
                                </p:cTn>
                              </p:par>
                            </p:childTnLst>
                          </p:cTn>
                        </p:par>
                        <p:par>
                          <p:cTn id="101" fill="hold">
                            <p:stCondLst>
                              <p:cond delay="4500"/>
                            </p:stCondLst>
                            <p:childTnLst>
                              <p:par>
                                <p:cTn id="102" presetID="27" presetClass="emph" presetSubtype="0" fill="remove" grpId="1" nodeType="afterEffect">
                                  <p:stCondLst>
                                    <p:cond delay="0"/>
                                  </p:stCondLst>
                                  <p:childTnLst>
                                    <p:animClr clrSpc="rgb" dir="cw">
                                      <p:cBhvr override="childStyle">
                                        <p:cTn id="103" dur="250" autoRev="1" fill="remove"/>
                                        <p:tgtEl>
                                          <p:spTgt spid="9"/>
                                        </p:tgtEl>
                                        <p:attrNameLst>
                                          <p:attrName>style.color</p:attrName>
                                        </p:attrNameLst>
                                      </p:cBhvr>
                                      <p:to>
                                        <a:schemeClr val="bg1"/>
                                      </p:to>
                                    </p:animClr>
                                    <p:animClr clrSpc="rgb" dir="cw">
                                      <p:cBhvr>
                                        <p:cTn id="104" dur="250" autoRev="1" fill="remove"/>
                                        <p:tgtEl>
                                          <p:spTgt spid="9"/>
                                        </p:tgtEl>
                                        <p:attrNameLst>
                                          <p:attrName>fillcolor</p:attrName>
                                        </p:attrNameLst>
                                      </p:cBhvr>
                                      <p:to>
                                        <a:schemeClr val="bg1"/>
                                      </p:to>
                                    </p:animClr>
                                    <p:set>
                                      <p:cBhvr>
                                        <p:cTn id="105" dur="250" autoRev="1" fill="remove"/>
                                        <p:tgtEl>
                                          <p:spTgt spid="9"/>
                                        </p:tgtEl>
                                        <p:attrNameLst>
                                          <p:attrName>fill.type</p:attrName>
                                        </p:attrNameLst>
                                      </p:cBhvr>
                                      <p:to>
                                        <p:strVal val="solid"/>
                                      </p:to>
                                    </p:set>
                                    <p:set>
                                      <p:cBhvr>
                                        <p:cTn id="106" dur="250" autoRev="1" fill="remove"/>
                                        <p:tgtEl>
                                          <p:spTgt spid="9"/>
                                        </p:tgtEl>
                                        <p:attrNameLst>
                                          <p:attrName>fill.on</p:attrName>
                                        </p:attrNameLst>
                                      </p:cBhvr>
                                      <p:to>
                                        <p:strVal val="true"/>
                                      </p:to>
                                    </p:set>
                                  </p:childTnLst>
                                </p:cTn>
                              </p:par>
                            </p:childTnLst>
                          </p:cTn>
                        </p:par>
                        <p:par>
                          <p:cTn id="107" fill="hold">
                            <p:stCondLst>
                              <p:cond delay="5000"/>
                            </p:stCondLst>
                            <p:childTnLst>
                              <p:par>
                                <p:cTn id="108" presetID="27" presetClass="emph" presetSubtype="0" fill="remove" grpId="1" nodeType="afterEffect">
                                  <p:stCondLst>
                                    <p:cond delay="0"/>
                                  </p:stCondLst>
                                  <p:childTnLst>
                                    <p:animClr clrSpc="rgb" dir="cw">
                                      <p:cBhvr override="childStyle">
                                        <p:cTn id="109" dur="250" autoRev="1" fill="remove"/>
                                        <p:tgtEl>
                                          <p:spTgt spid="12"/>
                                        </p:tgtEl>
                                        <p:attrNameLst>
                                          <p:attrName>style.color</p:attrName>
                                        </p:attrNameLst>
                                      </p:cBhvr>
                                      <p:to>
                                        <a:schemeClr val="bg1"/>
                                      </p:to>
                                    </p:animClr>
                                    <p:animClr clrSpc="rgb" dir="cw">
                                      <p:cBhvr>
                                        <p:cTn id="110" dur="250" autoRev="1" fill="remove"/>
                                        <p:tgtEl>
                                          <p:spTgt spid="12"/>
                                        </p:tgtEl>
                                        <p:attrNameLst>
                                          <p:attrName>fillcolor</p:attrName>
                                        </p:attrNameLst>
                                      </p:cBhvr>
                                      <p:to>
                                        <a:schemeClr val="bg1"/>
                                      </p:to>
                                    </p:animClr>
                                    <p:set>
                                      <p:cBhvr>
                                        <p:cTn id="111" dur="250" autoRev="1" fill="remove"/>
                                        <p:tgtEl>
                                          <p:spTgt spid="12"/>
                                        </p:tgtEl>
                                        <p:attrNameLst>
                                          <p:attrName>fill.type</p:attrName>
                                        </p:attrNameLst>
                                      </p:cBhvr>
                                      <p:to>
                                        <p:strVal val="solid"/>
                                      </p:to>
                                    </p:set>
                                    <p:set>
                                      <p:cBhvr>
                                        <p:cTn id="112" dur="250" autoRev="1" fill="remove"/>
                                        <p:tgtEl>
                                          <p:spTgt spid="12"/>
                                        </p:tgtEl>
                                        <p:attrNameLst>
                                          <p:attrName>fill.on</p:attrName>
                                        </p:attrNameLst>
                                      </p:cBhvr>
                                      <p:to>
                                        <p:strVal val="true"/>
                                      </p:to>
                                    </p:set>
                                  </p:childTnLst>
                                </p:cTn>
                              </p:par>
                            </p:childTnLst>
                          </p:cTn>
                        </p:par>
                        <p:par>
                          <p:cTn id="113" fill="hold">
                            <p:stCondLst>
                              <p:cond delay="5500"/>
                            </p:stCondLst>
                            <p:childTnLst>
                              <p:par>
                                <p:cTn id="114" presetID="27" presetClass="emph" presetSubtype="0" fill="remove" grpId="1" nodeType="afterEffect">
                                  <p:stCondLst>
                                    <p:cond delay="0"/>
                                  </p:stCondLst>
                                  <p:childTnLst>
                                    <p:animClr clrSpc="rgb" dir="cw">
                                      <p:cBhvr override="childStyle">
                                        <p:cTn id="115" dur="250" autoRev="1" fill="remove"/>
                                        <p:tgtEl>
                                          <p:spTgt spid="14"/>
                                        </p:tgtEl>
                                        <p:attrNameLst>
                                          <p:attrName>style.color</p:attrName>
                                        </p:attrNameLst>
                                      </p:cBhvr>
                                      <p:to>
                                        <a:schemeClr val="bg1"/>
                                      </p:to>
                                    </p:animClr>
                                    <p:animClr clrSpc="rgb" dir="cw">
                                      <p:cBhvr>
                                        <p:cTn id="116" dur="250" autoRev="1" fill="remove"/>
                                        <p:tgtEl>
                                          <p:spTgt spid="14"/>
                                        </p:tgtEl>
                                        <p:attrNameLst>
                                          <p:attrName>fillcolor</p:attrName>
                                        </p:attrNameLst>
                                      </p:cBhvr>
                                      <p:to>
                                        <a:schemeClr val="bg1"/>
                                      </p:to>
                                    </p:animClr>
                                    <p:set>
                                      <p:cBhvr>
                                        <p:cTn id="117" dur="250" autoRev="1" fill="remove"/>
                                        <p:tgtEl>
                                          <p:spTgt spid="14"/>
                                        </p:tgtEl>
                                        <p:attrNameLst>
                                          <p:attrName>fill.type</p:attrName>
                                        </p:attrNameLst>
                                      </p:cBhvr>
                                      <p:to>
                                        <p:strVal val="solid"/>
                                      </p:to>
                                    </p:set>
                                    <p:set>
                                      <p:cBhvr>
                                        <p:cTn id="118" dur="250" autoRev="1" fill="remove"/>
                                        <p:tgtEl>
                                          <p:spTgt spid="14"/>
                                        </p:tgtEl>
                                        <p:attrNameLst>
                                          <p:attrName>fill.on</p:attrName>
                                        </p:attrNameLst>
                                      </p:cBhvr>
                                      <p:to>
                                        <p:strVal val="true"/>
                                      </p:to>
                                    </p:set>
                                  </p:childTnLst>
                                </p:cTn>
                              </p:par>
                            </p:childTnLst>
                          </p:cTn>
                        </p:par>
                        <p:par>
                          <p:cTn id="119" fill="hold">
                            <p:stCondLst>
                              <p:cond delay="6000"/>
                            </p:stCondLst>
                            <p:childTnLst>
                              <p:par>
                                <p:cTn id="120" presetID="27" presetClass="emph" presetSubtype="0" fill="remove" grpId="1" nodeType="afterEffect">
                                  <p:stCondLst>
                                    <p:cond delay="0"/>
                                  </p:stCondLst>
                                  <p:childTnLst>
                                    <p:animClr clrSpc="rgb" dir="cw">
                                      <p:cBhvr override="childStyle">
                                        <p:cTn id="121" dur="250" autoRev="1" fill="remove"/>
                                        <p:tgtEl>
                                          <p:spTgt spid="16"/>
                                        </p:tgtEl>
                                        <p:attrNameLst>
                                          <p:attrName>style.color</p:attrName>
                                        </p:attrNameLst>
                                      </p:cBhvr>
                                      <p:to>
                                        <a:schemeClr val="bg1"/>
                                      </p:to>
                                    </p:animClr>
                                    <p:animClr clrSpc="rgb" dir="cw">
                                      <p:cBhvr>
                                        <p:cTn id="122" dur="250" autoRev="1" fill="remove"/>
                                        <p:tgtEl>
                                          <p:spTgt spid="16"/>
                                        </p:tgtEl>
                                        <p:attrNameLst>
                                          <p:attrName>fillcolor</p:attrName>
                                        </p:attrNameLst>
                                      </p:cBhvr>
                                      <p:to>
                                        <a:schemeClr val="bg1"/>
                                      </p:to>
                                    </p:animClr>
                                    <p:set>
                                      <p:cBhvr>
                                        <p:cTn id="123" dur="250" autoRev="1" fill="remove"/>
                                        <p:tgtEl>
                                          <p:spTgt spid="16"/>
                                        </p:tgtEl>
                                        <p:attrNameLst>
                                          <p:attrName>fill.type</p:attrName>
                                        </p:attrNameLst>
                                      </p:cBhvr>
                                      <p:to>
                                        <p:strVal val="solid"/>
                                      </p:to>
                                    </p:set>
                                    <p:set>
                                      <p:cBhvr>
                                        <p:cTn id="124" dur="250" autoRev="1" fill="remove"/>
                                        <p:tgtEl>
                                          <p:spTgt spid="16"/>
                                        </p:tgtEl>
                                        <p:attrNameLst>
                                          <p:attrName>fill.on</p:attrName>
                                        </p:attrNameLst>
                                      </p:cBhvr>
                                      <p:to>
                                        <p:strVal val="true"/>
                                      </p:to>
                                    </p:set>
                                  </p:childTnLst>
                                </p:cTn>
                              </p:par>
                            </p:childTnLst>
                          </p:cTn>
                        </p:par>
                        <p:par>
                          <p:cTn id="125" fill="hold">
                            <p:stCondLst>
                              <p:cond delay="6500"/>
                            </p:stCondLst>
                            <p:childTnLst>
                              <p:par>
                                <p:cTn id="126" presetID="27" presetClass="emph" presetSubtype="0" fill="remove" grpId="2" nodeType="afterEffect">
                                  <p:stCondLst>
                                    <p:cond delay="0"/>
                                  </p:stCondLst>
                                  <p:childTnLst>
                                    <p:animClr clrSpc="rgb" dir="cw">
                                      <p:cBhvr override="childStyle">
                                        <p:cTn id="127" dur="250" autoRev="1" fill="remove"/>
                                        <p:tgtEl>
                                          <p:spTgt spid="5"/>
                                        </p:tgtEl>
                                        <p:attrNameLst>
                                          <p:attrName>style.color</p:attrName>
                                        </p:attrNameLst>
                                      </p:cBhvr>
                                      <p:to>
                                        <a:schemeClr val="bg1"/>
                                      </p:to>
                                    </p:animClr>
                                    <p:animClr clrSpc="rgb" dir="cw">
                                      <p:cBhvr>
                                        <p:cTn id="128" dur="250" autoRev="1" fill="remove"/>
                                        <p:tgtEl>
                                          <p:spTgt spid="5"/>
                                        </p:tgtEl>
                                        <p:attrNameLst>
                                          <p:attrName>fillcolor</p:attrName>
                                        </p:attrNameLst>
                                      </p:cBhvr>
                                      <p:to>
                                        <a:schemeClr val="bg1"/>
                                      </p:to>
                                    </p:animClr>
                                    <p:set>
                                      <p:cBhvr>
                                        <p:cTn id="129" dur="250" autoRev="1" fill="remove"/>
                                        <p:tgtEl>
                                          <p:spTgt spid="5"/>
                                        </p:tgtEl>
                                        <p:attrNameLst>
                                          <p:attrName>fill.type</p:attrName>
                                        </p:attrNameLst>
                                      </p:cBhvr>
                                      <p:to>
                                        <p:strVal val="solid"/>
                                      </p:to>
                                    </p:set>
                                    <p:set>
                                      <p:cBhvr>
                                        <p:cTn id="130" dur="250" autoRev="1" fill="remove"/>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P spid="5" grpId="2" bldLvl="0" animBg="1"/>
      <p:bldP spid="7" grpId="0" bldLvl="0" animBg="1"/>
      <p:bldP spid="7" grpId="1" bldLvl="0" animBg="1"/>
      <p:bldP spid="9" grpId="0" bldLvl="0" animBg="1"/>
      <p:bldP spid="9" grpId="1" bldLvl="0" animBg="1"/>
      <p:bldP spid="12" grpId="0" bldLvl="0" animBg="1"/>
      <p:bldP spid="12" grpId="1" bldLvl="0" animBg="1"/>
      <p:bldP spid="14" grpId="0" bldLvl="0" animBg="1"/>
      <p:bldP spid="14" grpId="1" bldLvl="0" animBg="1"/>
      <p:bldP spid="16" grpId="0" bldLvl="0" animBg="1"/>
      <p:bldP spid="16" grpId="1"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文本占位符 14"/>
          <p:cNvSpPr>
            <a:spLocks noGrp="1"/>
          </p:cNvSpPr>
          <p:nvPr>
            <p:ph type="body" sz="quarter" idx="4294967295"/>
          </p:nvPr>
        </p:nvSpPr>
        <p:spPr>
          <a:xfrm>
            <a:off x="398463" y="342900"/>
            <a:ext cx="4822825" cy="574675"/>
          </a:xfrm>
        </p:spPr>
        <p:txBody>
          <a:bodyPr anchor="ctr"/>
          <a:lstStyle/>
          <a:p>
            <a:pPr marL="0" indent="0">
              <a:buFontTx/>
              <a:buNone/>
            </a:pPr>
            <a:r>
              <a:rPr lang="zh-CN" altLang="en-US" b="1" smtClean="0">
                <a:latin typeface="微软雅黑" panose="020B0503020204020204" pitchFamily="34" charset="-122"/>
              </a:rPr>
              <a:t>课堂活动</a:t>
            </a:r>
            <a:endParaRPr lang="zh-CN" altLang="en-US" b="1" smtClean="0">
              <a:latin typeface="微软雅黑" panose="020B0503020204020204" pitchFamily="34" charset="-122"/>
            </a:endParaRPr>
          </a:p>
        </p:txBody>
      </p:sp>
      <p:grpSp>
        <p:nvGrpSpPr>
          <p:cNvPr id="53250" name="组合 1"/>
          <p:cNvGrpSpPr/>
          <p:nvPr/>
        </p:nvGrpSpPr>
        <p:grpSpPr bwMode="auto">
          <a:xfrm>
            <a:off x="547688" y="1209675"/>
            <a:ext cx="4716462" cy="4438650"/>
            <a:chOff x="2333625" y="1165225"/>
            <a:chExt cx="4716463" cy="4438650"/>
          </a:xfrm>
        </p:grpSpPr>
        <p:grpSp>
          <p:nvGrpSpPr>
            <p:cNvPr id="53263" name="Group 3"/>
            <p:cNvGrpSpPr/>
            <p:nvPr/>
          </p:nvGrpSpPr>
          <p:grpSpPr bwMode="auto">
            <a:xfrm>
              <a:off x="2333625" y="1165225"/>
              <a:ext cx="4716463" cy="4438650"/>
              <a:chOff x="2157" y="1779"/>
              <a:chExt cx="1944" cy="1885"/>
            </a:xfrm>
          </p:grpSpPr>
          <p:sp>
            <p:nvSpPr>
              <p:cNvPr id="53269" name="Freeform 4"/>
              <p:cNvSpPr/>
              <p:nvPr/>
            </p:nvSpPr>
            <p:spPr bwMode="blackWhite">
              <a:xfrm>
                <a:off x="2355" y="1779"/>
                <a:ext cx="973" cy="805"/>
              </a:xfrm>
              <a:custGeom>
                <a:avLst/>
                <a:gdLst>
                  <a:gd name="T0" fmla="*/ 402 w 973"/>
                  <a:gd name="T1" fmla="*/ 804 h 805"/>
                  <a:gd name="T2" fmla="*/ 424 w 973"/>
                  <a:gd name="T3" fmla="*/ 765 h 805"/>
                  <a:gd name="T4" fmla="*/ 450 w 973"/>
                  <a:gd name="T5" fmla="*/ 730 h 805"/>
                  <a:gd name="T6" fmla="*/ 479 w 973"/>
                  <a:gd name="T7" fmla="*/ 698 h 805"/>
                  <a:gd name="T8" fmla="*/ 512 w 973"/>
                  <a:gd name="T9" fmla="*/ 668 h 805"/>
                  <a:gd name="T10" fmla="*/ 548 w 973"/>
                  <a:gd name="T11" fmla="*/ 642 h 805"/>
                  <a:gd name="T12" fmla="*/ 583 w 973"/>
                  <a:gd name="T13" fmla="*/ 621 h 805"/>
                  <a:gd name="T14" fmla="*/ 620 w 973"/>
                  <a:gd name="T15" fmla="*/ 603 h 805"/>
                  <a:gd name="T16" fmla="*/ 660 w 973"/>
                  <a:gd name="T17" fmla="*/ 589 h 805"/>
                  <a:gd name="T18" fmla="*/ 699 w 973"/>
                  <a:gd name="T19" fmla="*/ 579 h 805"/>
                  <a:gd name="T20" fmla="*/ 740 w 973"/>
                  <a:gd name="T21" fmla="*/ 572 h 805"/>
                  <a:gd name="T22" fmla="*/ 752 w 973"/>
                  <a:gd name="T23" fmla="*/ 722 h 805"/>
                  <a:gd name="T24" fmla="*/ 972 w 973"/>
                  <a:gd name="T25" fmla="*/ 356 h 805"/>
                  <a:gd name="T26" fmla="*/ 712 w 973"/>
                  <a:gd name="T27" fmla="*/ 0 h 805"/>
                  <a:gd name="T28" fmla="*/ 713 w 973"/>
                  <a:gd name="T29" fmla="*/ 134 h 805"/>
                  <a:gd name="T30" fmla="*/ 651 w 973"/>
                  <a:gd name="T31" fmla="*/ 142 h 805"/>
                  <a:gd name="T32" fmla="*/ 590 w 973"/>
                  <a:gd name="T33" fmla="*/ 154 h 805"/>
                  <a:gd name="T34" fmla="*/ 530 w 973"/>
                  <a:gd name="T35" fmla="*/ 170 h 805"/>
                  <a:gd name="T36" fmla="*/ 471 w 973"/>
                  <a:gd name="T37" fmla="*/ 191 h 805"/>
                  <a:gd name="T38" fmla="*/ 414 w 973"/>
                  <a:gd name="T39" fmla="*/ 216 h 805"/>
                  <a:gd name="T40" fmla="*/ 359 w 973"/>
                  <a:gd name="T41" fmla="*/ 245 h 805"/>
                  <a:gd name="T42" fmla="*/ 305 w 973"/>
                  <a:gd name="T43" fmla="*/ 278 h 805"/>
                  <a:gd name="T44" fmla="*/ 257 w 973"/>
                  <a:gd name="T45" fmla="*/ 312 h 805"/>
                  <a:gd name="T46" fmla="*/ 212 w 973"/>
                  <a:gd name="T47" fmla="*/ 349 h 805"/>
                  <a:gd name="T48" fmla="*/ 170 w 973"/>
                  <a:gd name="T49" fmla="*/ 390 h 805"/>
                  <a:gd name="T50" fmla="*/ 129 w 973"/>
                  <a:gd name="T51" fmla="*/ 432 h 805"/>
                  <a:gd name="T52" fmla="*/ 92 w 973"/>
                  <a:gd name="T53" fmla="*/ 478 h 805"/>
                  <a:gd name="T54" fmla="*/ 58 w 973"/>
                  <a:gd name="T55" fmla="*/ 526 h 805"/>
                  <a:gd name="T56" fmla="*/ 27 w 973"/>
                  <a:gd name="T57" fmla="*/ 576 h 805"/>
                  <a:gd name="T58" fmla="*/ 0 w 973"/>
                  <a:gd name="T59" fmla="*/ 628 h 805"/>
                  <a:gd name="T60" fmla="*/ 264 w 973"/>
                  <a:gd name="T61" fmla="*/ 607 h 805"/>
                  <a:gd name="T62" fmla="*/ 402 w 973"/>
                  <a:gd name="T63" fmla="*/ 804 h 8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73"/>
                  <a:gd name="T97" fmla="*/ 0 h 805"/>
                  <a:gd name="T98" fmla="*/ 973 w 973"/>
                  <a:gd name="T99" fmla="*/ 805 h 80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73" h="805">
                    <a:moveTo>
                      <a:pt x="402" y="804"/>
                    </a:moveTo>
                    <a:lnTo>
                      <a:pt x="424" y="765"/>
                    </a:lnTo>
                    <a:lnTo>
                      <a:pt x="450" y="730"/>
                    </a:lnTo>
                    <a:lnTo>
                      <a:pt x="479" y="698"/>
                    </a:lnTo>
                    <a:lnTo>
                      <a:pt x="512" y="668"/>
                    </a:lnTo>
                    <a:lnTo>
                      <a:pt x="548" y="642"/>
                    </a:lnTo>
                    <a:lnTo>
                      <a:pt x="583" y="621"/>
                    </a:lnTo>
                    <a:lnTo>
                      <a:pt x="620" y="603"/>
                    </a:lnTo>
                    <a:lnTo>
                      <a:pt x="660" y="589"/>
                    </a:lnTo>
                    <a:lnTo>
                      <a:pt x="699" y="579"/>
                    </a:lnTo>
                    <a:lnTo>
                      <a:pt x="740" y="572"/>
                    </a:lnTo>
                    <a:lnTo>
                      <a:pt x="752" y="722"/>
                    </a:lnTo>
                    <a:lnTo>
                      <a:pt x="972" y="356"/>
                    </a:lnTo>
                    <a:lnTo>
                      <a:pt x="712" y="0"/>
                    </a:lnTo>
                    <a:lnTo>
                      <a:pt x="713" y="134"/>
                    </a:lnTo>
                    <a:lnTo>
                      <a:pt x="651" y="142"/>
                    </a:lnTo>
                    <a:lnTo>
                      <a:pt x="590" y="154"/>
                    </a:lnTo>
                    <a:lnTo>
                      <a:pt x="530" y="170"/>
                    </a:lnTo>
                    <a:lnTo>
                      <a:pt x="471" y="191"/>
                    </a:lnTo>
                    <a:lnTo>
                      <a:pt x="414" y="216"/>
                    </a:lnTo>
                    <a:lnTo>
                      <a:pt x="359" y="245"/>
                    </a:lnTo>
                    <a:lnTo>
                      <a:pt x="305" y="278"/>
                    </a:lnTo>
                    <a:lnTo>
                      <a:pt x="257" y="312"/>
                    </a:lnTo>
                    <a:lnTo>
                      <a:pt x="212" y="349"/>
                    </a:lnTo>
                    <a:lnTo>
                      <a:pt x="170" y="390"/>
                    </a:lnTo>
                    <a:lnTo>
                      <a:pt x="129" y="432"/>
                    </a:lnTo>
                    <a:lnTo>
                      <a:pt x="92" y="478"/>
                    </a:lnTo>
                    <a:lnTo>
                      <a:pt x="58" y="526"/>
                    </a:lnTo>
                    <a:lnTo>
                      <a:pt x="27" y="576"/>
                    </a:lnTo>
                    <a:lnTo>
                      <a:pt x="0" y="628"/>
                    </a:lnTo>
                    <a:lnTo>
                      <a:pt x="264" y="607"/>
                    </a:lnTo>
                    <a:lnTo>
                      <a:pt x="402" y="804"/>
                    </a:lnTo>
                  </a:path>
                </a:pathLst>
              </a:custGeom>
              <a:solidFill>
                <a:srgbClr val="007BA4"/>
              </a:solidFill>
              <a:ln w="12700" cap="rnd" cmpd="sng">
                <a:solidFill>
                  <a:schemeClr val="tx1"/>
                </a:solidFill>
                <a:prstDash val="solid"/>
                <a:round/>
              </a:ln>
            </p:spPr>
            <p:txBody>
              <a:bodyPr/>
              <a:lstStyle/>
              <a:p>
                <a:endParaRPr lang="zh-CN" altLang="en-US"/>
              </a:p>
            </p:txBody>
          </p:sp>
          <p:sp>
            <p:nvSpPr>
              <p:cNvPr id="6" name="Freeform 5"/>
              <p:cNvSpPr/>
              <p:nvPr/>
            </p:nvSpPr>
            <p:spPr bwMode="blackWhite">
              <a:xfrm>
                <a:off x="3220" y="1913"/>
                <a:ext cx="881" cy="819"/>
              </a:xfrm>
              <a:custGeom>
                <a:avLst/>
                <a:gdLst>
                  <a:gd name="T0" fmla="*/ 583 w 881"/>
                  <a:gd name="T1" fmla="*/ 818 h 819"/>
                  <a:gd name="T2" fmla="*/ 685 w 881"/>
                  <a:gd name="T3" fmla="*/ 715 h 819"/>
                  <a:gd name="T4" fmla="*/ 784 w 881"/>
                  <a:gd name="T5" fmla="*/ 609 h 819"/>
                  <a:gd name="T6" fmla="*/ 880 w 881"/>
                  <a:gd name="T7" fmla="*/ 502 h 819"/>
                  <a:gd name="T8" fmla="*/ 734 w 881"/>
                  <a:gd name="T9" fmla="*/ 542 h 819"/>
                  <a:gd name="T10" fmla="*/ 709 w 881"/>
                  <a:gd name="T11" fmla="*/ 487 h 819"/>
                  <a:gd name="T12" fmla="*/ 681 w 881"/>
                  <a:gd name="T13" fmla="*/ 433 h 819"/>
                  <a:gd name="T14" fmla="*/ 650 w 881"/>
                  <a:gd name="T15" fmla="*/ 383 h 819"/>
                  <a:gd name="T16" fmla="*/ 615 w 881"/>
                  <a:gd name="T17" fmla="*/ 334 h 819"/>
                  <a:gd name="T18" fmla="*/ 576 w 881"/>
                  <a:gd name="T19" fmla="*/ 288 h 819"/>
                  <a:gd name="T20" fmla="*/ 534 w 881"/>
                  <a:gd name="T21" fmla="*/ 245 h 819"/>
                  <a:gd name="T22" fmla="*/ 490 w 881"/>
                  <a:gd name="T23" fmla="*/ 204 h 819"/>
                  <a:gd name="T24" fmla="*/ 443 w 881"/>
                  <a:gd name="T25" fmla="*/ 168 h 819"/>
                  <a:gd name="T26" fmla="*/ 393 w 881"/>
                  <a:gd name="T27" fmla="*/ 133 h 819"/>
                  <a:gd name="T28" fmla="*/ 342 w 881"/>
                  <a:gd name="T29" fmla="*/ 103 h 819"/>
                  <a:gd name="T30" fmla="*/ 288 w 881"/>
                  <a:gd name="T31" fmla="*/ 76 h 819"/>
                  <a:gd name="T32" fmla="*/ 233 w 881"/>
                  <a:gd name="T33" fmla="*/ 54 h 819"/>
                  <a:gd name="T34" fmla="*/ 176 w 881"/>
                  <a:gd name="T35" fmla="*/ 34 h 819"/>
                  <a:gd name="T36" fmla="*/ 118 w 881"/>
                  <a:gd name="T37" fmla="*/ 19 h 819"/>
                  <a:gd name="T38" fmla="*/ 60 w 881"/>
                  <a:gd name="T39" fmla="*/ 8 h 819"/>
                  <a:gd name="T40" fmla="*/ 0 w 881"/>
                  <a:gd name="T41" fmla="*/ 0 h 819"/>
                  <a:gd name="T42" fmla="*/ 147 w 881"/>
                  <a:gd name="T43" fmla="*/ 218 h 819"/>
                  <a:gd name="T44" fmla="*/ 27 w 881"/>
                  <a:gd name="T45" fmla="*/ 444 h 819"/>
                  <a:gd name="T46" fmla="*/ 70 w 881"/>
                  <a:gd name="T47" fmla="*/ 456 h 819"/>
                  <a:gd name="T48" fmla="*/ 111 w 881"/>
                  <a:gd name="T49" fmla="*/ 474 h 819"/>
                  <a:gd name="T50" fmla="*/ 149 w 881"/>
                  <a:gd name="T51" fmla="*/ 496 h 819"/>
                  <a:gd name="T52" fmla="*/ 187 w 881"/>
                  <a:gd name="T53" fmla="*/ 522 h 819"/>
                  <a:gd name="T54" fmla="*/ 220 w 881"/>
                  <a:gd name="T55" fmla="*/ 551 h 819"/>
                  <a:gd name="T56" fmla="*/ 252 w 881"/>
                  <a:gd name="T57" fmla="*/ 584 h 819"/>
                  <a:gd name="T58" fmla="*/ 279 w 881"/>
                  <a:gd name="T59" fmla="*/ 618 h 819"/>
                  <a:gd name="T60" fmla="*/ 302 w 881"/>
                  <a:gd name="T61" fmla="*/ 657 h 819"/>
                  <a:gd name="T62" fmla="*/ 146 w 881"/>
                  <a:gd name="T63" fmla="*/ 699 h 819"/>
                  <a:gd name="T64" fmla="*/ 583 w 881"/>
                  <a:gd name="T65" fmla="*/ 818 h 8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81" h="819">
                    <a:moveTo>
                      <a:pt x="583" y="818"/>
                    </a:moveTo>
                    <a:lnTo>
                      <a:pt x="685" y="715"/>
                    </a:lnTo>
                    <a:lnTo>
                      <a:pt x="784" y="609"/>
                    </a:lnTo>
                    <a:lnTo>
                      <a:pt x="880" y="502"/>
                    </a:lnTo>
                    <a:lnTo>
                      <a:pt x="734" y="542"/>
                    </a:lnTo>
                    <a:lnTo>
                      <a:pt x="709" y="487"/>
                    </a:lnTo>
                    <a:lnTo>
                      <a:pt x="681" y="433"/>
                    </a:lnTo>
                    <a:lnTo>
                      <a:pt x="650" y="383"/>
                    </a:lnTo>
                    <a:lnTo>
                      <a:pt x="615" y="334"/>
                    </a:lnTo>
                    <a:lnTo>
                      <a:pt x="576" y="288"/>
                    </a:lnTo>
                    <a:lnTo>
                      <a:pt x="534" y="245"/>
                    </a:lnTo>
                    <a:lnTo>
                      <a:pt x="490" y="204"/>
                    </a:lnTo>
                    <a:lnTo>
                      <a:pt x="443" y="168"/>
                    </a:lnTo>
                    <a:lnTo>
                      <a:pt x="393" y="133"/>
                    </a:lnTo>
                    <a:lnTo>
                      <a:pt x="342" y="103"/>
                    </a:lnTo>
                    <a:lnTo>
                      <a:pt x="288" y="76"/>
                    </a:lnTo>
                    <a:lnTo>
                      <a:pt x="233" y="54"/>
                    </a:lnTo>
                    <a:lnTo>
                      <a:pt x="176" y="34"/>
                    </a:lnTo>
                    <a:lnTo>
                      <a:pt x="118" y="19"/>
                    </a:lnTo>
                    <a:lnTo>
                      <a:pt x="60" y="8"/>
                    </a:lnTo>
                    <a:lnTo>
                      <a:pt x="0" y="0"/>
                    </a:lnTo>
                    <a:lnTo>
                      <a:pt x="147" y="218"/>
                    </a:lnTo>
                    <a:lnTo>
                      <a:pt x="27" y="444"/>
                    </a:lnTo>
                    <a:lnTo>
                      <a:pt x="70" y="456"/>
                    </a:lnTo>
                    <a:lnTo>
                      <a:pt x="111" y="474"/>
                    </a:lnTo>
                    <a:lnTo>
                      <a:pt x="149" y="496"/>
                    </a:lnTo>
                    <a:lnTo>
                      <a:pt x="187" y="522"/>
                    </a:lnTo>
                    <a:lnTo>
                      <a:pt x="220" y="551"/>
                    </a:lnTo>
                    <a:lnTo>
                      <a:pt x="252" y="584"/>
                    </a:lnTo>
                    <a:lnTo>
                      <a:pt x="279" y="618"/>
                    </a:lnTo>
                    <a:lnTo>
                      <a:pt x="302" y="657"/>
                    </a:lnTo>
                    <a:lnTo>
                      <a:pt x="146" y="699"/>
                    </a:lnTo>
                    <a:lnTo>
                      <a:pt x="583" y="818"/>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7" name="Freeform 6"/>
              <p:cNvSpPr/>
              <p:nvPr/>
            </p:nvSpPr>
            <p:spPr bwMode="blackWhite">
              <a:xfrm>
                <a:off x="3354" y="2584"/>
                <a:ext cx="666" cy="1033"/>
              </a:xfrm>
              <a:custGeom>
                <a:avLst/>
                <a:gdLst>
                  <a:gd name="T0" fmla="*/ 217 w 666"/>
                  <a:gd name="T1" fmla="*/ 121 h 1033"/>
                  <a:gd name="T2" fmla="*/ 223 w 666"/>
                  <a:gd name="T3" fmla="*/ 164 h 1033"/>
                  <a:gd name="T4" fmla="*/ 224 w 666"/>
                  <a:gd name="T5" fmla="*/ 209 h 1033"/>
                  <a:gd name="T6" fmla="*/ 222 w 666"/>
                  <a:gd name="T7" fmla="*/ 253 h 1033"/>
                  <a:gd name="T8" fmla="*/ 214 w 666"/>
                  <a:gd name="T9" fmla="*/ 296 h 1033"/>
                  <a:gd name="T10" fmla="*/ 202 w 666"/>
                  <a:gd name="T11" fmla="*/ 339 h 1033"/>
                  <a:gd name="T12" fmla="*/ 187 w 666"/>
                  <a:gd name="T13" fmla="*/ 380 h 1033"/>
                  <a:gd name="T14" fmla="*/ 166 w 666"/>
                  <a:gd name="T15" fmla="*/ 420 h 1033"/>
                  <a:gd name="T16" fmla="*/ 142 w 666"/>
                  <a:gd name="T17" fmla="*/ 457 h 1033"/>
                  <a:gd name="T18" fmla="*/ 114 w 666"/>
                  <a:gd name="T19" fmla="*/ 492 h 1033"/>
                  <a:gd name="T20" fmla="*/ 84 w 666"/>
                  <a:gd name="T21" fmla="*/ 524 h 1033"/>
                  <a:gd name="T22" fmla="*/ 0 w 666"/>
                  <a:gd name="T23" fmla="*/ 371 h 1033"/>
                  <a:gd name="T24" fmla="*/ 0 w 666"/>
                  <a:gd name="T25" fmla="*/ 819 h 1033"/>
                  <a:gd name="T26" fmla="*/ 378 w 666"/>
                  <a:gd name="T27" fmla="*/ 1032 h 1033"/>
                  <a:gd name="T28" fmla="*/ 306 w 666"/>
                  <a:gd name="T29" fmla="*/ 909 h 1033"/>
                  <a:gd name="T30" fmla="*/ 354 w 666"/>
                  <a:gd name="T31" fmla="*/ 871 h 1033"/>
                  <a:gd name="T32" fmla="*/ 398 w 666"/>
                  <a:gd name="T33" fmla="*/ 831 h 1033"/>
                  <a:gd name="T34" fmla="*/ 440 w 666"/>
                  <a:gd name="T35" fmla="*/ 787 h 1033"/>
                  <a:gd name="T36" fmla="*/ 480 w 666"/>
                  <a:gd name="T37" fmla="*/ 741 h 1033"/>
                  <a:gd name="T38" fmla="*/ 515 w 666"/>
                  <a:gd name="T39" fmla="*/ 692 h 1033"/>
                  <a:gd name="T40" fmla="*/ 547 w 666"/>
                  <a:gd name="T41" fmla="*/ 641 h 1033"/>
                  <a:gd name="T42" fmla="*/ 575 w 666"/>
                  <a:gd name="T43" fmla="*/ 588 h 1033"/>
                  <a:gd name="T44" fmla="*/ 600 w 666"/>
                  <a:gd name="T45" fmla="*/ 533 h 1033"/>
                  <a:gd name="T46" fmla="*/ 621 w 666"/>
                  <a:gd name="T47" fmla="*/ 476 h 1033"/>
                  <a:gd name="T48" fmla="*/ 638 w 666"/>
                  <a:gd name="T49" fmla="*/ 419 h 1033"/>
                  <a:gd name="T50" fmla="*/ 651 w 666"/>
                  <a:gd name="T51" fmla="*/ 359 h 1033"/>
                  <a:gd name="T52" fmla="*/ 659 w 666"/>
                  <a:gd name="T53" fmla="*/ 300 h 1033"/>
                  <a:gd name="T54" fmla="*/ 664 w 666"/>
                  <a:gd name="T55" fmla="*/ 239 h 1033"/>
                  <a:gd name="T56" fmla="*/ 665 w 666"/>
                  <a:gd name="T57" fmla="*/ 180 h 1033"/>
                  <a:gd name="T58" fmla="*/ 662 w 666"/>
                  <a:gd name="T59" fmla="*/ 119 h 1033"/>
                  <a:gd name="T60" fmla="*/ 654 w 666"/>
                  <a:gd name="T61" fmla="*/ 59 h 1033"/>
                  <a:gd name="T62" fmla="*/ 642 w 666"/>
                  <a:gd name="T63" fmla="*/ 0 h 1033"/>
                  <a:gd name="T64" fmla="*/ 454 w 666"/>
                  <a:gd name="T65" fmla="*/ 190 h 1033"/>
                  <a:gd name="T66" fmla="*/ 217 w 666"/>
                  <a:gd name="T67" fmla="*/ 121 h 10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66" h="1033">
                    <a:moveTo>
                      <a:pt x="217" y="121"/>
                    </a:moveTo>
                    <a:lnTo>
                      <a:pt x="223" y="164"/>
                    </a:lnTo>
                    <a:lnTo>
                      <a:pt x="224" y="209"/>
                    </a:lnTo>
                    <a:lnTo>
                      <a:pt x="222" y="253"/>
                    </a:lnTo>
                    <a:lnTo>
                      <a:pt x="214" y="296"/>
                    </a:lnTo>
                    <a:lnTo>
                      <a:pt x="202" y="339"/>
                    </a:lnTo>
                    <a:lnTo>
                      <a:pt x="187" y="380"/>
                    </a:lnTo>
                    <a:lnTo>
                      <a:pt x="166" y="420"/>
                    </a:lnTo>
                    <a:lnTo>
                      <a:pt x="142" y="457"/>
                    </a:lnTo>
                    <a:lnTo>
                      <a:pt x="114" y="492"/>
                    </a:lnTo>
                    <a:lnTo>
                      <a:pt x="84" y="524"/>
                    </a:lnTo>
                    <a:lnTo>
                      <a:pt x="0" y="371"/>
                    </a:lnTo>
                    <a:lnTo>
                      <a:pt x="0" y="819"/>
                    </a:lnTo>
                    <a:lnTo>
                      <a:pt x="378" y="1032"/>
                    </a:lnTo>
                    <a:lnTo>
                      <a:pt x="306" y="909"/>
                    </a:lnTo>
                    <a:lnTo>
                      <a:pt x="354" y="871"/>
                    </a:lnTo>
                    <a:lnTo>
                      <a:pt x="398" y="831"/>
                    </a:lnTo>
                    <a:lnTo>
                      <a:pt x="440" y="787"/>
                    </a:lnTo>
                    <a:lnTo>
                      <a:pt x="480" y="741"/>
                    </a:lnTo>
                    <a:lnTo>
                      <a:pt x="515" y="692"/>
                    </a:lnTo>
                    <a:lnTo>
                      <a:pt x="547" y="641"/>
                    </a:lnTo>
                    <a:lnTo>
                      <a:pt x="575" y="588"/>
                    </a:lnTo>
                    <a:lnTo>
                      <a:pt x="600" y="533"/>
                    </a:lnTo>
                    <a:lnTo>
                      <a:pt x="621" y="476"/>
                    </a:lnTo>
                    <a:lnTo>
                      <a:pt x="638" y="419"/>
                    </a:lnTo>
                    <a:lnTo>
                      <a:pt x="651" y="359"/>
                    </a:lnTo>
                    <a:lnTo>
                      <a:pt x="659" y="300"/>
                    </a:lnTo>
                    <a:lnTo>
                      <a:pt x="664" y="239"/>
                    </a:lnTo>
                    <a:lnTo>
                      <a:pt x="665" y="180"/>
                    </a:lnTo>
                    <a:lnTo>
                      <a:pt x="662" y="119"/>
                    </a:lnTo>
                    <a:lnTo>
                      <a:pt x="654" y="59"/>
                    </a:lnTo>
                    <a:lnTo>
                      <a:pt x="642" y="0"/>
                    </a:lnTo>
                    <a:lnTo>
                      <a:pt x="454" y="190"/>
                    </a:lnTo>
                    <a:lnTo>
                      <a:pt x="217" y="12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8" name="Freeform 7"/>
              <p:cNvSpPr/>
              <p:nvPr/>
            </p:nvSpPr>
            <p:spPr bwMode="blackWhite">
              <a:xfrm>
                <a:off x="2522" y="3027"/>
                <a:ext cx="1030" cy="637"/>
              </a:xfrm>
              <a:custGeom>
                <a:avLst/>
                <a:gdLst>
                  <a:gd name="T0" fmla="*/ 792 w 1030"/>
                  <a:gd name="T1" fmla="*/ 161 h 637"/>
                  <a:gd name="T2" fmla="*/ 753 w 1030"/>
                  <a:gd name="T3" fmla="*/ 175 h 637"/>
                  <a:gd name="T4" fmla="*/ 712 w 1030"/>
                  <a:gd name="T5" fmla="*/ 187 h 637"/>
                  <a:gd name="T6" fmla="*/ 670 w 1030"/>
                  <a:gd name="T7" fmla="*/ 193 h 637"/>
                  <a:gd name="T8" fmla="*/ 628 w 1030"/>
                  <a:gd name="T9" fmla="*/ 196 h 637"/>
                  <a:gd name="T10" fmla="*/ 586 w 1030"/>
                  <a:gd name="T11" fmla="*/ 194 h 637"/>
                  <a:gd name="T12" fmla="*/ 544 w 1030"/>
                  <a:gd name="T13" fmla="*/ 188 h 637"/>
                  <a:gd name="T14" fmla="*/ 502 w 1030"/>
                  <a:gd name="T15" fmla="*/ 179 h 637"/>
                  <a:gd name="T16" fmla="*/ 462 w 1030"/>
                  <a:gd name="T17" fmla="*/ 166 h 637"/>
                  <a:gd name="T18" fmla="*/ 424 w 1030"/>
                  <a:gd name="T19" fmla="*/ 148 h 637"/>
                  <a:gd name="T20" fmla="*/ 388 w 1030"/>
                  <a:gd name="T21" fmla="*/ 127 h 637"/>
                  <a:gd name="T22" fmla="*/ 493 w 1030"/>
                  <a:gd name="T23" fmla="*/ 0 h 637"/>
                  <a:gd name="T24" fmla="*/ 73 w 1030"/>
                  <a:gd name="T25" fmla="*/ 152 h 637"/>
                  <a:gd name="T26" fmla="*/ 31 w 1030"/>
                  <a:gd name="T27" fmla="*/ 403 h 637"/>
                  <a:gd name="T28" fmla="*/ 33 w 1030"/>
                  <a:gd name="T29" fmla="*/ 405 h 637"/>
                  <a:gd name="T30" fmla="*/ 0 w 1030"/>
                  <a:gd name="T31" fmla="*/ 588 h 637"/>
                  <a:gd name="T32" fmla="*/ 104 w 1030"/>
                  <a:gd name="T33" fmla="*/ 463 h 637"/>
                  <a:gd name="T34" fmla="*/ 155 w 1030"/>
                  <a:gd name="T35" fmla="*/ 498 h 637"/>
                  <a:gd name="T36" fmla="*/ 208 w 1030"/>
                  <a:gd name="T37" fmla="*/ 530 h 637"/>
                  <a:gd name="T38" fmla="*/ 262 w 1030"/>
                  <a:gd name="T39" fmla="*/ 557 h 637"/>
                  <a:gd name="T40" fmla="*/ 319 w 1030"/>
                  <a:gd name="T41" fmla="*/ 580 h 637"/>
                  <a:gd name="T42" fmla="*/ 377 w 1030"/>
                  <a:gd name="T43" fmla="*/ 600 h 637"/>
                  <a:gd name="T44" fmla="*/ 435 w 1030"/>
                  <a:gd name="T45" fmla="*/ 615 h 637"/>
                  <a:gd name="T46" fmla="*/ 496 w 1030"/>
                  <a:gd name="T47" fmla="*/ 627 h 637"/>
                  <a:gd name="T48" fmla="*/ 557 w 1030"/>
                  <a:gd name="T49" fmla="*/ 634 h 637"/>
                  <a:gd name="T50" fmla="*/ 618 w 1030"/>
                  <a:gd name="T51" fmla="*/ 636 h 637"/>
                  <a:gd name="T52" fmla="*/ 679 w 1030"/>
                  <a:gd name="T53" fmla="*/ 634 h 637"/>
                  <a:gd name="T54" fmla="*/ 740 w 1030"/>
                  <a:gd name="T55" fmla="*/ 628 h 637"/>
                  <a:gd name="T56" fmla="*/ 801 w 1030"/>
                  <a:gd name="T57" fmla="*/ 617 h 637"/>
                  <a:gd name="T58" fmla="*/ 859 w 1030"/>
                  <a:gd name="T59" fmla="*/ 603 h 637"/>
                  <a:gd name="T60" fmla="*/ 917 w 1030"/>
                  <a:gd name="T61" fmla="*/ 585 h 637"/>
                  <a:gd name="T62" fmla="*/ 974 w 1030"/>
                  <a:gd name="T63" fmla="*/ 561 h 637"/>
                  <a:gd name="T64" fmla="*/ 1029 w 1030"/>
                  <a:gd name="T65" fmla="*/ 534 h 637"/>
                  <a:gd name="T66" fmla="*/ 795 w 1030"/>
                  <a:gd name="T67" fmla="*/ 398 h 637"/>
                  <a:gd name="T68" fmla="*/ 792 w 1030"/>
                  <a:gd name="T69" fmla="*/ 161 h 6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30" h="637">
                    <a:moveTo>
                      <a:pt x="792" y="161"/>
                    </a:moveTo>
                    <a:lnTo>
                      <a:pt x="753" y="175"/>
                    </a:lnTo>
                    <a:lnTo>
                      <a:pt x="712" y="187"/>
                    </a:lnTo>
                    <a:lnTo>
                      <a:pt x="670" y="193"/>
                    </a:lnTo>
                    <a:lnTo>
                      <a:pt x="628" y="196"/>
                    </a:lnTo>
                    <a:lnTo>
                      <a:pt x="586" y="194"/>
                    </a:lnTo>
                    <a:lnTo>
                      <a:pt x="544" y="188"/>
                    </a:lnTo>
                    <a:lnTo>
                      <a:pt x="502" y="179"/>
                    </a:lnTo>
                    <a:lnTo>
                      <a:pt x="462" y="166"/>
                    </a:lnTo>
                    <a:lnTo>
                      <a:pt x="424" y="148"/>
                    </a:lnTo>
                    <a:lnTo>
                      <a:pt x="388" y="127"/>
                    </a:lnTo>
                    <a:lnTo>
                      <a:pt x="493" y="0"/>
                    </a:lnTo>
                    <a:lnTo>
                      <a:pt x="73" y="152"/>
                    </a:lnTo>
                    <a:lnTo>
                      <a:pt x="31" y="403"/>
                    </a:lnTo>
                    <a:lnTo>
                      <a:pt x="33" y="405"/>
                    </a:lnTo>
                    <a:lnTo>
                      <a:pt x="0" y="588"/>
                    </a:lnTo>
                    <a:lnTo>
                      <a:pt x="104" y="463"/>
                    </a:lnTo>
                    <a:lnTo>
                      <a:pt x="155" y="498"/>
                    </a:lnTo>
                    <a:lnTo>
                      <a:pt x="208" y="530"/>
                    </a:lnTo>
                    <a:lnTo>
                      <a:pt x="262" y="557"/>
                    </a:lnTo>
                    <a:lnTo>
                      <a:pt x="319" y="580"/>
                    </a:lnTo>
                    <a:lnTo>
                      <a:pt x="377" y="600"/>
                    </a:lnTo>
                    <a:lnTo>
                      <a:pt x="435" y="615"/>
                    </a:lnTo>
                    <a:lnTo>
                      <a:pt x="496" y="627"/>
                    </a:lnTo>
                    <a:lnTo>
                      <a:pt x="557" y="634"/>
                    </a:lnTo>
                    <a:lnTo>
                      <a:pt x="618" y="636"/>
                    </a:lnTo>
                    <a:lnTo>
                      <a:pt x="679" y="634"/>
                    </a:lnTo>
                    <a:lnTo>
                      <a:pt x="740" y="628"/>
                    </a:lnTo>
                    <a:lnTo>
                      <a:pt x="801" y="617"/>
                    </a:lnTo>
                    <a:lnTo>
                      <a:pt x="859" y="603"/>
                    </a:lnTo>
                    <a:lnTo>
                      <a:pt x="917" y="585"/>
                    </a:lnTo>
                    <a:lnTo>
                      <a:pt x="974" y="561"/>
                    </a:lnTo>
                    <a:lnTo>
                      <a:pt x="1029" y="534"/>
                    </a:lnTo>
                    <a:lnTo>
                      <a:pt x="795" y="398"/>
                    </a:lnTo>
                    <a:lnTo>
                      <a:pt x="792" y="16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9" name="Freeform 8"/>
              <p:cNvSpPr/>
              <p:nvPr/>
            </p:nvSpPr>
            <p:spPr bwMode="blackWhite">
              <a:xfrm>
                <a:off x="2157" y="2422"/>
                <a:ext cx="697" cy="971"/>
              </a:xfrm>
              <a:custGeom>
                <a:avLst/>
                <a:gdLst>
                  <a:gd name="T0" fmla="*/ 648 w 697"/>
                  <a:gd name="T1" fmla="*/ 639 h 971"/>
                  <a:gd name="T2" fmla="*/ 621 w 697"/>
                  <a:gd name="T3" fmla="*/ 603 h 971"/>
                  <a:gd name="T4" fmla="*/ 599 w 697"/>
                  <a:gd name="T5" fmla="*/ 563 h 971"/>
                  <a:gd name="T6" fmla="*/ 580 w 697"/>
                  <a:gd name="T7" fmla="*/ 522 h 971"/>
                  <a:gd name="T8" fmla="*/ 566 w 697"/>
                  <a:gd name="T9" fmla="*/ 480 h 971"/>
                  <a:gd name="T10" fmla="*/ 556 w 697"/>
                  <a:gd name="T11" fmla="*/ 436 h 971"/>
                  <a:gd name="T12" fmla="*/ 551 w 697"/>
                  <a:gd name="T13" fmla="*/ 392 h 971"/>
                  <a:gd name="T14" fmla="*/ 550 w 697"/>
                  <a:gd name="T15" fmla="*/ 347 h 971"/>
                  <a:gd name="T16" fmla="*/ 554 w 697"/>
                  <a:gd name="T17" fmla="*/ 302 h 971"/>
                  <a:gd name="T18" fmla="*/ 696 w 697"/>
                  <a:gd name="T19" fmla="*/ 368 h 971"/>
                  <a:gd name="T20" fmla="*/ 445 w 697"/>
                  <a:gd name="T21" fmla="*/ 0 h 971"/>
                  <a:gd name="T22" fmla="*/ 0 w 697"/>
                  <a:gd name="T23" fmla="*/ 44 h 971"/>
                  <a:gd name="T24" fmla="*/ 148 w 697"/>
                  <a:gd name="T25" fmla="*/ 113 h 971"/>
                  <a:gd name="T26" fmla="*/ 133 w 697"/>
                  <a:gd name="T27" fmla="*/ 173 h 971"/>
                  <a:gd name="T28" fmla="*/ 121 w 697"/>
                  <a:gd name="T29" fmla="*/ 233 h 971"/>
                  <a:gd name="T30" fmla="*/ 116 w 697"/>
                  <a:gd name="T31" fmla="*/ 295 h 971"/>
                  <a:gd name="T32" fmla="*/ 112 w 697"/>
                  <a:gd name="T33" fmla="*/ 357 h 971"/>
                  <a:gd name="T34" fmla="*/ 114 w 697"/>
                  <a:gd name="T35" fmla="*/ 418 h 971"/>
                  <a:gd name="T36" fmla="*/ 120 w 697"/>
                  <a:gd name="T37" fmla="*/ 479 h 971"/>
                  <a:gd name="T38" fmla="*/ 131 w 697"/>
                  <a:gd name="T39" fmla="*/ 540 h 971"/>
                  <a:gd name="T40" fmla="*/ 145 w 697"/>
                  <a:gd name="T41" fmla="*/ 599 h 971"/>
                  <a:gd name="T42" fmla="*/ 163 w 697"/>
                  <a:gd name="T43" fmla="*/ 659 h 971"/>
                  <a:gd name="T44" fmla="*/ 187 w 697"/>
                  <a:gd name="T45" fmla="*/ 716 h 971"/>
                  <a:gd name="T46" fmla="*/ 214 w 697"/>
                  <a:gd name="T47" fmla="*/ 771 h 971"/>
                  <a:gd name="T48" fmla="*/ 244 w 697"/>
                  <a:gd name="T49" fmla="*/ 825 h 971"/>
                  <a:gd name="T50" fmla="*/ 278 w 697"/>
                  <a:gd name="T51" fmla="*/ 876 h 971"/>
                  <a:gd name="T52" fmla="*/ 316 w 697"/>
                  <a:gd name="T53" fmla="*/ 925 h 971"/>
                  <a:gd name="T54" fmla="*/ 357 w 697"/>
                  <a:gd name="T55" fmla="*/ 970 h 971"/>
                  <a:gd name="T56" fmla="*/ 399 w 697"/>
                  <a:gd name="T57" fmla="*/ 730 h 971"/>
                  <a:gd name="T58" fmla="*/ 648 w 697"/>
                  <a:gd name="T59" fmla="*/ 639 h 97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97" h="971">
                    <a:moveTo>
                      <a:pt x="648" y="639"/>
                    </a:moveTo>
                    <a:lnTo>
                      <a:pt x="621" y="603"/>
                    </a:lnTo>
                    <a:lnTo>
                      <a:pt x="599" y="563"/>
                    </a:lnTo>
                    <a:lnTo>
                      <a:pt x="580" y="522"/>
                    </a:lnTo>
                    <a:lnTo>
                      <a:pt x="566" y="480"/>
                    </a:lnTo>
                    <a:lnTo>
                      <a:pt x="556" y="436"/>
                    </a:lnTo>
                    <a:lnTo>
                      <a:pt x="551" y="392"/>
                    </a:lnTo>
                    <a:lnTo>
                      <a:pt x="550" y="347"/>
                    </a:lnTo>
                    <a:lnTo>
                      <a:pt x="554" y="302"/>
                    </a:lnTo>
                    <a:lnTo>
                      <a:pt x="696" y="368"/>
                    </a:lnTo>
                    <a:lnTo>
                      <a:pt x="445" y="0"/>
                    </a:lnTo>
                    <a:lnTo>
                      <a:pt x="0" y="44"/>
                    </a:lnTo>
                    <a:lnTo>
                      <a:pt x="148" y="113"/>
                    </a:lnTo>
                    <a:lnTo>
                      <a:pt x="133" y="173"/>
                    </a:lnTo>
                    <a:lnTo>
                      <a:pt x="121" y="233"/>
                    </a:lnTo>
                    <a:lnTo>
                      <a:pt x="116" y="295"/>
                    </a:lnTo>
                    <a:lnTo>
                      <a:pt x="112" y="357"/>
                    </a:lnTo>
                    <a:lnTo>
                      <a:pt x="114" y="418"/>
                    </a:lnTo>
                    <a:lnTo>
                      <a:pt x="120" y="479"/>
                    </a:lnTo>
                    <a:lnTo>
                      <a:pt x="131" y="540"/>
                    </a:lnTo>
                    <a:lnTo>
                      <a:pt x="145" y="599"/>
                    </a:lnTo>
                    <a:lnTo>
                      <a:pt x="163" y="659"/>
                    </a:lnTo>
                    <a:lnTo>
                      <a:pt x="187" y="716"/>
                    </a:lnTo>
                    <a:lnTo>
                      <a:pt x="214" y="771"/>
                    </a:lnTo>
                    <a:lnTo>
                      <a:pt x="244" y="825"/>
                    </a:lnTo>
                    <a:lnTo>
                      <a:pt x="278" y="876"/>
                    </a:lnTo>
                    <a:lnTo>
                      <a:pt x="316" y="925"/>
                    </a:lnTo>
                    <a:lnTo>
                      <a:pt x="357" y="970"/>
                    </a:lnTo>
                    <a:lnTo>
                      <a:pt x="399" y="730"/>
                    </a:lnTo>
                    <a:lnTo>
                      <a:pt x="648" y="639"/>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grpSp>
        <p:sp>
          <p:nvSpPr>
            <p:cNvPr id="22" name="矩形 21"/>
            <p:cNvSpPr/>
            <p:nvPr/>
          </p:nvSpPr>
          <p:spPr>
            <a:xfrm>
              <a:off x="3227387" y="1773238"/>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意识到自己</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需要做选择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rot="2550871">
              <a:off x="4902201" y="2143125"/>
              <a:ext cx="20605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了解自己和</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rot="18410592">
              <a:off x="5071270" y="3969544"/>
              <a:ext cx="2057400"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扩展和压缩</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选项清单</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rot="1287962">
              <a:off x="3338512" y="4749800"/>
              <a:ext cx="18954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选择一个职业</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或专业</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rot="5400000">
              <a:off x="2215356" y="3272632"/>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采取行动</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落实我的选择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grpSp>
      <p:sp>
        <p:nvSpPr>
          <p:cNvPr id="20" name="TextBox 28"/>
          <p:cNvSpPr txBox="1"/>
          <p:nvPr/>
        </p:nvSpPr>
        <p:spPr>
          <a:xfrm>
            <a:off x="5738813" y="1649413"/>
            <a:ext cx="4162425" cy="1846262"/>
          </a:xfrm>
          <a:prstGeom prst="rect">
            <a:avLst/>
          </a:prstGeom>
          <a:noFill/>
        </p:spPr>
        <p:txBody>
          <a:bodyPr>
            <a:spAutoFit/>
          </a:bodyPr>
          <a:lstStyle/>
          <a:p>
            <a:pPr>
              <a:lnSpc>
                <a:spcPct val="150000"/>
              </a:lnSpc>
              <a:spcBef>
                <a:spcPts val="0"/>
              </a:spcBef>
              <a:spcAft>
                <a:spcPts val="0"/>
              </a:spcAft>
              <a:defRPr/>
            </a:pPr>
            <a:r>
              <a:rPr lang="zh-CN" altLang="en-US" sz="2800" b="1" dirty="0">
                <a:latin typeface="微软雅黑" panose="020B0503020204020204" pitchFamily="34" charset="-122"/>
                <a:ea typeface="微软雅黑" panose="020B0503020204020204" pitchFamily="34" charset="-122"/>
              </a:rPr>
              <a:t>外在线索：</a:t>
            </a:r>
            <a:endParaRPr lang="zh-CN" altLang="en-US" sz="2800" b="1" dirty="0">
              <a:latin typeface="微软雅黑" panose="020B0503020204020204" pitchFamily="34" charset="-122"/>
              <a:ea typeface="微软雅黑" panose="020B0503020204020204" pitchFamily="34" charset="-122"/>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latin typeface="+mn-ea"/>
                <a:ea typeface="+mn-ea"/>
              </a:rPr>
              <a:t>积极或消极的事件</a:t>
            </a:r>
            <a:endParaRPr lang="zh-CN" altLang="en-US" sz="2400" b="1" dirty="0">
              <a:latin typeface="+mn-ea"/>
              <a:ea typeface="+mn-ea"/>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latin typeface="+mn-ea"/>
                <a:ea typeface="+mn-ea"/>
              </a:rPr>
              <a:t>重要他人的提示</a:t>
            </a:r>
            <a:endParaRPr lang="zh-CN" altLang="en-US" sz="2400" b="1" dirty="0">
              <a:latin typeface="+mn-ea"/>
              <a:ea typeface="+mn-ea"/>
            </a:endParaRPr>
          </a:p>
        </p:txBody>
      </p:sp>
      <p:grpSp>
        <p:nvGrpSpPr>
          <p:cNvPr id="53252" name="组合 29"/>
          <p:cNvGrpSpPr/>
          <p:nvPr/>
        </p:nvGrpSpPr>
        <p:grpSpPr bwMode="auto">
          <a:xfrm>
            <a:off x="5334000" y="1882775"/>
            <a:ext cx="317500" cy="319088"/>
            <a:chOff x="804800" y="3471121"/>
            <a:chExt cx="180000" cy="180000"/>
          </a:xfrm>
        </p:grpSpPr>
        <p:sp>
          <p:nvSpPr>
            <p:cNvPr id="31" name="椭圆 30"/>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3260" name="组合 31"/>
            <p:cNvGrpSpPr/>
            <p:nvPr/>
          </p:nvGrpSpPr>
          <p:grpSpPr bwMode="auto">
            <a:xfrm>
              <a:off x="871386" y="3508495"/>
              <a:ext cx="65993" cy="79661"/>
              <a:chOff x="828807" y="3652481"/>
              <a:chExt cx="142793" cy="172367"/>
            </a:xfrm>
          </p:grpSpPr>
          <p:cxnSp>
            <p:nvCxnSpPr>
              <p:cNvPr id="33" name="直接连接符 32"/>
              <p:cNvCxnSpPr/>
              <p:nvPr/>
            </p:nvCxnSpPr>
            <p:spPr>
              <a:xfrm rot="2700000">
                <a:off x="829197"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8100000">
                <a:off x="828838" y="3825451"/>
                <a:ext cx="142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3253" name="组合 34"/>
          <p:cNvGrpSpPr/>
          <p:nvPr/>
        </p:nvGrpSpPr>
        <p:grpSpPr bwMode="auto">
          <a:xfrm>
            <a:off x="5334000" y="3668713"/>
            <a:ext cx="317500" cy="319087"/>
            <a:chOff x="804800" y="3471121"/>
            <a:chExt cx="180000" cy="180000"/>
          </a:xfrm>
        </p:grpSpPr>
        <p:sp>
          <p:nvSpPr>
            <p:cNvPr id="36" name="椭圆 35"/>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3256" name="组合 36"/>
            <p:cNvGrpSpPr/>
            <p:nvPr/>
          </p:nvGrpSpPr>
          <p:grpSpPr bwMode="auto">
            <a:xfrm>
              <a:off x="871386" y="3508495"/>
              <a:ext cx="65993" cy="79661"/>
              <a:chOff x="828807" y="3652481"/>
              <a:chExt cx="142793" cy="172367"/>
            </a:xfrm>
          </p:grpSpPr>
          <p:cxnSp>
            <p:nvCxnSpPr>
              <p:cNvPr id="38" name="直接连接符 37"/>
              <p:cNvCxnSpPr/>
              <p:nvPr/>
            </p:nvCxnSpPr>
            <p:spPr>
              <a:xfrm rot="2700000">
                <a:off x="829196" y="372469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8100000">
                <a:off x="828838" y="3825451"/>
                <a:ext cx="142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 name="矩形 2"/>
          <p:cNvSpPr/>
          <p:nvPr/>
        </p:nvSpPr>
        <p:spPr>
          <a:xfrm>
            <a:off x="5724525" y="3440113"/>
            <a:ext cx="4572000" cy="2400300"/>
          </a:xfrm>
          <a:prstGeom prst="rect">
            <a:avLst/>
          </a:prstGeom>
        </p:spPr>
        <p:txBody>
          <a:bodyPr>
            <a:spAutoFit/>
          </a:bodyPr>
          <a:lstStyle/>
          <a:p>
            <a:pPr>
              <a:lnSpc>
                <a:spcPct val="150000"/>
              </a:lnSpc>
              <a:spcBef>
                <a:spcPts val="0"/>
              </a:spcBef>
              <a:spcAft>
                <a:spcPts val="0"/>
              </a:spcAft>
              <a:defRPr/>
            </a:pPr>
            <a:r>
              <a:rPr lang="zh-CN" altLang="en-US" sz="2800" b="1" dirty="0">
                <a:latin typeface="微软雅黑" panose="020B0503020204020204" pitchFamily="34" charset="-122"/>
                <a:ea typeface="微软雅黑" panose="020B0503020204020204" pitchFamily="34" charset="-122"/>
              </a:rPr>
              <a:t>内在线索：</a:t>
            </a:r>
            <a:endParaRPr lang="zh-CN" altLang="en-US" sz="2800" b="1" dirty="0">
              <a:latin typeface="微软雅黑" panose="020B0503020204020204" pitchFamily="34" charset="-122"/>
              <a:ea typeface="微软雅黑" panose="020B0503020204020204" pitchFamily="34" charset="-122"/>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latin typeface="+mn-ea"/>
                <a:ea typeface="+mn-ea"/>
              </a:rPr>
              <a:t>消极情绪</a:t>
            </a:r>
            <a:endParaRPr lang="zh-CN" altLang="en-US" sz="2400" b="1" dirty="0">
              <a:latin typeface="+mn-ea"/>
              <a:ea typeface="+mn-ea"/>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latin typeface="+mn-ea"/>
                <a:ea typeface="+mn-ea"/>
              </a:rPr>
              <a:t>规避行为</a:t>
            </a:r>
            <a:endParaRPr lang="zh-CN" altLang="en-US" sz="2400" b="1" dirty="0">
              <a:latin typeface="+mn-ea"/>
              <a:ea typeface="+mn-ea"/>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latin typeface="+mn-ea"/>
                <a:ea typeface="+mn-ea"/>
              </a:rPr>
              <a:t>生理提示</a:t>
            </a:r>
            <a:endParaRPr lang="zh-CN" altLang="en-US" sz="2400" b="1" dirty="0">
              <a:latin typeface="+mn-ea"/>
              <a:ea typeface="+mn-ea"/>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文本占位符 14"/>
          <p:cNvSpPr>
            <a:spLocks noGrp="1"/>
          </p:cNvSpPr>
          <p:nvPr>
            <p:ph type="body" sz="quarter" idx="4294967295"/>
          </p:nvPr>
        </p:nvSpPr>
        <p:spPr>
          <a:xfrm>
            <a:off x="398463" y="342900"/>
            <a:ext cx="4822825" cy="574675"/>
          </a:xfrm>
        </p:spPr>
        <p:txBody>
          <a:bodyPr anchor="ctr"/>
          <a:lstStyle/>
          <a:p>
            <a:pPr marL="0" indent="0">
              <a:buFontTx/>
              <a:buNone/>
            </a:pPr>
            <a:r>
              <a:rPr lang="zh-CN" altLang="en-US" b="1" smtClean="0">
                <a:latin typeface="微软雅黑" panose="020B0503020204020204" pitchFamily="34" charset="-122"/>
              </a:rPr>
              <a:t>课堂活动</a:t>
            </a:r>
            <a:endParaRPr lang="zh-CN" altLang="en-US" b="1" smtClean="0">
              <a:latin typeface="微软雅黑" panose="020B0503020204020204" pitchFamily="34" charset="-122"/>
            </a:endParaRPr>
          </a:p>
        </p:txBody>
      </p:sp>
      <p:grpSp>
        <p:nvGrpSpPr>
          <p:cNvPr id="54274" name="组合 1"/>
          <p:cNvGrpSpPr/>
          <p:nvPr/>
        </p:nvGrpSpPr>
        <p:grpSpPr bwMode="auto">
          <a:xfrm>
            <a:off x="71438" y="1209675"/>
            <a:ext cx="4716462" cy="4438650"/>
            <a:chOff x="2333625" y="1165225"/>
            <a:chExt cx="4716463" cy="4438650"/>
          </a:xfrm>
        </p:grpSpPr>
        <p:grpSp>
          <p:nvGrpSpPr>
            <p:cNvPr id="54286" name="Group 3"/>
            <p:cNvGrpSpPr/>
            <p:nvPr/>
          </p:nvGrpSpPr>
          <p:grpSpPr bwMode="auto">
            <a:xfrm>
              <a:off x="2333625" y="1165225"/>
              <a:ext cx="4716463" cy="4438650"/>
              <a:chOff x="2157" y="1779"/>
              <a:chExt cx="1944" cy="1885"/>
            </a:xfrm>
          </p:grpSpPr>
          <p:sp>
            <p:nvSpPr>
              <p:cNvPr id="5" name="Freeform 4"/>
              <p:cNvSpPr/>
              <p:nvPr/>
            </p:nvSpPr>
            <p:spPr bwMode="blackWhite">
              <a:xfrm>
                <a:off x="2355" y="1779"/>
                <a:ext cx="973" cy="805"/>
              </a:xfrm>
              <a:custGeom>
                <a:avLst/>
                <a:gdLst>
                  <a:gd name="T0" fmla="*/ 402 w 973"/>
                  <a:gd name="T1" fmla="*/ 804 h 805"/>
                  <a:gd name="T2" fmla="*/ 424 w 973"/>
                  <a:gd name="T3" fmla="*/ 765 h 805"/>
                  <a:gd name="T4" fmla="*/ 450 w 973"/>
                  <a:gd name="T5" fmla="*/ 730 h 805"/>
                  <a:gd name="T6" fmla="*/ 479 w 973"/>
                  <a:gd name="T7" fmla="*/ 698 h 805"/>
                  <a:gd name="T8" fmla="*/ 512 w 973"/>
                  <a:gd name="T9" fmla="*/ 668 h 805"/>
                  <a:gd name="T10" fmla="*/ 548 w 973"/>
                  <a:gd name="T11" fmla="*/ 642 h 805"/>
                  <a:gd name="T12" fmla="*/ 583 w 973"/>
                  <a:gd name="T13" fmla="*/ 621 h 805"/>
                  <a:gd name="T14" fmla="*/ 620 w 973"/>
                  <a:gd name="T15" fmla="*/ 603 h 805"/>
                  <a:gd name="T16" fmla="*/ 660 w 973"/>
                  <a:gd name="T17" fmla="*/ 589 h 805"/>
                  <a:gd name="T18" fmla="*/ 699 w 973"/>
                  <a:gd name="T19" fmla="*/ 579 h 805"/>
                  <a:gd name="T20" fmla="*/ 740 w 973"/>
                  <a:gd name="T21" fmla="*/ 572 h 805"/>
                  <a:gd name="T22" fmla="*/ 752 w 973"/>
                  <a:gd name="T23" fmla="*/ 722 h 805"/>
                  <a:gd name="T24" fmla="*/ 972 w 973"/>
                  <a:gd name="T25" fmla="*/ 356 h 805"/>
                  <a:gd name="T26" fmla="*/ 712 w 973"/>
                  <a:gd name="T27" fmla="*/ 0 h 805"/>
                  <a:gd name="T28" fmla="*/ 713 w 973"/>
                  <a:gd name="T29" fmla="*/ 134 h 805"/>
                  <a:gd name="T30" fmla="*/ 651 w 973"/>
                  <a:gd name="T31" fmla="*/ 142 h 805"/>
                  <a:gd name="T32" fmla="*/ 590 w 973"/>
                  <a:gd name="T33" fmla="*/ 154 h 805"/>
                  <a:gd name="T34" fmla="*/ 530 w 973"/>
                  <a:gd name="T35" fmla="*/ 170 h 805"/>
                  <a:gd name="T36" fmla="*/ 471 w 973"/>
                  <a:gd name="T37" fmla="*/ 191 h 805"/>
                  <a:gd name="T38" fmla="*/ 414 w 973"/>
                  <a:gd name="T39" fmla="*/ 216 h 805"/>
                  <a:gd name="T40" fmla="*/ 359 w 973"/>
                  <a:gd name="T41" fmla="*/ 245 h 805"/>
                  <a:gd name="T42" fmla="*/ 305 w 973"/>
                  <a:gd name="T43" fmla="*/ 278 h 805"/>
                  <a:gd name="T44" fmla="*/ 257 w 973"/>
                  <a:gd name="T45" fmla="*/ 312 h 805"/>
                  <a:gd name="T46" fmla="*/ 212 w 973"/>
                  <a:gd name="T47" fmla="*/ 349 h 805"/>
                  <a:gd name="T48" fmla="*/ 170 w 973"/>
                  <a:gd name="T49" fmla="*/ 390 h 805"/>
                  <a:gd name="T50" fmla="*/ 129 w 973"/>
                  <a:gd name="T51" fmla="*/ 432 h 805"/>
                  <a:gd name="T52" fmla="*/ 92 w 973"/>
                  <a:gd name="T53" fmla="*/ 478 h 805"/>
                  <a:gd name="T54" fmla="*/ 58 w 973"/>
                  <a:gd name="T55" fmla="*/ 526 h 805"/>
                  <a:gd name="T56" fmla="*/ 27 w 973"/>
                  <a:gd name="T57" fmla="*/ 576 h 805"/>
                  <a:gd name="T58" fmla="*/ 0 w 973"/>
                  <a:gd name="T59" fmla="*/ 628 h 805"/>
                  <a:gd name="T60" fmla="*/ 264 w 973"/>
                  <a:gd name="T61" fmla="*/ 607 h 805"/>
                  <a:gd name="T62" fmla="*/ 402 w 973"/>
                  <a:gd name="T63" fmla="*/ 804 h 8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73" h="805">
                    <a:moveTo>
                      <a:pt x="402" y="804"/>
                    </a:moveTo>
                    <a:lnTo>
                      <a:pt x="424" y="765"/>
                    </a:lnTo>
                    <a:lnTo>
                      <a:pt x="450" y="730"/>
                    </a:lnTo>
                    <a:lnTo>
                      <a:pt x="479" y="698"/>
                    </a:lnTo>
                    <a:lnTo>
                      <a:pt x="512" y="668"/>
                    </a:lnTo>
                    <a:lnTo>
                      <a:pt x="548" y="642"/>
                    </a:lnTo>
                    <a:lnTo>
                      <a:pt x="583" y="621"/>
                    </a:lnTo>
                    <a:lnTo>
                      <a:pt x="620" y="603"/>
                    </a:lnTo>
                    <a:lnTo>
                      <a:pt x="660" y="589"/>
                    </a:lnTo>
                    <a:lnTo>
                      <a:pt x="699" y="579"/>
                    </a:lnTo>
                    <a:lnTo>
                      <a:pt x="740" y="572"/>
                    </a:lnTo>
                    <a:lnTo>
                      <a:pt x="752" y="722"/>
                    </a:lnTo>
                    <a:lnTo>
                      <a:pt x="972" y="356"/>
                    </a:lnTo>
                    <a:lnTo>
                      <a:pt x="712" y="0"/>
                    </a:lnTo>
                    <a:lnTo>
                      <a:pt x="713" y="134"/>
                    </a:lnTo>
                    <a:lnTo>
                      <a:pt x="651" y="142"/>
                    </a:lnTo>
                    <a:lnTo>
                      <a:pt x="590" y="154"/>
                    </a:lnTo>
                    <a:lnTo>
                      <a:pt x="530" y="170"/>
                    </a:lnTo>
                    <a:lnTo>
                      <a:pt x="471" y="191"/>
                    </a:lnTo>
                    <a:lnTo>
                      <a:pt x="414" y="216"/>
                    </a:lnTo>
                    <a:lnTo>
                      <a:pt x="359" y="245"/>
                    </a:lnTo>
                    <a:lnTo>
                      <a:pt x="305" y="278"/>
                    </a:lnTo>
                    <a:lnTo>
                      <a:pt x="257" y="312"/>
                    </a:lnTo>
                    <a:lnTo>
                      <a:pt x="212" y="349"/>
                    </a:lnTo>
                    <a:lnTo>
                      <a:pt x="170" y="390"/>
                    </a:lnTo>
                    <a:lnTo>
                      <a:pt x="129" y="432"/>
                    </a:lnTo>
                    <a:lnTo>
                      <a:pt x="92" y="478"/>
                    </a:lnTo>
                    <a:lnTo>
                      <a:pt x="58" y="526"/>
                    </a:lnTo>
                    <a:lnTo>
                      <a:pt x="27" y="576"/>
                    </a:lnTo>
                    <a:lnTo>
                      <a:pt x="0" y="628"/>
                    </a:lnTo>
                    <a:lnTo>
                      <a:pt x="264" y="607"/>
                    </a:lnTo>
                    <a:lnTo>
                      <a:pt x="402" y="804"/>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54293" name="Freeform 5"/>
              <p:cNvSpPr/>
              <p:nvPr/>
            </p:nvSpPr>
            <p:spPr bwMode="blackWhite">
              <a:xfrm>
                <a:off x="3220" y="1913"/>
                <a:ext cx="881" cy="819"/>
              </a:xfrm>
              <a:custGeom>
                <a:avLst/>
                <a:gdLst>
                  <a:gd name="T0" fmla="*/ 583 w 881"/>
                  <a:gd name="T1" fmla="*/ 818 h 819"/>
                  <a:gd name="T2" fmla="*/ 685 w 881"/>
                  <a:gd name="T3" fmla="*/ 715 h 819"/>
                  <a:gd name="T4" fmla="*/ 784 w 881"/>
                  <a:gd name="T5" fmla="*/ 609 h 819"/>
                  <a:gd name="T6" fmla="*/ 880 w 881"/>
                  <a:gd name="T7" fmla="*/ 502 h 819"/>
                  <a:gd name="T8" fmla="*/ 734 w 881"/>
                  <a:gd name="T9" fmla="*/ 542 h 819"/>
                  <a:gd name="T10" fmla="*/ 709 w 881"/>
                  <a:gd name="T11" fmla="*/ 487 h 819"/>
                  <a:gd name="T12" fmla="*/ 681 w 881"/>
                  <a:gd name="T13" fmla="*/ 433 h 819"/>
                  <a:gd name="T14" fmla="*/ 650 w 881"/>
                  <a:gd name="T15" fmla="*/ 383 h 819"/>
                  <a:gd name="T16" fmla="*/ 615 w 881"/>
                  <a:gd name="T17" fmla="*/ 334 h 819"/>
                  <a:gd name="T18" fmla="*/ 576 w 881"/>
                  <a:gd name="T19" fmla="*/ 288 h 819"/>
                  <a:gd name="T20" fmla="*/ 534 w 881"/>
                  <a:gd name="T21" fmla="*/ 245 h 819"/>
                  <a:gd name="T22" fmla="*/ 490 w 881"/>
                  <a:gd name="T23" fmla="*/ 204 h 819"/>
                  <a:gd name="T24" fmla="*/ 443 w 881"/>
                  <a:gd name="T25" fmla="*/ 168 h 819"/>
                  <a:gd name="T26" fmla="*/ 393 w 881"/>
                  <a:gd name="T27" fmla="*/ 133 h 819"/>
                  <a:gd name="T28" fmla="*/ 342 w 881"/>
                  <a:gd name="T29" fmla="*/ 103 h 819"/>
                  <a:gd name="T30" fmla="*/ 288 w 881"/>
                  <a:gd name="T31" fmla="*/ 76 h 819"/>
                  <a:gd name="T32" fmla="*/ 233 w 881"/>
                  <a:gd name="T33" fmla="*/ 54 h 819"/>
                  <a:gd name="T34" fmla="*/ 176 w 881"/>
                  <a:gd name="T35" fmla="*/ 34 h 819"/>
                  <a:gd name="T36" fmla="*/ 118 w 881"/>
                  <a:gd name="T37" fmla="*/ 19 h 819"/>
                  <a:gd name="T38" fmla="*/ 60 w 881"/>
                  <a:gd name="T39" fmla="*/ 8 h 819"/>
                  <a:gd name="T40" fmla="*/ 0 w 881"/>
                  <a:gd name="T41" fmla="*/ 0 h 819"/>
                  <a:gd name="T42" fmla="*/ 147 w 881"/>
                  <a:gd name="T43" fmla="*/ 218 h 819"/>
                  <a:gd name="T44" fmla="*/ 27 w 881"/>
                  <a:gd name="T45" fmla="*/ 444 h 819"/>
                  <a:gd name="T46" fmla="*/ 70 w 881"/>
                  <a:gd name="T47" fmla="*/ 456 h 819"/>
                  <a:gd name="T48" fmla="*/ 111 w 881"/>
                  <a:gd name="T49" fmla="*/ 474 h 819"/>
                  <a:gd name="T50" fmla="*/ 149 w 881"/>
                  <a:gd name="T51" fmla="*/ 496 h 819"/>
                  <a:gd name="T52" fmla="*/ 187 w 881"/>
                  <a:gd name="T53" fmla="*/ 522 h 819"/>
                  <a:gd name="T54" fmla="*/ 220 w 881"/>
                  <a:gd name="T55" fmla="*/ 551 h 819"/>
                  <a:gd name="T56" fmla="*/ 252 w 881"/>
                  <a:gd name="T57" fmla="*/ 584 h 819"/>
                  <a:gd name="T58" fmla="*/ 279 w 881"/>
                  <a:gd name="T59" fmla="*/ 618 h 819"/>
                  <a:gd name="T60" fmla="*/ 302 w 881"/>
                  <a:gd name="T61" fmla="*/ 657 h 819"/>
                  <a:gd name="T62" fmla="*/ 146 w 881"/>
                  <a:gd name="T63" fmla="*/ 699 h 819"/>
                  <a:gd name="T64" fmla="*/ 583 w 881"/>
                  <a:gd name="T65" fmla="*/ 818 h 8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81"/>
                  <a:gd name="T100" fmla="*/ 0 h 819"/>
                  <a:gd name="T101" fmla="*/ 881 w 881"/>
                  <a:gd name="T102" fmla="*/ 819 h 8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81" h="819">
                    <a:moveTo>
                      <a:pt x="583" y="818"/>
                    </a:moveTo>
                    <a:lnTo>
                      <a:pt x="685" y="715"/>
                    </a:lnTo>
                    <a:lnTo>
                      <a:pt x="784" y="609"/>
                    </a:lnTo>
                    <a:lnTo>
                      <a:pt x="880" y="502"/>
                    </a:lnTo>
                    <a:lnTo>
                      <a:pt x="734" y="542"/>
                    </a:lnTo>
                    <a:lnTo>
                      <a:pt x="709" y="487"/>
                    </a:lnTo>
                    <a:lnTo>
                      <a:pt x="681" y="433"/>
                    </a:lnTo>
                    <a:lnTo>
                      <a:pt x="650" y="383"/>
                    </a:lnTo>
                    <a:lnTo>
                      <a:pt x="615" y="334"/>
                    </a:lnTo>
                    <a:lnTo>
                      <a:pt x="576" y="288"/>
                    </a:lnTo>
                    <a:lnTo>
                      <a:pt x="534" y="245"/>
                    </a:lnTo>
                    <a:lnTo>
                      <a:pt x="490" y="204"/>
                    </a:lnTo>
                    <a:lnTo>
                      <a:pt x="443" y="168"/>
                    </a:lnTo>
                    <a:lnTo>
                      <a:pt x="393" y="133"/>
                    </a:lnTo>
                    <a:lnTo>
                      <a:pt x="342" y="103"/>
                    </a:lnTo>
                    <a:lnTo>
                      <a:pt x="288" y="76"/>
                    </a:lnTo>
                    <a:lnTo>
                      <a:pt x="233" y="54"/>
                    </a:lnTo>
                    <a:lnTo>
                      <a:pt x="176" y="34"/>
                    </a:lnTo>
                    <a:lnTo>
                      <a:pt x="118" y="19"/>
                    </a:lnTo>
                    <a:lnTo>
                      <a:pt x="60" y="8"/>
                    </a:lnTo>
                    <a:lnTo>
                      <a:pt x="0" y="0"/>
                    </a:lnTo>
                    <a:lnTo>
                      <a:pt x="147" y="218"/>
                    </a:lnTo>
                    <a:lnTo>
                      <a:pt x="27" y="444"/>
                    </a:lnTo>
                    <a:lnTo>
                      <a:pt x="70" y="456"/>
                    </a:lnTo>
                    <a:lnTo>
                      <a:pt x="111" y="474"/>
                    </a:lnTo>
                    <a:lnTo>
                      <a:pt x="149" y="496"/>
                    </a:lnTo>
                    <a:lnTo>
                      <a:pt x="187" y="522"/>
                    </a:lnTo>
                    <a:lnTo>
                      <a:pt x="220" y="551"/>
                    </a:lnTo>
                    <a:lnTo>
                      <a:pt x="252" y="584"/>
                    </a:lnTo>
                    <a:lnTo>
                      <a:pt x="279" y="618"/>
                    </a:lnTo>
                    <a:lnTo>
                      <a:pt x="302" y="657"/>
                    </a:lnTo>
                    <a:lnTo>
                      <a:pt x="146" y="699"/>
                    </a:lnTo>
                    <a:lnTo>
                      <a:pt x="583" y="818"/>
                    </a:lnTo>
                  </a:path>
                </a:pathLst>
              </a:custGeom>
              <a:solidFill>
                <a:srgbClr val="007BA4"/>
              </a:solidFill>
              <a:ln w="12700" cap="rnd" cmpd="sng">
                <a:solidFill>
                  <a:schemeClr val="tx1"/>
                </a:solidFill>
                <a:prstDash val="solid"/>
                <a:round/>
              </a:ln>
            </p:spPr>
            <p:txBody>
              <a:bodyPr/>
              <a:lstStyle/>
              <a:p>
                <a:endParaRPr lang="zh-CN" altLang="en-US"/>
              </a:p>
            </p:txBody>
          </p:sp>
          <p:sp>
            <p:nvSpPr>
              <p:cNvPr id="7" name="Freeform 6"/>
              <p:cNvSpPr/>
              <p:nvPr/>
            </p:nvSpPr>
            <p:spPr bwMode="blackWhite">
              <a:xfrm>
                <a:off x="3354" y="2584"/>
                <a:ext cx="666" cy="1033"/>
              </a:xfrm>
              <a:custGeom>
                <a:avLst/>
                <a:gdLst>
                  <a:gd name="T0" fmla="*/ 217 w 666"/>
                  <a:gd name="T1" fmla="*/ 121 h 1033"/>
                  <a:gd name="T2" fmla="*/ 223 w 666"/>
                  <a:gd name="T3" fmla="*/ 164 h 1033"/>
                  <a:gd name="T4" fmla="*/ 224 w 666"/>
                  <a:gd name="T5" fmla="*/ 209 h 1033"/>
                  <a:gd name="T6" fmla="*/ 222 w 666"/>
                  <a:gd name="T7" fmla="*/ 253 h 1033"/>
                  <a:gd name="T8" fmla="*/ 214 w 666"/>
                  <a:gd name="T9" fmla="*/ 296 h 1033"/>
                  <a:gd name="T10" fmla="*/ 202 w 666"/>
                  <a:gd name="T11" fmla="*/ 339 h 1033"/>
                  <a:gd name="T12" fmla="*/ 187 w 666"/>
                  <a:gd name="T13" fmla="*/ 380 h 1033"/>
                  <a:gd name="T14" fmla="*/ 166 w 666"/>
                  <a:gd name="T15" fmla="*/ 420 h 1033"/>
                  <a:gd name="T16" fmla="*/ 142 w 666"/>
                  <a:gd name="T17" fmla="*/ 457 h 1033"/>
                  <a:gd name="T18" fmla="*/ 114 w 666"/>
                  <a:gd name="T19" fmla="*/ 492 h 1033"/>
                  <a:gd name="T20" fmla="*/ 84 w 666"/>
                  <a:gd name="T21" fmla="*/ 524 h 1033"/>
                  <a:gd name="T22" fmla="*/ 0 w 666"/>
                  <a:gd name="T23" fmla="*/ 371 h 1033"/>
                  <a:gd name="T24" fmla="*/ 0 w 666"/>
                  <a:gd name="T25" fmla="*/ 819 h 1033"/>
                  <a:gd name="T26" fmla="*/ 378 w 666"/>
                  <a:gd name="T27" fmla="*/ 1032 h 1033"/>
                  <a:gd name="T28" fmla="*/ 306 w 666"/>
                  <a:gd name="T29" fmla="*/ 909 h 1033"/>
                  <a:gd name="T30" fmla="*/ 354 w 666"/>
                  <a:gd name="T31" fmla="*/ 871 h 1033"/>
                  <a:gd name="T32" fmla="*/ 398 w 666"/>
                  <a:gd name="T33" fmla="*/ 831 h 1033"/>
                  <a:gd name="T34" fmla="*/ 440 w 666"/>
                  <a:gd name="T35" fmla="*/ 787 h 1033"/>
                  <a:gd name="T36" fmla="*/ 480 w 666"/>
                  <a:gd name="T37" fmla="*/ 741 h 1033"/>
                  <a:gd name="T38" fmla="*/ 515 w 666"/>
                  <a:gd name="T39" fmla="*/ 692 h 1033"/>
                  <a:gd name="T40" fmla="*/ 547 w 666"/>
                  <a:gd name="T41" fmla="*/ 641 h 1033"/>
                  <a:gd name="T42" fmla="*/ 575 w 666"/>
                  <a:gd name="T43" fmla="*/ 588 h 1033"/>
                  <a:gd name="T44" fmla="*/ 600 w 666"/>
                  <a:gd name="T45" fmla="*/ 533 h 1033"/>
                  <a:gd name="T46" fmla="*/ 621 w 666"/>
                  <a:gd name="T47" fmla="*/ 476 h 1033"/>
                  <a:gd name="T48" fmla="*/ 638 w 666"/>
                  <a:gd name="T49" fmla="*/ 419 h 1033"/>
                  <a:gd name="T50" fmla="*/ 651 w 666"/>
                  <a:gd name="T51" fmla="*/ 359 h 1033"/>
                  <a:gd name="T52" fmla="*/ 659 w 666"/>
                  <a:gd name="T53" fmla="*/ 300 h 1033"/>
                  <a:gd name="T54" fmla="*/ 664 w 666"/>
                  <a:gd name="T55" fmla="*/ 239 h 1033"/>
                  <a:gd name="T56" fmla="*/ 665 w 666"/>
                  <a:gd name="T57" fmla="*/ 180 h 1033"/>
                  <a:gd name="T58" fmla="*/ 662 w 666"/>
                  <a:gd name="T59" fmla="*/ 119 h 1033"/>
                  <a:gd name="T60" fmla="*/ 654 w 666"/>
                  <a:gd name="T61" fmla="*/ 59 h 1033"/>
                  <a:gd name="T62" fmla="*/ 642 w 666"/>
                  <a:gd name="T63" fmla="*/ 0 h 1033"/>
                  <a:gd name="T64" fmla="*/ 454 w 666"/>
                  <a:gd name="T65" fmla="*/ 190 h 1033"/>
                  <a:gd name="T66" fmla="*/ 217 w 666"/>
                  <a:gd name="T67" fmla="*/ 121 h 10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66" h="1033">
                    <a:moveTo>
                      <a:pt x="217" y="121"/>
                    </a:moveTo>
                    <a:lnTo>
                      <a:pt x="223" y="164"/>
                    </a:lnTo>
                    <a:lnTo>
                      <a:pt x="224" y="209"/>
                    </a:lnTo>
                    <a:lnTo>
                      <a:pt x="222" y="253"/>
                    </a:lnTo>
                    <a:lnTo>
                      <a:pt x="214" y="296"/>
                    </a:lnTo>
                    <a:lnTo>
                      <a:pt x="202" y="339"/>
                    </a:lnTo>
                    <a:lnTo>
                      <a:pt x="187" y="380"/>
                    </a:lnTo>
                    <a:lnTo>
                      <a:pt x="166" y="420"/>
                    </a:lnTo>
                    <a:lnTo>
                      <a:pt x="142" y="457"/>
                    </a:lnTo>
                    <a:lnTo>
                      <a:pt x="114" y="492"/>
                    </a:lnTo>
                    <a:lnTo>
                      <a:pt x="84" y="524"/>
                    </a:lnTo>
                    <a:lnTo>
                      <a:pt x="0" y="371"/>
                    </a:lnTo>
                    <a:lnTo>
                      <a:pt x="0" y="819"/>
                    </a:lnTo>
                    <a:lnTo>
                      <a:pt x="378" y="1032"/>
                    </a:lnTo>
                    <a:lnTo>
                      <a:pt x="306" y="909"/>
                    </a:lnTo>
                    <a:lnTo>
                      <a:pt x="354" y="871"/>
                    </a:lnTo>
                    <a:lnTo>
                      <a:pt x="398" y="831"/>
                    </a:lnTo>
                    <a:lnTo>
                      <a:pt x="440" y="787"/>
                    </a:lnTo>
                    <a:lnTo>
                      <a:pt x="480" y="741"/>
                    </a:lnTo>
                    <a:lnTo>
                      <a:pt x="515" y="692"/>
                    </a:lnTo>
                    <a:lnTo>
                      <a:pt x="547" y="641"/>
                    </a:lnTo>
                    <a:lnTo>
                      <a:pt x="575" y="588"/>
                    </a:lnTo>
                    <a:lnTo>
                      <a:pt x="600" y="533"/>
                    </a:lnTo>
                    <a:lnTo>
                      <a:pt x="621" y="476"/>
                    </a:lnTo>
                    <a:lnTo>
                      <a:pt x="638" y="419"/>
                    </a:lnTo>
                    <a:lnTo>
                      <a:pt x="651" y="359"/>
                    </a:lnTo>
                    <a:lnTo>
                      <a:pt x="659" y="300"/>
                    </a:lnTo>
                    <a:lnTo>
                      <a:pt x="664" y="239"/>
                    </a:lnTo>
                    <a:lnTo>
                      <a:pt x="665" y="180"/>
                    </a:lnTo>
                    <a:lnTo>
                      <a:pt x="662" y="119"/>
                    </a:lnTo>
                    <a:lnTo>
                      <a:pt x="654" y="59"/>
                    </a:lnTo>
                    <a:lnTo>
                      <a:pt x="642" y="0"/>
                    </a:lnTo>
                    <a:lnTo>
                      <a:pt x="454" y="190"/>
                    </a:lnTo>
                    <a:lnTo>
                      <a:pt x="217" y="12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8" name="Freeform 7"/>
              <p:cNvSpPr/>
              <p:nvPr/>
            </p:nvSpPr>
            <p:spPr bwMode="blackWhite">
              <a:xfrm>
                <a:off x="2522" y="3027"/>
                <a:ext cx="1030" cy="637"/>
              </a:xfrm>
              <a:custGeom>
                <a:avLst/>
                <a:gdLst>
                  <a:gd name="T0" fmla="*/ 792 w 1030"/>
                  <a:gd name="T1" fmla="*/ 161 h 637"/>
                  <a:gd name="T2" fmla="*/ 753 w 1030"/>
                  <a:gd name="T3" fmla="*/ 175 h 637"/>
                  <a:gd name="T4" fmla="*/ 712 w 1030"/>
                  <a:gd name="T5" fmla="*/ 187 h 637"/>
                  <a:gd name="T6" fmla="*/ 670 w 1030"/>
                  <a:gd name="T7" fmla="*/ 193 h 637"/>
                  <a:gd name="T8" fmla="*/ 628 w 1030"/>
                  <a:gd name="T9" fmla="*/ 196 h 637"/>
                  <a:gd name="T10" fmla="*/ 586 w 1030"/>
                  <a:gd name="T11" fmla="*/ 194 h 637"/>
                  <a:gd name="T12" fmla="*/ 544 w 1030"/>
                  <a:gd name="T13" fmla="*/ 188 h 637"/>
                  <a:gd name="T14" fmla="*/ 502 w 1030"/>
                  <a:gd name="T15" fmla="*/ 179 h 637"/>
                  <a:gd name="T16" fmla="*/ 462 w 1030"/>
                  <a:gd name="T17" fmla="*/ 166 h 637"/>
                  <a:gd name="T18" fmla="*/ 424 w 1030"/>
                  <a:gd name="T19" fmla="*/ 148 h 637"/>
                  <a:gd name="T20" fmla="*/ 388 w 1030"/>
                  <a:gd name="T21" fmla="*/ 127 h 637"/>
                  <a:gd name="T22" fmla="*/ 493 w 1030"/>
                  <a:gd name="T23" fmla="*/ 0 h 637"/>
                  <a:gd name="T24" fmla="*/ 73 w 1030"/>
                  <a:gd name="T25" fmla="*/ 152 h 637"/>
                  <a:gd name="T26" fmla="*/ 31 w 1030"/>
                  <a:gd name="T27" fmla="*/ 403 h 637"/>
                  <a:gd name="T28" fmla="*/ 33 w 1030"/>
                  <a:gd name="T29" fmla="*/ 405 h 637"/>
                  <a:gd name="T30" fmla="*/ 0 w 1030"/>
                  <a:gd name="T31" fmla="*/ 588 h 637"/>
                  <a:gd name="T32" fmla="*/ 104 w 1030"/>
                  <a:gd name="T33" fmla="*/ 463 h 637"/>
                  <a:gd name="T34" fmla="*/ 155 w 1030"/>
                  <a:gd name="T35" fmla="*/ 498 h 637"/>
                  <a:gd name="T36" fmla="*/ 208 w 1030"/>
                  <a:gd name="T37" fmla="*/ 530 h 637"/>
                  <a:gd name="T38" fmla="*/ 262 w 1030"/>
                  <a:gd name="T39" fmla="*/ 557 h 637"/>
                  <a:gd name="T40" fmla="*/ 319 w 1030"/>
                  <a:gd name="T41" fmla="*/ 580 h 637"/>
                  <a:gd name="T42" fmla="*/ 377 w 1030"/>
                  <a:gd name="T43" fmla="*/ 600 h 637"/>
                  <a:gd name="T44" fmla="*/ 435 w 1030"/>
                  <a:gd name="T45" fmla="*/ 615 h 637"/>
                  <a:gd name="T46" fmla="*/ 496 w 1030"/>
                  <a:gd name="T47" fmla="*/ 627 h 637"/>
                  <a:gd name="T48" fmla="*/ 557 w 1030"/>
                  <a:gd name="T49" fmla="*/ 634 h 637"/>
                  <a:gd name="T50" fmla="*/ 618 w 1030"/>
                  <a:gd name="T51" fmla="*/ 636 h 637"/>
                  <a:gd name="T52" fmla="*/ 679 w 1030"/>
                  <a:gd name="T53" fmla="*/ 634 h 637"/>
                  <a:gd name="T54" fmla="*/ 740 w 1030"/>
                  <a:gd name="T55" fmla="*/ 628 h 637"/>
                  <a:gd name="T56" fmla="*/ 801 w 1030"/>
                  <a:gd name="T57" fmla="*/ 617 h 637"/>
                  <a:gd name="T58" fmla="*/ 859 w 1030"/>
                  <a:gd name="T59" fmla="*/ 603 h 637"/>
                  <a:gd name="T60" fmla="*/ 917 w 1030"/>
                  <a:gd name="T61" fmla="*/ 585 h 637"/>
                  <a:gd name="T62" fmla="*/ 974 w 1030"/>
                  <a:gd name="T63" fmla="*/ 561 h 637"/>
                  <a:gd name="T64" fmla="*/ 1029 w 1030"/>
                  <a:gd name="T65" fmla="*/ 534 h 637"/>
                  <a:gd name="T66" fmla="*/ 795 w 1030"/>
                  <a:gd name="T67" fmla="*/ 398 h 637"/>
                  <a:gd name="T68" fmla="*/ 792 w 1030"/>
                  <a:gd name="T69" fmla="*/ 161 h 6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30" h="637">
                    <a:moveTo>
                      <a:pt x="792" y="161"/>
                    </a:moveTo>
                    <a:lnTo>
                      <a:pt x="753" y="175"/>
                    </a:lnTo>
                    <a:lnTo>
                      <a:pt x="712" y="187"/>
                    </a:lnTo>
                    <a:lnTo>
                      <a:pt x="670" y="193"/>
                    </a:lnTo>
                    <a:lnTo>
                      <a:pt x="628" y="196"/>
                    </a:lnTo>
                    <a:lnTo>
                      <a:pt x="586" y="194"/>
                    </a:lnTo>
                    <a:lnTo>
                      <a:pt x="544" y="188"/>
                    </a:lnTo>
                    <a:lnTo>
                      <a:pt x="502" y="179"/>
                    </a:lnTo>
                    <a:lnTo>
                      <a:pt x="462" y="166"/>
                    </a:lnTo>
                    <a:lnTo>
                      <a:pt x="424" y="148"/>
                    </a:lnTo>
                    <a:lnTo>
                      <a:pt x="388" y="127"/>
                    </a:lnTo>
                    <a:lnTo>
                      <a:pt x="493" y="0"/>
                    </a:lnTo>
                    <a:lnTo>
                      <a:pt x="73" y="152"/>
                    </a:lnTo>
                    <a:lnTo>
                      <a:pt x="31" y="403"/>
                    </a:lnTo>
                    <a:lnTo>
                      <a:pt x="33" y="405"/>
                    </a:lnTo>
                    <a:lnTo>
                      <a:pt x="0" y="588"/>
                    </a:lnTo>
                    <a:lnTo>
                      <a:pt x="104" y="463"/>
                    </a:lnTo>
                    <a:lnTo>
                      <a:pt x="155" y="498"/>
                    </a:lnTo>
                    <a:lnTo>
                      <a:pt x="208" y="530"/>
                    </a:lnTo>
                    <a:lnTo>
                      <a:pt x="262" y="557"/>
                    </a:lnTo>
                    <a:lnTo>
                      <a:pt x="319" y="580"/>
                    </a:lnTo>
                    <a:lnTo>
                      <a:pt x="377" y="600"/>
                    </a:lnTo>
                    <a:lnTo>
                      <a:pt x="435" y="615"/>
                    </a:lnTo>
                    <a:lnTo>
                      <a:pt x="496" y="627"/>
                    </a:lnTo>
                    <a:lnTo>
                      <a:pt x="557" y="634"/>
                    </a:lnTo>
                    <a:lnTo>
                      <a:pt x="618" y="636"/>
                    </a:lnTo>
                    <a:lnTo>
                      <a:pt x="679" y="634"/>
                    </a:lnTo>
                    <a:lnTo>
                      <a:pt x="740" y="628"/>
                    </a:lnTo>
                    <a:lnTo>
                      <a:pt x="801" y="617"/>
                    </a:lnTo>
                    <a:lnTo>
                      <a:pt x="859" y="603"/>
                    </a:lnTo>
                    <a:lnTo>
                      <a:pt x="917" y="585"/>
                    </a:lnTo>
                    <a:lnTo>
                      <a:pt x="974" y="561"/>
                    </a:lnTo>
                    <a:lnTo>
                      <a:pt x="1029" y="534"/>
                    </a:lnTo>
                    <a:lnTo>
                      <a:pt x="795" y="398"/>
                    </a:lnTo>
                    <a:lnTo>
                      <a:pt x="792" y="16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9" name="Freeform 8"/>
              <p:cNvSpPr/>
              <p:nvPr/>
            </p:nvSpPr>
            <p:spPr bwMode="blackWhite">
              <a:xfrm>
                <a:off x="2157" y="2422"/>
                <a:ext cx="697" cy="971"/>
              </a:xfrm>
              <a:custGeom>
                <a:avLst/>
                <a:gdLst>
                  <a:gd name="T0" fmla="*/ 648 w 697"/>
                  <a:gd name="T1" fmla="*/ 639 h 971"/>
                  <a:gd name="T2" fmla="*/ 621 w 697"/>
                  <a:gd name="T3" fmla="*/ 603 h 971"/>
                  <a:gd name="T4" fmla="*/ 599 w 697"/>
                  <a:gd name="T5" fmla="*/ 563 h 971"/>
                  <a:gd name="T6" fmla="*/ 580 w 697"/>
                  <a:gd name="T7" fmla="*/ 522 h 971"/>
                  <a:gd name="T8" fmla="*/ 566 w 697"/>
                  <a:gd name="T9" fmla="*/ 480 h 971"/>
                  <a:gd name="T10" fmla="*/ 556 w 697"/>
                  <a:gd name="T11" fmla="*/ 436 h 971"/>
                  <a:gd name="T12" fmla="*/ 551 w 697"/>
                  <a:gd name="T13" fmla="*/ 392 h 971"/>
                  <a:gd name="T14" fmla="*/ 550 w 697"/>
                  <a:gd name="T15" fmla="*/ 347 h 971"/>
                  <a:gd name="T16" fmla="*/ 554 w 697"/>
                  <a:gd name="T17" fmla="*/ 302 h 971"/>
                  <a:gd name="T18" fmla="*/ 696 w 697"/>
                  <a:gd name="T19" fmla="*/ 368 h 971"/>
                  <a:gd name="T20" fmla="*/ 445 w 697"/>
                  <a:gd name="T21" fmla="*/ 0 h 971"/>
                  <a:gd name="T22" fmla="*/ 0 w 697"/>
                  <a:gd name="T23" fmla="*/ 44 h 971"/>
                  <a:gd name="T24" fmla="*/ 148 w 697"/>
                  <a:gd name="T25" fmla="*/ 113 h 971"/>
                  <a:gd name="T26" fmla="*/ 133 w 697"/>
                  <a:gd name="T27" fmla="*/ 173 h 971"/>
                  <a:gd name="T28" fmla="*/ 121 w 697"/>
                  <a:gd name="T29" fmla="*/ 233 h 971"/>
                  <a:gd name="T30" fmla="*/ 116 w 697"/>
                  <a:gd name="T31" fmla="*/ 295 h 971"/>
                  <a:gd name="T32" fmla="*/ 112 w 697"/>
                  <a:gd name="T33" fmla="*/ 357 h 971"/>
                  <a:gd name="T34" fmla="*/ 114 w 697"/>
                  <a:gd name="T35" fmla="*/ 418 h 971"/>
                  <a:gd name="T36" fmla="*/ 120 w 697"/>
                  <a:gd name="T37" fmla="*/ 479 h 971"/>
                  <a:gd name="T38" fmla="*/ 131 w 697"/>
                  <a:gd name="T39" fmla="*/ 540 h 971"/>
                  <a:gd name="T40" fmla="*/ 145 w 697"/>
                  <a:gd name="T41" fmla="*/ 599 h 971"/>
                  <a:gd name="T42" fmla="*/ 163 w 697"/>
                  <a:gd name="T43" fmla="*/ 659 h 971"/>
                  <a:gd name="T44" fmla="*/ 187 w 697"/>
                  <a:gd name="T45" fmla="*/ 716 h 971"/>
                  <a:gd name="T46" fmla="*/ 214 w 697"/>
                  <a:gd name="T47" fmla="*/ 771 h 971"/>
                  <a:gd name="T48" fmla="*/ 244 w 697"/>
                  <a:gd name="T49" fmla="*/ 825 h 971"/>
                  <a:gd name="T50" fmla="*/ 278 w 697"/>
                  <a:gd name="T51" fmla="*/ 876 h 971"/>
                  <a:gd name="T52" fmla="*/ 316 w 697"/>
                  <a:gd name="T53" fmla="*/ 925 h 971"/>
                  <a:gd name="T54" fmla="*/ 357 w 697"/>
                  <a:gd name="T55" fmla="*/ 970 h 971"/>
                  <a:gd name="T56" fmla="*/ 399 w 697"/>
                  <a:gd name="T57" fmla="*/ 730 h 971"/>
                  <a:gd name="T58" fmla="*/ 648 w 697"/>
                  <a:gd name="T59" fmla="*/ 639 h 97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97" h="971">
                    <a:moveTo>
                      <a:pt x="648" y="639"/>
                    </a:moveTo>
                    <a:lnTo>
                      <a:pt x="621" y="603"/>
                    </a:lnTo>
                    <a:lnTo>
                      <a:pt x="599" y="563"/>
                    </a:lnTo>
                    <a:lnTo>
                      <a:pt x="580" y="522"/>
                    </a:lnTo>
                    <a:lnTo>
                      <a:pt x="566" y="480"/>
                    </a:lnTo>
                    <a:lnTo>
                      <a:pt x="556" y="436"/>
                    </a:lnTo>
                    <a:lnTo>
                      <a:pt x="551" y="392"/>
                    </a:lnTo>
                    <a:lnTo>
                      <a:pt x="550" y="347"/>
                    </a:lnTo>
                    <a:lnTo>
                      <a:pt x="554" y="302"/>
                    </a:lnTo>
                    <a:lnTo>
                      <a:pt x="696" y="368"/>
                    </a:lnTo>
                    <a:lnTo>
                      <a:pt x="445" y="0"/>
                    </a:lnTo>
                    <a:lnTo>
                      <a:pt x="0" y="44"/>
                    </a:lnTo>
                    <a:lnTo>
                      <a:pt x="148" y="113"/>
                    </a:lnTo>
                    <a:lnTo>
                      <a:pt x="133" y="173"/>
                    </a:lnTo>
                    <a:lnTo>
                      <a:pt x="121" y="233"/>
                    </a:lnTo>
                    <a:lnTo>
                      <a:pt x="116" y="295"/>
                    </a:lnTo>
                    <a:lnTo>
                      <a:pt x="112" y="357"/>
                    </a:lnTo>
                    <a:lnTo>
                      <a:pt x="114" y="418"/>
                    </a:lnTo>
                    <a:lnTo>
                      <a:pt x="120" y="479"/>
                    </a:lnTo>
                    <a:lnTo>
                      <a:pt x="131" y="540"/>
                    </a:lnTo>
                    <a:lnTo>
                      <a:pt x="145" y="599"/>
                    </a:lnTo>
                    <a:lnTo>
                      <a:pt x="163" y="659"/>
                    </a:lnTo>
                    <a:lnTo>
                      <a:pt x="187" y="716"/>
                    </a:lnTo>
                    <a:lnTo>
                      <a:pt x="214" y="771"/>
                    </a:lnTo>
                    <a:lnTo>
                      <a:pt x="244" y="825"/>
                    </a:lnTo>
                    <a:lnTo>
                      <a:pt x="278" y="876"/>
                    </a:lnTo>
                    <a:lnTo>
                      <a:pt x="316" y="925"/>
                    </a:lnTo>
                    <a:lnTo>
                      <a:pt x="357" y="970"/>
                    </a:lnTo>
                    <a:lnTo>
                      <a:pt x="399" y="730"/>
                    </a:lnTo>
                    <a:lnTo>
                      <a:pt x="648" y="639"/>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grpSp>
        <p:sp>
          <p:nvSpPr>
            <p:cNvPr id="22" name="矩形 21"/>
            <p:cNvSpPr/>
            <p:nvPr/>
          </p:nvSpPr>
          <p:spPr>
            <a:xfrm>
              <a:off x="3227387" y="1773238"/>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意识到自己</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需要做选择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rot="2550871">
              <a:off x="4902201" y="2143125"/>
              <a:ext cx="20605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了解自己和</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rot="18410592">
              <a:off x="5071270" y="3969544"/>
              <a:ext cx="2057400"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扩展和压缩</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选项清单</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rot="1287962">
              <a:off x="3338512" y="4749800"/>
              <a:ext cx="18954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选择一个职业</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或专业</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rot="5400000">
              <a:off x="2215356" y="3272632"/>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采取行动</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落实我的选择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grpSp>
      <p:sp>
        <p:nvSpPr>
          <p:cNvPr id="20" name="TextBox 28"/>
          <p:cNvSpPr txBox="1"/>
          <p:nvPr/>
        </p:nvSpPr>
        <p:spPr>
          <a:xfrm>
            <a:off x="5172075" y="1331913"/>
            <a:ext cx="3503613" cy="4862512"/>
          </a:xfrm>
          <a:prstGeom prst="rect">
            <a:avLst/>
          </a:prstGeom>
          <a:noFill/>
        </p:spPr>
        <p:txBody>
          <a:bodyPr>
            <a:spAutoFit/>
          </a:bodyPr>
          <a:lstStyle/>
          <a:p>
            <a:pPr>
              <a:lnSpc>
                <a:spcPct val="150000"/>
              </a:lnSpc>
              <a:spcBef>
                <a:spcPts val="0"/>
              </a:spcBef>
              <a:spcAft>
                <a:spcPts val="0"/>
              </a:spcAft>
              <a:defRPr/>
            </a:pPr>
            <a:r>
              <a:rPr lang="zh-CN" altLang="en-US" sz="2800" b="1" dirty="0">
                <a:latin typeface="微软雅黑" panose="020B0503020204020204" pitchFamily="34" charset="-122"/>
                <a:ea typeface="微软雅黑" panose="020B0503020204020204" pitchFamily="34" charset="-122"/>
              </a:rPr>
              <a:t>分析的要点：</a:t>
            </a:r>
            <a:endParaRPr lang="zh-CN" altLang="en-US" sz="2800" b="1" dirty="0">
              <a:latin typeface="微软雅黑" panose="020B0503020204020204" pitchFamily="34" charset="-122"/>
              <a:ea typeface="微软雅黑" panose="020B0503020204020204" pitchFamily="34" charset="-122"/>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latin typeface="+mn-ea"/>
                <a:ea typeface="+mn-ea"/>
              </a:rPr>
              <a:t>了解我自己</a:t>
            </a:r>
            <a:endParaRPr lang="zh-CN" altLang="en-US" sz="2400" b="1" dirty="0">
              <a:latin typeface="+mn-ea"/>
              <a:ea typeface="+mn-ea"/>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latin typeface="+mn-ea"/>
                <a:ea typeface="+mn-ea"/>
              </a:rPr>
              <a:t>了解职业、学习项目</a:t>
            </a:r>
            <a:endParaRPr lang="zh-CN" altLang="en-US" sz="2400" b="1" dirty="0">
              <a:latin typeface="+mn-ea"/>
              <a:ea typeface="+mn-ea"/>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latin typeface="+mn-ea"/>
                <a:ea typeface="+mn-ea"/>
              </a:rPr>
              <a:t>了解我是如何做出重要决策的（决策风格）</a:t>
            </a:r>
            <a:endParaRPr lang="en-US" altLang="zh-CN" sz="2400" b="1" dirty="0">
              <a:latin typeface="+mn-ea"/>
              <a:ea typeface="+mn-ea"/>
            </a:endParaRPr>
          </a:p>
          <a:p>
            <a:pPr>
              <a:lnSpc>
                <a:spcPct val="150000"/>
              </a:lnSpc>
              <a:spcBef>
                <a:spcPts val="1200"/>
              </a:spcBef>
              <a:spcAft>
                <a:spcPts val="0"/>
              </a:spcAft>
              <a:defRPr/>
            </a:pPr>
            <a:r>
              <a:rPr lang="zh-CN" altLang="en-US" sz="2800" b="1" dirty="0">
                <a:latin typeface="微软雅黑" panose="020B0503020204020204" pitchFamily="34" charset="-122"/>
                <a:ea typeface="微软雅黑" panose="020B0503020204020204" pitchFamily="34" charset="-122"/>
              </a:rPr>
              <a:t>其他：</a:t>
            </a:r>
            <a:endParaRPr lang="en-US" altLang="zh-CN" sz="2800" b="1" dirty="0">
              <a:latin typeface="微软雅黑" panose="020B0503020204020204" pitchFamily="34" charset="-122"/>
              <a:ea typeface="微软雅黑" panose="020B0503020204020204" pitchFamily="34" charset="-122"/>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latin typeface="+mn-ea"/>
                <a:ea typeface="+mn-ea"/>
              </a:rPr>
              <a:t>充分体验每种选择带来的变化（不做比较）</a:t>
            </a:r>
            <a:endParaRPr lang="zh-CN" altLang="en-US" sz="2400" b="1" dirty="0">
              <a:latin typeface="+mn-ea"/>
              <a:ea typeface="+mn-ea"/>
            </a:endParaRPr>
          </a:p>
        </p:txBody>
      </p:sp>
      <p:grpSp>
        <p:nvGrpSpPr>
          <p:cNvPr id="54276" name="组合 29"/>
          <p:cNvGrpSpPr/>
          <p:nvPr/>
        </p:nvGrpSpPr>
        <p:grpSpPr bwMode="auto">
          <a:xfrm>
            <a:off x="4902200" y="1555750"/>
            <a:ext cx="319088" cy="317500"/>
            <a:chOff x="804800" y="3471121"/>
            <a:chExt cx="180000" cy="180000"/>
          </a:xfrm>
        </p:grpSpPr>
        <p:sp>
          <p:nvSpPr>
            <p:cNvPr id="31" name="椭圆 30"/>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4283" name="组合 31"/>
            <p:cNvGrpSpPr/>
            <p:nvPr/>
          </p:nvGrpSpPr>
          <p:grpSpPr bwMode="auto">
            <a:xfrm>
              <a:off x="871386" y="3508495"/>
              <a:ext cx="65993" cy="79661"/>
              <a:chOff x="828807" y="3652481"/>
              <a:chExt cx="142793" cy="172367"/>
            </a:xfrm>
          </p:grpSpPr>
          <p:cxnSp>
            <p:nvCxnSpPr>
              <p:cNvPr id="33" name="直接连接符 32"/>
              <p:cNvCxnSpPr/>
              <p:nvPr/>
            </p:nvCxnSpPr>
            <p:spPr>
              <a:xfrm rot="2700000">
                <a:off x="828735" y="3724482"/>
                <a:ext cx="142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8100000">
                <a:off x="828120" y="3824772"/>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4277" name="组合 27"/>
          <p:cNvGrpSpPr/>
          <p:nvPr/>
        </p:nvGrpSpPr>
        <p:grpSpPr bwMode="auto">
          <a:xfrm>
            <a:off x="4902200" y="4549775"/>
            <a:ext cx="319088" cy="319088"/>
            <a:chOff x="804800" y="3471121"/>
            <a:chExt cx="180000" cy="180000"/>
          </a:xfrm>
        </p:grpSpPr>
        <p:sp>
          <p:nvSpPr>
            <p:cNvPr id="29" name="椭圆 28"/>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4279" name="组合 39"/>
            <p:cNvGrpSpPr/>
            <p:nvPr/>
          </p:nvGrpSpPr>
          <p:grpSpPr bwMode="auto">
            <a:xfrm>
              <a:off x="871386" y="3508495"/>
              <a:ext cx="65993" cy="79661"/>
              <a:chOff x="828807" y="3652481"/>
              <a:chExt cx="142793" cy="172367"/>
            </a:xfrm>
          </p:grpSpPr>
          <p:cxnSp>
            <p:nvCxnSpPr>
              <p:cNvPr id="41" name="直接连接符 40"/>
              <p:cNvCxnSpPr/>
              <p:nvPr/>
            </p:nvCxnSpPr>
            <p:spPr>
              <a:xfrm rot="2700000">
                <a:off x="828120"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8100000">
                <a:off x="828120" y="382545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文本占位符 14"/>
          <p:cNvSpPr>
            <a:spLocks noGrp="1"/>
          </p:cNvSpPr>
          <p:nvPr>
            <p:ph type="body" sz="quarter" idx="4294967295"/>
          </p:nvPr>
        </p:nvSpPr>
        <p:spPr>
          <a:xfrm>
            <a:off x="398463" y="342900"/>
            <a:ext cx="4822825" cy="574675"/>
          </a:xfrm>
        </p:spPr>
        <p:txBody>
          <a:bodyPr anchor="ctr"/>
          <a:lstStyle/>
          <a:p>
            <a:pPr marL="0" indent="0">
              <a:buFontTx/>
              <a:buNone/>
            </a:pPr>
            <a:r>
              <a:rPr lang="zh-CN" altLang="en-US" b="1" smtClean="0">
                <a:latin typeface="微软雅黑" panose="020B0503020204020204" pitchFamily="34" charset="-122"/>
              </a:rPr>
              <a:t>课堂活动</a:t>
            </a:r>
            <a:endParaRPr lang="zh-CN" altLang="en-US" b="1" smtClean="0">
              <a:latin typeface="微软雅黑" panose="020B0503020204020204" pitchFamily="34" charset="-122"/>
            </a:endParaRPr>
          </a:p>
        </p:txBody>
      </p:sp>
      <p:grpSp>
        <p:nvGrpSpPr>
          <p:cNvPr id="55298" name="组合 1"/>
          <p:cNvGrpSpPr/>
          <p:nvPr/>
        </p:nvGrpSpPr>
        <p:grpSpPr bwMode="auto">
          <a:xfrm>
            <a:off x="71438" y="1209675"/>
            <a:ext cx="4716462" cy="4438650"/>
            <a:chOff x="2333625" y="1165225"/>
            <a:chExt cx="4716463" cy="4438650"/>
          </a:xfrm>
        </p:grpSpPr>
        <p:grpSp>
          <p:nvGrpSpPr>
            <p:cNvPr id="55321" name="Group 3"/>
            <p:cNvGrpSpPr/>
            <p:nvPr/>
          </p:nvGrpSpPr>
          <p:grpSpPr bwMode="auto">
            <a:xfrm>
              <a:off x="2333625" y="1165225"/>
              <a:ext cx="4716463" cy="4438650"/>
              <a:chOff x="2157" y="1779"/>
              <a:chExt cx="1944" cy="1885"/>
            </a:xfrm>
          </p:grpSpPr>
          <p:sp>
            <p:nvSpPr>
              <p:cNvPr id="5" name="Freeform 4"/>
              <p:cNvSpPr/>
              <p:nvPr/>
            </p:nvSpPr>
            <p:spPr bwMode="blackWhite">
              <a:xfrm>
                <a:off x="2355" y="1779"/>
                <a:ext cx="973" cy="805"/>
              </a:xfrm>
              <a:custGeom>
                <a:avLst/>
                <a:gdLst>
                  <a:gd name="T0" fmla="*/ 402 w 973"/>
                  <a:gd name="T1" fmla="*/ 804 h 805"/>
                  <a:gd name="T2" fmla="*/ 424 w 973"/>
                  <a:gd name="T3" fmla="*/ 765 h 805"/>
                  <a:gd name="T4" fmla="*/ 450 w 973"/>
                  <a:gd name="T5" fmla="*/ 730 h 805"/>
                  <a:gd name="T6" fmla="*/ 479 w 973"/>
                  <a:gd name="T7" fmla="*/ 698 h 805"/>
                  <a:gd name="T8" fmla="*/ 512 w 973"/>
                  <a:gd name="T9" fmla="*/ 668 h 805"/>
                  <a:gd name="T10" fmla="*/ 548 w 973"/>
                  <a:gd name="T11" fmla="*/ 642 h 805"/>
                  <a:gd name="T12" fmla="*/ 583 w 973"/>
                  <a:gd name="T13" fmla="*/ 621 h 805"/>
                  <a:gd name="T14" fmla="*/ 620 w 973"/>
                  <a:gd name="T15" fmla="*/ 603 h 805"/>
                  <a:gd name="T16" fmla="*/ 660 w 973"/>
                  <a:gd name="T17" fmla="*/ 589 h 805"/>
                  <a:gd name="T18" fmla="*/ 699 w 973"/>
                  <a:gd name="T19" fmla="*/ 579 h 805"/>
                  <a:gd name="T20" fmla="*/ 740 w 973"/>
                  <a:gd name="T21" fmla="*/ 572 h 805"/>
                  <a:gd name="T22" fmla="*/ 752 w 973"/>
                  <a:gd name="T23" fmla="*/ 722 h 805"/>
                  <a:gd name="T24" fmla="*/ 972 w 973"/>
                  <a:gd name="T25" fmla="*/ 356 h 805"/>
                  <a:gd name="T26" fmla="*/ 712 w 973"/>
                  <a:gd name="T27" fmla="*/ 0 h 805"/>
                  <a:gd name="T28" fmla="*/ 713 w 973"/>
                  <a:gd name="T29" fmla="*/ 134 h 805"/>
                  <a:gd name="T30" fmla="*/ 651 w 973"/>
                  <a:gd name="T31" fmla="*/ 142 h 805"/>
                  <a:gd name="T32" fmla="*/ 590 w 973"/>
                  <a:gd name="T33" fmla="*/ 154 h 805"/>
                  <a:gd name="T34" fmla="*/ 530 w 973"/>
                  <a:gd name="T35" fmla="*/ 170 h 805"/>
                  <a:gd name="T36" fmla="*/ 471 w 973"/>
                  <a:gd name="T37" fmla="*/ 191 h 805"/>
                  <a:gd name="T38" fmla="*/ 414 w 973"/>
                  <a:gd name="T39" fmla="*/ 216 h 805"/>
                  <a:gd name="T40" fmla="*/ 359 w 973"/>
                  <a:gd name="T41" fmla="*/ 245 h 805"/>
                  <a:gd name="T42" fmla="*/ 305 w 973"/>
                  <a:gd name="T43" fmla="*/ 278 h 805"/>
                  <a:gd name="T44" fmla="*/ 257 w 973"/>
                  <a:gd name="T45" fmla="*/ 312 h 805"/>
                  <a:gd name="T46" fmla="*/ 212 w 973"/>
                  <a:gd name="T47" fmla="*/ 349 h 805"/>
                  <a:gd name="T48" fmla="*/ 170 w 973"/>
                  <a:gd name="T49" fmla="*/ 390 h 805"/>
                  <a:gd name="T50" fmla="*/ 129 w 973"/>
                  <a:gd name="T51" fmla="*/ 432 h 805"/>
                  <a:gd name="T52" fmla="*/ 92 w 973"/>
                  <a:gd name="T53" fmla="*/ 478 h 805"/>
                  <a:gd name="T54" fmla="*/ 58 w 973"/>
                  <a:gd name="T55" fmla="*/ 526 h 805"/>
                  <a:gd name="T56" fmla="*/ 27 w 973"/>
                  <a:gd name="T57" fmla="*/ 576 h 805"/>
                  <a:gd name="T58" fmla="*/ 0 w 973"/>
                  <a:gd name="T59" fmla="*/ 628 h 805"/>
                  <a:gd name="T60" fmla="*/ 264 w 973"/>
                  <a:gd name="T61" fmla="*/ 607 h 805"/>
                  <a:gd name="T62" fmla="*/ 402 w 973"/>
                  <a:gd name="T63" fmla="*/ 804 h 8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73" h="805">
                    <a:moveTo>
                      <a:pt x="402" y="804"/>
                    </a:moveTo>
                    <a:lnTo>
                      <a:pt x="424" y="765"/>
                    </a:lnTo>
                    <a:lnTo>
                      <a:pt x="450" y="730"/>
                    </a:lnTo>
                    <a:lnTo>
                      <a:pt x="479" y="698"/>
                    </a:lnTo>
                    <a:lnTo>
                      <a:pt x="512" y="668"/>
                    </a:lnTo>
                    <a:lnTo>
                      <a:pt x="548" y="642"/>
                    </a:lnTo>
                    <a:lnTo>
                      <a:pt x="583" y="621"/>
                    </a:lnTo>
                    <a:lnTo>
                      <a:pt x="620" y="603"/>
                    </a:lnTo>
                    <a:lnTo>
                      <a:pt x="660" y="589"/>
                    </a:lnTo>
                    <a:lnTo>
                      <a:pt x="699" y="579"/>
                    </a:lnTo>
                    <a:lnTo>
                      <a:pt x="740" y="572"/>
                    </a:lnTo>
                    <a:lnTo>
                      <a:pt x="752" y="722"/>
                    </a:lnTo>
                    <a:lnTo>
                      <a:pt x="972" y="356"/>
                    </a:lnTo>
                    <a:lnTo>
                      <a:pt x="712" y="0"/>
                    </a:lnTo>
                    <a:lnTo>
                      <a:pt x="713" y="134"/>
                    </a:lnTo>
                    <a:lnTo>
                      <a:pt x="651" y="142"/>
                    </a:lnTo>
                    <a:lnTo>
                      <a:pt x="590" y="154"/>
                    </a:lnTo>
                    <a:lnTo>
                      <a:pt x="530" y="170"/>
                    </a:lnTo>
                    <a:lnTo>
                      <a:pt x="471" y="191"/>
                    </a:lnTo>
                    <a:lnTo>
                      <a:pt x="414" y="216"/>
                    </a:lnTo>
                    <a:lnTo>
                      <a:pt x="359" y="245"/>
                    </a:lnTo>
                    <a:lnTo>
                      <a:pt x="305" y="278"/>
                    </a:lnTo>
                    <a:lnTo>
                      <a:pt x="257" y="312"/>
                    </a:lnTo>
                    <a:lnTo>
                      <a:pt x="212" y="349"/>
                    </a:lnTo>
                    <a:lnTo>
                      <a:pt x="170" y="390"/>
                    </a:lnTo>
                    <a:lnTo>
                      <a:pt x="129" y="432"/>
                    </a:lnTo>
                    <a:lnTo>
                      <a:pt x="92" y="478"/>
                    </a:lnTo>
                    <a:lnTo>
                      <a:pt x="58" y="526"/>
                    </a:lnTo>
                    <a:lnTo>
                      <a:pt x="27" y="576"/>
                    </a:lnTo>
                    <a:lnTo>
                      <a:pt x="0" y="628"/>
                    </a:lnTo>
                    <a:lnTo>
                      <a:pt x="264" y="607"/>
                    </a:lnTo>
                    <a:lnTo>
                      <a:pt x="402" y="804"/>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6" name="Freeform 5"/>
              <p:cNvSpPr/>
              <p:nvPr/>
            </p:nvSpPr>
            <p:spPr bwMode="blackWhite">
              <a:xfrm>
                <a:off x="3220" y="1913"/>
                <a:ext cx="881" cy="819"/>
              </a:xfrm>
              <a:custGeom>
                <a:avLst/>
                <a:gdLst>
                  <a:gd name="T0" fmla="*/ 583 w 881"/>
                  <a:gd name="T1" fmla="*/ 818 h 819"/>
                  <a:gd name="T2" fmla="*/ 685 w 881"/>
                  <a:gd name="T3" fmla="*/ 715 h 819"/>
                  <a:gd name="T4" fmla="*/ 784 w 881"/>
                  <a:gd name="T5" fmla="*/ 609 h 819"/>
                  <a:gd name="T6" fmla="*/ 880 w 881"/>
                  <a:gd name="T7" fmla="*/ 502 h 819"/>
                  <a:gd name="T8" fmla="*/ 734 w 881"/>
                  <a:gd name="T9" fmla="*/ 542 h 819"/>
                  <a:gd name="T10" fmla="*/ 709 w 881"/>
                  <a:gd name="T11" fmla="*/ 487 h 819"/>
                  <a:gd name="T12" fmla="*/ 681 w 881"/>
                  <a:gd name="T13" fmla="*/ 433 h 819"/>
                  <a:gd name="T14" fmla="*/ 650 w 881"/>
                  <a:gd name="T15" fmla="*/ 383 h 819"/>
                  <a:gd name="T16" fmla="*/ 615 w 881"/>
                  <a:gd name="T17" fmla="*/ 334 h 819"/>
                  <a:gd name="T18" fmla="*/ 576 w 881"/>
                  <a:gd name="T19" fmla="*/ 288 h 819"/>
                  <a:gd name="T20" fmla="*/ 534 w 881"/>
                  <a:gd name="T21" fmla="*/ 245 h 819"/>
                  <a:gd name="T22" fmla="*/ 490 w 881"/>
                  <a:gd name="T23" fmla="*/ 204 h 819"/>
                  <a:gd name="T24" fmla="*/ 443 w 881"/>
                  <a:gd name="T25" fmla="*/ 168 h 819"/>
                  <a:gd name="T26" fmla="*/ 393 w 881"/>
                  <a:gd name="T27" fmla="*/ 133 h 819"/>
                  <a:gd name="T28" fmla="*/ 342 w 881"/>
                  <a:gd name="T29" fmla="*/ 103 h 819"/>
                  <a:gd name="T30" fmla="*/ 288 w 881"/>
                  <a:gd name="T31" fmla="*/ 76 h 819"/>
                  <a:gd name="T32" fmla="*/ 233 w 881"/>
                  <a:gd name="T33" fmla="*/ 54 h 819"/>
                  <a:gd name="T34" fmla="*/ 176 w 881"/>
                  <a:gd name="T35" fmla="*/ 34 h 819"/>
                  <a:gd name="T36" fmla="*/ 118 w 881"/>
                  <a:gd name="T37" fmla="*/ 19 h 819"/>
                  <a:gd name="T38" fmla="*/ 60 w 881"/>
                  <a:gd name="T39" fmla="*/ 8 h 819"/>
                  <a:gd name="T40" fmla="*/ 0 w 881"/>
                  <a:gd name="T41" fmla="*/ 0 h 819"/>
                  <a:gd name="T42" fmla="*/ 147 w 881"/>
                  <a:gd name="T43" fmla="*/ 218 h 819"/>
                  <a:gd name="T44" fmla="*/ 27 w 881"/>
                  <a:gd name="T45" fmla="*/ 444 h 819"/>
                  <a:gd name="T46" fmla="*/ 70 w 881"/>
                  <a:gd name="T47" fmla="*/ 456 h 819"/>
                  <a:gd name="T48" fmla="*/ 111 w 881"/>
                  <a:gd name="T49" fmla="*/ 474 h 819"/>
                  <a:gd name="T50" fmla="*/ 149 w 881"/>
                  <a:gd name="T51" fmla="*/ 496 h 819"/>
                  <a:gd name="T52" fmla="*/ 187 w 881"/>
                  <a:gd name="T53" fmla="*/ 522 h 819"/>
                  <a:gd name="T54" fmla="*/ 220 w 881"/>
                  <a:gd name="T55" fmla="*/ 551 h 819"/>
                  <a:gd name="T56" fmla="*/ 252 w 881"/>
                  <a:gd name="T57" fmla="*/ 584 h 819"/>
                  <a:gd name="T58" fmla="*/ 279 w 881"/>
                  <a:gd name="T59" fmla="*/ 618 h 819"/>
                  <a:gd name="T60" fmla="*/ 302 w 881"/>
                  <a:gd name="T61" fmla="*/ 657 h 819"/>
                  <a:gd name="T62" fmla="*/ 146 w 881"/>
                  <a:gd name="T63" fmla="*/ 699 h 819"/>
                  <a:gd name="T64" fmla="*/ 583 w 881"/>
                  <a:gd name="T65" fmla="*/ 818 h 8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81" h="819">
                    <a:moveTo>
                      <a:pt x="583" y="818"/>
                    </a:moveTo>
                    <a:lnTo>
                      <a:pt x="685" y="715"/>
                    </a:lnTo>
                    <a:lnTo>
                      <a:pt x="784" y="609"/>
                    </a:lnTo>
                    <a:lnTo>
                      <a:pt x="880" y="502"/>
                    </a:lnTo>
                    <a:lnTo>
                      <a:pt x="734" y="542"/>
                    </a:lnTo>
                    <a:lnTo>
                      <a:pt x="709" y="487"/>
                    </a:lnTo>
                    <a:lnTo>
                      <a:pt x="681" y="433"/>
                    </a:lnTo>
                    <a:lnTo>
                      <a:pt x="650" y="383"/>
                    </a:lnTo>
                    <a:lnTo>
                      <a:pt x="615" y="334"/>
                    </a:lnTo>
                    <a:lnTo>
                      <a:pt x="576" y="288"/>
                    </a:lnTo>
                    <a:lnTo>
                      <a:pt x="534" y="245"/>
                    </a:lnTo>
                    <a:lnTo>
                      <a:pt x="490" y="204"/>
                    </a:lnTo>
                    <a:lnTo>
                      <a:pt x="443" y="168"/>
                    </a:lnTo>
                    <a:lnTo>
                      <a:pt x="393" y="133"/>
                    </a:lnTo>
                    <a:lnTo>
                      <a:pt x="342" y="103"/>
                    </a:lnTo>
                    <a:lnTo>
                      <a:pt x="288" y="76"/>
                    </a:lnTo>
                    <a:lnTo>
                      <a:pt x="233" y="54"/>
                    </a:lnTo>
                    <a:lnTo>
                      <a:pt x="176" y="34"/>
                    </a:lnTo>
                    <a:lnTo>
                      <a:pt x="118" y="19"/>
                    </a:lnTo>
                    <a:lnTo>
                      <a:pt x="60" y="8"/>
                    </a:lnTo>
                    <a:lnTo>
                      <a:pt x="0" y="0"/>
                    </a:lnTo>
                    <a:lnTo>
                      <a:pt x="147" y="218"/>
                    </a:lnTo>
                    <a:lnTo>
                      <a:pt x="27" y="444"/>
                    </a:lnTo>
                    <a:lnTo>
                      <a:pt x="70" y="456"/>
                    </a:lnTo>
                    <a:lnTo>
                      <a:pt x="111" y="474"/>
                    </a:lnTo>
                    <a:lnTo>
                      <a:pt x="149" y="496"/>
                    </a:lnTo>
                    <a:lnTo>
                      <a:pt x="187" y="522"/>
                    </a:lnTo>
                    <a:lnTo>
                      <a:pt x="220" y="551"/>
                    </a:lnTo>
                    <a:lnTo>
                      <a:pt x="252" y="584"/>
                    </a:lnTo>
                    <a:lnTo>
                      <a:pt x="279" y="618"/>
                    </a:lnTo>
                    <a:lnTo>
                      <a:pt x="302" y="657"/>
                    </a:lnTo>
                    <a:lnTo>
                      <a:pt x="146" y="699"/>
                    </a:lnTo>
                    <a:lnTo>
                      <a:pt x="583" y="818"/>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55329" name="Freeform 6"/>
              <p:cNvSpPr/>
              <p:nvPr/>
            </p:nvSpPr>
            <p:spPr bwMode="blackWhite">
              <a:xfrm>
                <a:off x="3354" y="2584"/>
                <a:ext cx="666" cy="1033"/>
              </a:xfrm>
              <a:custGeom>
                <a:avLst/>
                <a:gdLst>
                  <a:gd name="T0" fmla="*/ 217 w 666"/>
                  <a:gd name="T1" fmla="*/ 121 h 1033"/>
                  <a:gd name="T2" fmla="*/ 223 w 666"/>
                  <a:gd name="T3" fmla="*/ 164 h 1033"/>
                  <a:gd name="T4" fmla="*/ 224 w 666"/>
                  <a:gd name="T5" fmla="*/ 209 h 1033"/>
                  <a:gd name="T6" fmla="*/ 222 w 666"/>
                  <a:gd name="T7" fmla="*/ 253 h 1033"/>
                  <a:gd name="T8" fmla="*/ 214 w 666"/>
                  <a:gd name="T9" fmla="*/ 296 h 1033"/>
                  <a:gd name="T10" fmla="*/ 202 w 666"/>
                  <a:gd name="T11" fmla="*/ 339 h 1033"/>
                  <a:gd name="T12" fmla="*/ 187 w 666"/>
                  <a:gd name="T13" fmla="*/ 380 h 1033"/>
                  <a:gd name="T14" fmla="*/ 166 w 666"/>
                  <a:gd name="T15" fmla="*/ 420 h 1033"/>
                  <a:gd name="T16" fmla="*/ 142 w 666"/>
                  <a:gd name="T17" fmla="*/ 457 h 1033"/>
                  <a:gd name="T18" fmla="*/ 114 w 666"/>
                  <a:gd name="T19" fmla="*/ 492 h 1033"/>
                  <a:gd name="T20" fmla="*/ 84 w 666"/>
                  <a:gd name="T21" fmla="*/ 524 h 1033"/>
                  <a:gd name="T22" fmla="*/ 0 w 666"/>
                  <a:gd name="T23" fmla="*/ 371 h 1033"/>
                  <a:gd name="T24" fmla="*/ 0 w 666"/>
                  <a:gd name="T25" fmla="*/ 819 h 1033"/>
                  <a:gd name="T26" fmla="*/ 378 w 666"/>
                  <a:gd name="T27" fmla="*/ 1032 h 1033"/>
                  <a:gd name="T28" fmla="*/ 306 w 666"/>
                  <a:gd name="T29" fmla="*/ 909 h 1033"/>
                  <a:gd name="T30" fmla="*/ 354 w 666"/>
                  <a:gd name="T31" fmla="*/ 871 h 1033"/>
                  <a:gd name="T32" fmla="*/ 398 w 666"/>
                  <a:gd name="T33" fmla="*/ 831 h 1033"/>
                  <a:gd name="T34" fmla="*/ 440 w 666"/>
                  <a:gd name="T35" fmla="*/ 787 h 1033"/>
                  <a:gd name="T36" fmla="*/ 480 w 666"/>
                  <a:gd name="T37" fmla="*/ 741 h 1033"/>
                  <a:gd name="T38" fmla="*/ 515 w 666"/>
                  <a:gd name="T39" fmla="*/ 692 h 1033"/>
                  <a:gd name="T40" fmla="*/ 547 w 666"/>
                  <a:gd name="T41" fmla="*/ 641 h 1033"/>
                  <a:gd name="T42" fmla="*/ 575 w 666"/>
                  <a:gd name="T43" fmla="*/ 588 h 1033"/>
                  <a:gd name="T44" fmla="*/ 600 w 666"/>
                  <a:gd name="T45" fmla="*/ 533 h 1033"/>
                  <a:gd name="T46" fmla="*/ 621 w 666"/>
                  <a:gd name="T47" fmla="*/ 476 h 1033"/>
                  <a:gd name="T48" fmla="*/ 638 w 666"/>
                  <a:gd name="T49" fmla="*/ 419 h 1033"/>
                  <a:gd name="T50" fmla="*/ 651 w 666"/>
                  <a:gd name="T51" fmla="*/ 359 h 1033"/>
                  <a:gd name="T52" fmla="*/ 659 w 666"/>
                  <a:gd name="T53" fmla="*/ 300 h 1033"/>
                  <a:gd name="T54" fmla="*/ 664 w 666"/>
                  <a:gd name="T55" fmla="*/ 239 h 1033"/>
                  <a:gd name="T56" fmla="*/ 665 w 666"/>
                  <a:gd name="T57" fmla="*/ 180 h 1033"/>
                  <a:gd name="T58" fmla="*/ 662 w 666"/>
                  <a:gd name="T59" fmla="*/ 119 h 1033"/>
                  <a:gd name="T60" fmla="*/ 654 w 666"/>
                  <a:gd name="T61" fmla="*/ 59 h 1033"/>
                  <a:gd name="T62" fmla="*/ 642 w 666"/>
                  <a:gd name="T63" fmla="*/ 0 h 1033"/>
                  <a:gd name="T64" fmla="*/ 454 w 666"/>
                  <a:gd name="T65" fmla="*/ 190 h 1033"/>
                  <a:gd name="T66" fmla="*/ 217 w 666"/>
                  <a:gd name="T67" fmla="*/ 121 h 10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66"/>
                  <a:gd name="T103" fmla="*/ 0 h 1033"/>
                  <a:gd name="T104" fmla="*/ 666 w 666"/>
                  <a:gd name="T105" fmla="*/ 1033 h 103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66" h="1033">
                    <a:moveTo>
                      <a:pt x="217" y="121"/>
                    </a:moveTo>
                    <a:lnTo>
                      <a:pt x="223" y="164"/>
                    </a:lnTo>
                    <a:lnTo>
                      <a:pt x="224" y="209"/>
                    </a:lnTo>
                    <a:lnTo>
                      <a:pt x="222" y="253"/>
                    </a:lnTo>
                    <a:lnTo>
                      <a:pt x="214" y="296"/>
                    </a:lnTo>
                    <a:lnTo>
                      <a:pt x="202" y="339"/>
                    </a:lnTo>
                    <a:lnTo>
                      <a:pt x="187" y="380"/>
                    </a:lnTo>
                    <a:lnTo>
                      <a:pt x="166" y="420"/>
                    </a:lnTo>
                    <a:lnTo>
                      <a:pt x="142" y="457"/>
                    </a:lnTo>
                    <a:lnTo>
                      <a:pt x="114" y="492"/>
                    </a:lnTo>
                    <a:lnTo>
                      <a:pt x="84" y="524"/>
                    </a:lnTo>
                    <a:lnTo>
                      <a:pt x="0" y="371"/>
                    </a:lnTo>
                    <a:lnTo>
                      <a:pt x="0" y="819"/>
                    </a:lnTo>
                    <a:lnTo>
                      <a:pt x="378" y="1032"/>
                    </a:lnTo>
                    <a:lnTo>
                      <a:pt x="306" y="909"/>
                    </a:lnTo>
                    <a:lnTo>
                      <a:pt x="354" y="871"/>
                    </a:lnTo>
                    <a:lnTo>
                      <a:pt x="398" y="831"/>
                    </a:lnTo>
                    <a:lnTo>
                      <a:pt x="440" y="787"/>
                    </a:lnTo>
                    <a:lnTo>
                      <a:pt x="480" y="741"/>
                    </a:lnTo>
                    <a:lnTo>
                      <a:pt x="515" y="692"/>
                    </a:lnTo>
                    <a:lnTo>
                      <a:pt x="547" y="641"/>
                    </a:lnTo>
                    <a:lnTo>
                      <a:pt x="575" y="588"/>
                    </a:lnTo>
                    <a:lnTo>
                      <a:pt x="600" y="533"/>
                    </a:lnTo>
                    <a:lnTo>
                      <a:pt x="621" y="476"/>
                    </a:lnTo>
                    <a:lnTo>
                      <a:pt x="638" y="419"/>
                    </a:lnTo>
                    <a:lnTo>
                      <a:pt x="651" y="359"/>
                    </a:lnTo>
                    <a:lnTo>
                      <a:pt x="659" y="300"/>
                    </a:lnTo>
                    <a:lnTo>
                      <a:pt x="664" y="239"/>
                    </a:lnTo>
                    <a:lnTo>
                      <a:pt x="665" y="180"/>
                    </a:lnTo>
                    <a:lnTo>
                      <a:pt x="662" y="119"/>
                    </a:lnTo>
                    <a:lnTo>
                      <a:pt x="654" y="59"/>
                    </a:lnTo>
                    <a:lnTo>
                      <a:pt x="642" y="0"/>
                    </a:lnTo>
                    <a:lnTo>
                      <a:pt x="454" y="190"/>
                    </a:lnTo>
                    <a:lnTo>
                      <a:pt x="217" y="121"/>
                    </a:lnTo>
                  </a:path>
                </a:pathLst>
              </a:custGeom>
              <a:solidFill>
                <a:srgbClr val="007BA4"/>
              </a:solidFill>
              <a:ln w="12700" cap="rnd" cmpd="sng">
                <a:solidFill>
                  <a:schemeClr val="tx1"/>
                </a:solidFill>
                <a:prstDash val="solid"/>
                <a:round/>
              </a:ln>
            </p:spPr>
            <p:txBody>
              <a:bodyPr/>
              <a:lstStyle/>
              <a:p>
                <a:endParaRPr lang="zh-CN" altLang="en-US"/>
              </a:p>
            </p:txBody>
          </p:sp>
          <p:sp>
            <p:nvSpPr>
              <p:cNvPr id="8" name="Freeform 7"/>
              <p:cNvSpPr/>
              <p:nvPr/>
            </p:nvSpPr>
            <p:spPr bwMode="blackWhite">
              <a:xfrm>
                <a:off x="2522" y="3027"/>
                <a:ext cx="1030" cy="637"/>
              </a:xfrm>
              <a:custGeom>
                <a:avLst/>
                <a:gdLst>
                  <a:gd name="T0" fmla="*/ 792 w 1030"/>
                  <a:gd name="T1" fmla="*/ 161 h 637"/>
                  <a:gd name="T2" fmla="*/ 753 w 1030"/>
                  <a:gd name="T3" fmla="*/ 175 h 637"/>
                  <a:gd name="T4" fmla="*/ 712 w 1030"/>
                  <a:gd name="T5" fmla="*/ 187 h 637"/>
                  <a:gd name="T6" fmla="*/ 670 w 1030"/>
                  <a:gd name="T7" fmla="*/ 193 h 637"/>
                  <a:gd name="T8" fmla="*/ 628 w 1030"/>
                  <a:gd name="T9" fmla="*/ 196 h 637"/>
                  <a:gd name="T10" fmla="*/ 586 w 1030"/>
                  <a:gd name="T11" fmla="*/ 194 h 637"/>
                  <a:gd name="T12" fmla="*/ 544 w 1030"/>
                  <a:gd name="T13" fmla="*/ 188 h 637"/>
                  <a:gd name="T14" fmla="*/ 502 w 1030"/>
                  <a:gd name="T15" fmla="*/ 179 h 637"/>
                  <a:gd name="T16" fmla="*/ 462 w 1030"/>
                  <a:gd name="T17" fmla="*/ 166 h 637"/>
                  <a:gd name="T18" fmla="*/ 424 w 1030"/>
                  <a:gd name="T19" fmla="*/ 148 h 637"/>
                  <a:gd name="T20" fmla="*/ 388 w 1030"/>
                  <a:gd name="T21" fmla="*/ 127 h 637"/>
                  <a:gd name="T22" fmla="*/ 493 w 1030"/>
                  <a:gd name="T23" fmla="*/ 0 h 637"/>
                  <a:gd name="T24" fmla="*/ 73 w 1030"/>
                  <a:gd name="T25" fmla="*/ 152 h 637"/>
                  <a:gd name="T26" fmla="*/ 31 w 1030"/>
                  <a:gd name="T27" fmla="*/ 403 h 637"/>
                  <a:gd name="T28" fmla="*/ 33 w 1030"/>
                  <a:gd name="T29" fmla="*/ 405 h 637"/>
                  <a:gd name="T30" fmla="*/ 0 w 1030"/>
                  <a:gd name="T31" fmla="*/ 588 h 637"/>
                  <a:gd name="T32" fmla="*/ 104 w 1030"/>
                  <a:gd name="T33" fmla="*/ 463 h 637"/>
                  <a:gd name="T34" fmla="*/ 155 w 1030"/>
                  <a:gd name="T35" fmla="*/ 498 h 637"/>
                  <a:gd name="T36" fmla="*/ 208 w 1030"/>
                  <a:gd name="T37" fmla="*/ 530 h 637"/>
                  <a:gd name="T38" fmla="*/ 262 w 1030"/>
                  <a:gd name="T39" fmla="*/ 557 h 637"/>
                  <a:gd name="T40" fmla="*/ 319 w 1030"/>
                  <a:gd name="T41" fmla="*/ 580 h 637"/>
                  <a:gd name="T42" fmla="*/ 377 w 1030"/>
                  <a:gd name="T43" fmla="*/ 600 h 637"/>
                  <a:gd name="T44" fmla="*/ 435 w 1030"/>
                  <a:gd name="T45" fmla="*/ 615 h 637"/>
                  <a:gd name="T46" fmla="*/ 496 w 1030"/>
                  <a:gd name="T47" fmla="*/ 627 h 637"/>
                  <a:gd name="T48" fmla="*/ 557 w 1030"/>
                  <a:gd name="T49" fmla="*/ 634 h 637"/>
                  <a:gd name="T50" fmla="*/ 618 w 1030"/>
                  <a:gd name="T51" fmla="*/ 636 h 637"/>
                  <a:gd name="T52" fmla="*/ 679 w 1030"/>
                  <a:gd name="T53" fmla="*/ 634 h 637"/>
                  <a:gd name="T54" fmla="*/ 740 w 1030"/>
                  <a:gd name="T55" fmla="*/ 628 h 637"/>
                  <a:gd name="T56" fmla="*/ 801 w 1030"/>
                  <a:gd name="T57" fmla="*/ 617 h 637"/>
                  <a:gd name="T58" fmla="*/ 859 w 1030"/>
                  <a:gd name="T59" fmla="*/ 603 h 637"/>
                  <a:gd name="T60" fmla="*/ 917 w 1030"/>
                  <a:gd name="T61" fmla="*/ 585 h 637"/>
                  <a:gd name="T62" fmla="*/ 974 w 1030"/>
                  <a:gd name="T63" fmla="*/ 561 h 637"/>
                  <a:gd name="T64" fmla="*/ 1029 w 1030"/>
                  <a:gd name="T65" fmla="*/ 534 h 637"/>
                  <a:gd name="T66" fmla="*/ 795 w 1030"/>
                  <a:gd name="T67" fmla="*/ 398 h 637"/>
                  <a:gd name="T68" fmla="*/ 792 w 1030"/>
                  <a:gd name="T69" fmla="*/ 161 h 6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30" h="637">
                    <a:moveTo>
                      <a:pt x="792" y="161"/>
                    </a:moveTo>
                    <a:lnTo>
                      <a:pt x="753" y="175"/>
                    </a:lnTo>
                    <a:lnTo>
                      <a:pt x="712" y="187"/>
                    </a:lnTo>
                    <a:lnTo>
                      <a:pt x="670" y="193"/>
                    </a:lnTo>
                    <a:lnTo>
                      <a:pt x="628" y="196"/>
                    </a:lnTo>
                    <a:lnTo>
                      <a:pt x="586" y="194"/>
                    </a:lnTo>
                    <a:lnTo>
                      <a:pt x="544" y="188"/>
                    </a:lnTo>
                    <a:lnTo>
                      <a:pt x="502" y="179"/>
                    </a:lnTo>
                    <a:lnTo>
                      <a:pt x="462" y="166"/>
                    </a:lnTo>
                    <a:lnTo>
                      <a:pt x="424" y="148"/>
                    </a:lnTo>
                    <a:lnTo>
                      <a:pt x="388" y="127"/>
                    </a:lnTo>
                    <a:lnTo>
                      <a:pt x="493" y="0"/>
                    </a:lnTo>
                    <a:lnTo>
                      <a:pt x="73" y="152"/>
                    </a:lnTo>
                    <a:lnTo>
                      <a:pt x="31" y="403"/>
                    </a:lnTo>
                    <a:lnTo>
                      <a:pt x="33" y="405"/>
                    </a:lnTo>
                    <a:lnTo>
                      <a:pt x="0" y="588"/>
                    </a:lnTo>
                    <a:lnTo>
                      <a:pt x="104" y="463"/>
                    </a:lnTo>
                    <a:lnTo>
                      <a:pt x="155" y="498"/>
                    </a:lnTo>
                    <a:lnTo>
                      <a:pt x="208" y="530"/>
                    </a:lnTo>
                    <a:lnTo>
                      <a:pt x="262" y="557"/>
                    </a:lnTo>
                    <a:lnTo>
                      <a:pt x="319" y="580"/>
                    </a:lnTo>
                    <a:lnTo>
                      <a:pt x="377" y="600"/>
                    </a:lnTo>
                    <a:lnTo>
                      <a:pt x="435" y="615"/>
                    </a:lnTo>
                    <a:lnTo>
                      <a:pt x="496" y="627"/>
                    </a:lnTo>
                    <a:lnTo>
                      <a:pt x="557" y="634"/>
                    </a:lnTo>
                    <a:lnTo>
                      <a:pt x="618" y="636"/>
                    </a:lnTo>
                    <a:lnTo>
                      <a:pt x="679" y="634"/>
                    </a:lnTo>
                    <a:lnTo>
                      <a:pt x="740" y="628"/>
                    </a:lnTo>
                    <a:lnTo>
                      <a:pt x="801" y="617"/>
                    </a:lnTo>
                    <a:lnTo>
                      <a:pt x="859" y="603"/>
                    </a:lnTo>
                    <a:lnTo>
                      <a:pt x="917" y="585"/>
                    </a:lnTo>
                    <a:lnTo>
                      <a:pt x="974" y="561"/>
                    </a:lnTo>
                    <a:lnTo>
                      <a:pt x="1029" y="534"/>
                    </a:lnTo>
                    <a:lnTo>
                      <a:pt x="795" y="398"/>
                    </a:lnTo>
                    <a:lnTo>
                      <a:pt x="792" y="16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9" name="Freeform 8"/>
              <p:cNvSpPr/>
              <p:nvPr/>
            </p:nvSpPr>
            <p:spPr bwMode="blackWhite">
              <a:xfrm>
                <a:off x="2157" y="2422"/>
                <a:ext cx="697" cy="971"/>
              </a:xfrm>
              <a:custGeom>
                <a:avLst/>
                <a:gdLst>
                  <a:gd name="T0" fmla="*/ 648 w 697"/>
                  <a:gd name="T1" fmla="*/ 639 h 971"/>
                  <a:gd name="T2" fmla="*/ 621 w 697"/>
                  <a:gd name="T3" fmla="*/ 603 h 971"/>
                  <a:gd name="T4" fmla="*/ 599 w 697"/>
                  <a:gd name="T5" fmla="*/ 563 h 971"/>
                  <a:gd name="T6" fmla="*/ 580 w 697"/>
                  <a:gd name="T7" fmla="*/ 522 h 971"/>
                  <a:gd name="T8" fmla="*/ 566 w 697"/>
                  <a:gd name="T9" fmla="*/ 480 h 971"/>
                  <a:gd name="T10" fmla="*/ 556 w 697"/>
                  <a:gd name="T11" fmla="*/ 436 h 971"/>
                  <a:gd name="T12" fmla="*/ 551 w 697"/>
                  <a:gd name="T13" fmla="*/ 392 h 971"/>
                  <a:gd name="T14" fmla="*/ 550 w 697"/>
                  <a:gd name="T15" fmla="*/ 347 h 971"/>
                  <a:gd name="T16" fmla="*/ 554 w 697"/>
                  <a:gd name="T17" fmla="*/ 302 h 971"/>
                  <a:gd name="T18" fmla="*/ 696 w 697"/>
                  <a:gd name="T19" fmla="*/ 368 h 971"/>
                  <a:gd name="T20" fmla="*/ 445 w 697"/>
                  <a:gd name="T21" fmla="*/ 0 h 971"/>
                  <a:gd name="T22" fmla="*/ 0 w 697"/>
                  <a:gd name="T23" fmla="*/ 44 h 971"/>
                  <a:gd name="T24" fmla="*/ 148 w 697"/>
                  <a:gd name="T25" fmla="*/ 113 h 971"/>
                  <a:gd name="T26" fmla="*/ 133 w 697"/>
                  <a:gd name="T27" fmla="*/ 173 h 971"/>
                  <a:gd name="T28" fmla="*/ 121 w 697"/>
                  <a:gd name="T29" fmla="*/ 233 h 971"/>
                  <a:gd name="T30" fmla="*/ 116 w 697"/>
                  <a:gd name="T31" fmla="*/ 295 h 971"/>
                  <a:gd name="T32" fmla="*/ 112 w 697"/>
                  <a:gd name="T33" fmla="*/ 357 h 971"/>
                  <a:gd name="T34" fmla="*/ 114 w 697"/>
                  <a:gd name="T35" fmla="*/ 418 h 971"/>
                  <a:gd name="T36" fmla="*/ 120 w 697"/>
                  <a:gd name="T37" fmla="*/ 479 h 971"/>
                  <a:gd name="T38" fmla="*/ 131 w 697"/>
                  <a:gd name="T39" fmla="*/ 540 h 971"/>
                  <a:gd name="T40" fmla="*/ 145 w 697"/>
                  <a:gd name="T41" fmla="*/ 599 h 971"/>
                  <a:gd name="T42" fmla="*/ 163 w 697"/>
                  <a:gd name="T43" fmla="*/ 659 h 971"/>
                  <a:gd name="T44" fmla="*/ 187 w 697"/>
                  <a:gd name="T45" fmla="*/ 716 h 971"/>
                  <a:gd name="T46" fmla="*/ 214 w 697"/>
                  <a:gd name="T47" fmla="*/ 771 h 971"/>
                  <a:gd name="T48" fmla="*/ 244 w 697"/>
                  <a:gd name="T49" fmla="*/ 825 h 971"/>
                  <a:gd name="T50" fmla="*/ 278 w 697"/>
                  <a:gd name="T51" fmla="*/ 876 h 971"/>
                  <a:gd name="T52" fmla="*/ 316 w 697"/>
                  <a:gd name="T53" fmla="*/ 925 h 971"/>
                  <a:gd name="T54" fmla="*/ 357 w 697"/>
                  <a:gd name="T55" fmla="*/ 970 h 971"/>
                  <a:gd name="T56" fmla="*/ 399 w 697"/>
                  <a:gd name="T57" fmla="*/ 730 h 971"/>
                  <a:gd name="T58" fmla="*/ 648 w 697"/>
                  <a:gd name="T59" fmla="*/ 639 h 97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97" h="971">
                    <a:moveTo>
                      <a:pt x="648" y="639"/>
                    </a:moveTo>
                    <a:lnTo>
                      <a:pt x="621" y="603"/>
                    </a:lnTo>
                    <a:lnTo>
                      <a:pt x="599" y="563"/>
                    </a:lnTo>
                    <a:lnTo>
                      <a:pt x="580" y="522"/>
                    </a:lnTo>
                    <a:lnTo>
                      <a:pt x="566" y="480"/>
                    </a:lnTo>
                    <a:lnTo>
                      <a:pt x="556" y="436"/>
                    </a:lnTo>
                    <a:lnTo>
                      <a:pt x="551" y="392"/>
                    </a:lnTo>
                    <a:lnTo>
                      <a:pt x="550" y="347"/>
                    </a:lnTo>
                    <a:lnTo>
                      <a:pt x="554" y="302"/>
                    </a:lnTo>
                    <a:lnTo>
                      <a:pt x="696" y="368"/>
                    </a:lnTo>
                    <a:lnTo>
                      <a:pt x="445" y="0"/>
                    </a:lnTo>
                    <a:lnTo>
                      <a:pt x="0" y="44"/>
                    </a:lnTo>
                    <a:lnTo>
                      <a:pt x="148" y="113"/>
                    </a:lnTo>
                    <a:lnTo>
                      <a:pt x="133" y="173"/>
                    </a:lnTo>
                    <a:lnTo>
                      <a:pt x="121" y="233"/>
                    </a:lnTo>
                    <a:lnTo>
                      <a:pt x="116" y="295"/>
                    </a:lnTo>
                    <a:lnTo>
                      <a:pt x="112" y="357"/>
                    </a:lnTo>
                    <a:lnTo>
                      <a:pt x="114" y="418"/>
                    </a:lnTo>
                    <a:lnTo>
                      <a:pt x="120" y="479"/>
                    </a:lnTo>
                    <a:lnTo>
                      <a:pt x="131" y="540"/>
                    </a:lnTo>
                    <a:lnTo>
                      <a:pt x="145" y="599"/>
                    </a:lnTo>
                    <a:lnTo>
                      <a:pt x="163" y="659"/>
                    </a:lnTo>
                    <a:lnTo>
                      <a:pt x="187" y="716"/>
                    </a:lnTo>
                    <a:lnTo>
                      <a:pt x="214" y="771"/>
                    </a:lnTo>
                    <a:lnTo>
                      <a:pt x="244" y="825"/>
                    </a:lnTo>
                    <a:lnTo>
                      <a:pt x="278" y="876"/>
                    </a:lnTo>
                    <a:lnTo>
                      <a:pt x="316" y="925"/>
                    </a:lnTo>
                    <a:lnTo>
                      <a:pt x="357" y="970"/>
                    </a:lnTo>
                    <a:lnTo>
                      <a:pt x="399" y="730"/>
                    </a:lnTo>
                    <a:lnTo>
                      <a:pt x="648" y="639"/>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grpSp>
        <p:sp>
          <p:nvSpPr>
            <p:cNvPr id="22" name="矩形 21"/>
            <p:cNvSpPr/>
            <p:nvPr/>
          </p:nvSpPr>
          <p:spPr>
            <a:xfrm>
              <a:off x="3227387" y="1773238"/>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意识到自己</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需要做选择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rot="2550871">
              <a:off x="4902201" y="2143125"/>
              <a:ext cx="20605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了解自己和</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rot="18410592">
              <a:off x="5071270" y="3969544"/>
              <a:ext cx="2057400"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扩展和压缩</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选项清单</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rot="1287962">
              <a:off x="3338512" y="4749800"/>
              <a:ext cx="18954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选择一个职业</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或专业</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rot="5400000">
              <a:off x="2215356" y="3272632"/>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采取行动</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落实我的选择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grpSp>
      <p:sp>
        <p:nvSpPr>
          <p:cNvPr id="20" name="TextBox 28"/>
          <p:cNvSpPr txBox="1"/>
          <p:nvPr/>
        </p:nvSpPr>
        <p:spPr>
          <a:xfrm>
            <a:off x="5221288" y="1795463"/>
            <a:ext cx="3648075" cy="3813175"/>
          </a:xfrm>
          <a:prstGeom prst="rect">
            <a:avLst/>
          </a:prstGeom>
          <a:noFill/>
        </p:spPr>
        <p:txBody>
          <a:bodyPr>
            <a:spAutoFit/>
          </a:bodyPr>
          <a:lstStyle/>
          <a:p>
            <a:pPr>
              <a:lnSpc>
                <a:spcPct val="150000"/>
              </a:lnSpc>
              <a:spcBef>
                <a:spcPts val="1200"/>
              </a:spcBef>
              <a:spcAft>
                <a:spcPts val="0"/>
              </a:spcAft>
              <a:defRPr/>
            </a:pPr>
            <a:r>
              <a:rPr lang="zh-CN" altLang="en-US" sz="2400" b="1" dirty="0">
                <a:latin typeface="+mn-ea"/>
                <a:ea typeface="+mn-ea"/>
              </a:rPr>
              <a:t>避免遗漏选项，同时也不要被选项弄昏头脑</a:t>
            </a:r>
            <a:endParaRPr lang="zh-CN" altLang="en-US" sz="2400" b="1" dirty="0">
              <a:latin typeface="+mn-ea"/>
              <a:ea typeface="+mn-ea"/>
            </a:endParaRPr>
          </a:p>
          <a:p>
            <a:pPr>
              <a:lnSpc>
                <a:spcPct val="150000"/>
              </a:lnSpc>
              <a:spcBef>
                <a:spcPts val="1200"/>
              </a:spcBef>
              <a:spcAft>
                <a:spcPts val="0"/>
              </a:spcAft>
              <a:defRPr/>
            </a:pPr>
            <a:r>
              <a:rPr lang="zh-CN" altLang="en-US" sz="2400" b="1" dirty="0">
                <a:latin typeface="+mn-ea"/>
                <a:ea typeface="+mn-ea"/>
              </a:rPr>
              <a:t>运用职业、教育、培训以及就业信息来缩小选项</a:t>
            </a:r>
            <a:endParaRPr lang="zh-CN" altLang="en-US" sz="2400" b="1" dirty="0">
              <a:latin typeface="+mn-ea"/>
              <a:ea typeface="+mn-ea"/>
            </a:endParaRPr>
          </a:p>
          <a:p>
            <a:pPr>
              <a:lnSpc>
                <a:spcPct val="150000"/>
              </a:lnSpc>
              <a:spcBef>
                <a:spcPts val="1200"/>
              </a:spcBef>
              <a:spcAft>
                <a:spcPts val="0"/>
              </a:spcAft>
              <a:defRPr/>
            </a:pPr>
            <a:r>
              <a:rPr lang="zh-CN" altLang="en-US" sz="2400" b="1" dirty="0">
                <a:latin typeface="+mn-ea"/>
                <a:ea typeface="+mn-ea"/>
              </a:rPr>
              <a:t>增、删、替换</a:t>
            </a:r>
            <a:endParaRPr lang="zh-CN" altLang="en-US" sz="2400" b="1" dirty="0">
              <a:latin typeface="+mn-ea"/>
              <a:ea typeface="+mn-ea"/>
            </a:endParaRPr>
          </a:p>
          <a:p>
            <a:pPr>
              <a:lnSpc>
                <a:spcPct val="150000"/>
              </a:lnSpc>
              <a:spcBef>
                <a:spcPts val="1200"/>
              </a:spcBef>
              <a:spcAft>
                <a:spcPts val="0"/>
              </a:spcAft>
              <a:defRPr/>
            </a:pPr>
            <a:r>
              <a:rPr lang="en-US" altLang="zh-CN" sz="2400" b="1" dirty="0">
                <a:latin typeface="+mn-ea"/>
                <a:ea typeface="+mn-ea"/>
              </a:rPr>
              <a:t>3-5</a:t>
            </a:r>
            <a:r>
              <a:rPr lang="zh-CN" altLang="en-US" sz="2400" b="1" dirty="0">
                <a:latin typeface="+mn-ea"/>
                <a:ea typeface="+mn-ea"/>
              </a:rPr>
              <a:t>个选项</a:t>
            </a:r>
            <a:endParaRPr lang="zh-CN" altLang="en-US" sz="2400" b="1" dirty="0">
              <a:latin typeface="+mn-ea"/>
              <a:ea typeface="+mn-ea"/>
            </a:endParaRPr>
          </a:p>
        </p:txBody>
      </p:sp>
      <p:grpSp>
        <p:nvGrpSpPr>
          <p:cNvPr id="55300" name="组合 29"/>
          <p:cNvGrpSpPr/>
          <p:nvPr/>
        </p:nvGrpSpPr>
        <p:grpSpPr bwMode="auto">
          <a:xfrm>
            <a:off x="4916488" y="1998663"/>
            <a:ext cx="319087" cy="317500"/>
            <a:chOff x="804800" y="3471121"/>
            <a:chExt cx="180000" cy="180000"/>
          </a:xfrm>
        </p:grpSpPr>
        <p:sp>
          <p:nvSpPr>
            <p:cNvPr id="31" name="椭圆 30"/>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5318" name="组合 31"/>
            <p:cNvGrpSpPr/>
            <p:nvPr/>
          </p:nvGrpSpPr>
          <p:grpSpPr bwMode="auto">
            <a:xfrm>
              <a:off x="871386" y="3508495"/>
              <a:ext cx="65993" cy="79661"/>
              <a:chOff x="828807" y="3652481"/>
              <a:chExt cx="142793" cy="172367"/>
            </a:xfrm>
          </p:grpSpPr>
          <p:cxnSp>
            <p:nvCxnSpPr>
              <p:cNvPr id="33" name="直接连接符 32"/>
              <p:cNvCxnSpPr/>
              <p:nvPr/>
            </p:nvCxnSpPr>
            <p:spPr>
              <a:xfrm rot="2700000">
                <a:off x="828736" y="3724482"/>
                <a:ext cx="1421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8100000">
                <a:off x="828121" y="382477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5301" name="矩形 2"/>
          <p:cNvSpPr>
            <a:spLocks noChangeArrowheads="1"/>
          </p:cNvSpPr>
          <p:nvPr/>
        </p:nvSpPr>
        <p:spPr bwMode="auto">
          <a:xfrm>
            <a:off x="4797425" y="1138238"/>
            <a:ext cx="2339975" cy="739775"/>
          </a:xfrm>
          <a:prstGeom prst="rect">
            <a:avLst/>
          </a:prstGeom>
          <a:noFill/>
          <a:ln w="9525">
            <a:noFill/>
            <a:miter lim="800000"/>
          </a:ln>
        </p:spPr>
        <p:txBody>
          <a:bodyPr wrap="none">
            <a:spAutoFit/>
          </a:bodyPr>
          <a:lstStyle/>
          <a:p>
            <a:pPr>
              <a:lnSpc>
                <a:spcPct val="150000"/>
              </a:lnSpc>
            </a:pPr>
            <a:r>
              <a:rPr lang="zh-CN" altLang="en-US" sz="2800" b="1">
                <a:latin typeface="微软雅黑" panose="020B0503020204020204" pitchFamily="34" charset="-122"/>
                <a:ea typeface="微软雅黑" panose="020B0503020204020204" pitchFamily="34" charset="-122"/>
              </a:rPr>
              <a:t>综合的要点：</a:t>
            </a:r>
            <a:endParaRPr lang="zh-CN" altLang="en-US" sz="2800" b="1">
              <a:latin typeface="微软雅黑" panose="020B0503020204020204" pitchFamily="34" charset="-122"/>
              <a:ea typeface="微软雅黑" panose="020B0503020204020204" pitchFamily="34" charset="-122"/>
            </a:endParaRPr>
          </a:p>
        </p:txBody>
      </p:sp>
      <p:grpSp>
        <p:nvGrpSpPr>
          <p:cNvPr id="55302" name="组合 24"/>
          <p:cNvGrpSpPr/>
          <p:nvPr/>
        </p:nvGrpSpPr>
        <p:grpSpPr bwMode="auto">
          <a:xfrm>
            <a:off x="4916488" y="3238500"/>
            <a:ext cx="319087" cy="319088"/>
            <a:chOff x="804800" y="3471121"/>
            <a:chExt cx="180000" cy="180000"/>
          </a:xfrm>
        </p:grpSpPr>
        <p:sp>
          <p:nvSpPr>
            <p:cNvPr id="26" name="椭圆 25"/>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5314" name="组合 26"/>
            <p:cNvGrpSpPr/>
            <p:nvPr/>
          </p:nvGrpSpPr>
          <p:grpSpPr bwMode="auto">
            <a:xfrm>
              <a:off x="871386" y="3508495"/>
              <a:ext cx="65993" cy="79661"/>
              <a:chOff x="828807" y="3652481"/>
              <a:chExt cx="142793" cy="172367"/>
            </a:xfrm>
          </p:grpSpPr>
          <p:cxnSp>
            <p:nvCxnSpPr>
              <p:cNvPr id="28" name="直接连接符 27"/>
              <p:cNvCxnSpPr/>
              <p:nvPr/>
            </p:nvCxnSpPr>
            <p:spPr>
              <a:xfrm rot="2700000">
                <a:off x="828120"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8100000">
                <a:off x="828121" y="3825451"/>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5303" name="组合 34"/>
          <p:cNvGrpSpPr/>
          <p:nvPr/>
        </p:nvGrpSpPr>
        <p:grpSpPr bwMode="auto">
          <a:xfrm>
            <a:off x="4916488" y="4475163"/>
            <a:ext cx="319087" cy="317500"/>
            <a:chOff x="804800" y="3471121"/>
            <a:chExt cx="180000" cy="180000"/>
          </a:xfrm>
        </p:grpSpPr>
        <p:sp>
          <p:nvSpPr>
            <p:cNvPr id="36" name="椭圆 35"/>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5310" name="组合 36"/>
            <p:cNvGrpSpPr/>
            <p:nvPr/>
          </p:nvGrpSpPr>
          <p:grpSpPr bwMode="auto">
            <a:xfrm>
              <a:off x="871386" y="3508495"/>
              <a:ext cx="65993" cy="79661"/>
              <a:chOff x="828807" y="3652481"/>
              <a:chExt cx="142793" cy="172367"/>
            </a:xfrm>
          </p:grpSpPr>
          <p:cxnSp>
            <p:nvCxnSpPr>
              <p:cNvPr id="38" name="直接连接符 37"/>
              <p:cNvCxnSpPr/>
              <p:nvPr/>
            </p:nvCxnSpPr>
            <p:spPr>
              <a:xfrm rot="2700000">
                <a:off x="828736" y="3724482"/>
                <a:ext cx="1421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8100000">
                <a:off x="828121" y="382477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5304" name="组合 39"/>
          <p:cNvGrpSpPr/>
          <p:nvPr/>
        </p:nvGrpSpPr>
        <p:grpSpPr bwMode="auto">
          <a:xfrm>
            <a:off x="4916488" y="5180013"/>
            <a:ext cx="319087" cy="317500"/>
            <a:chOff x="804800" y="3471121"/>
            <a:chExt cx="180000" cy="180000"/>
          </a:xfrm>
        </p:grpSpPr>
        <p:sp>
          <p:nvSpPr>
            <p:cNvPr id="41" name="椭圆 40"/>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5306" name="组合 41"/>
            <p:cNvGrpSpPr/>
            <p:nvPr/>
          </p:nvGrpSpPr>
          <p:grpSpPr bwMode="auto">
            <a:xfrm>
              <a:off x="871386" y="3508495"/>
              <a:ext cx="65993" cy="79661"/>
              <a:chOff x="828807" y="3652481"/>
              <a:chExt cx="142793" cy="172367"/>
            </a:xfrm>
          </p:grpSpPr>
          <p:cxnSp>
            <p:nvCxnSpPr>
              <p:cNvPr id="43" name="直接连接符 42"/>
              <p:cNvCxnSpPr/>
              <p:nvPr/>
            </p:nvCxnSpPr>
            <p:spPr>
              <a:xfrm rot="2700000">
                <a:off x="828736" y="3724482"/>
                <a:ext cx="14215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8100000">
                <a:off x="828121" y="382477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文本占位符 14"/>
          <p:cNvSpPr>
            <a:spLocks noGrp="1"/>
          </p:cNvSpPr>
          <p:nvPr>
            <p:ph type="body" sz="quarter" idx="4294967295"/>
          </p:nvPr>
        </p:nvSpPr>
        <p:spPr>
          <a:xfrm>
            <a:off x="398463" y="342900"/>
            <a:ext cx="4822825" cy="574675"/>
          </a:xfrm>
        </p:spPr>
        <p:txBody>
          <a:bodyPr anchor="ctr"/>
          <a:lstStyle/>
          <a:p>
            <a:pPr marL="0" indent="0">
              <a:buFontTx/>
              <a:buNone/>
            </a:pPr>
            <a:r>
              <a:rPr lang="zh-CN" altLang="en-US" b="1" smtClean="0">
                <a:latin typeface="微软雅黑" panose="020B0503020204020204" pitchFamily="34" charset="-122"/>
              </a:rPr>
              <a:t>课堂活动</a:t>
            </a:r>
            <a:endParaRPr lang="zh-CN" altLang="en-US" b="1" smtClean="0">
              <a:latin typeface="微软雅黑" panose="020B0503020204020204" pitchFamily="34" charset="-122"/>
            </a:endParaRPr>
          </a:p>
        </p:txBody>
      </p:sp>
      <p:grpSp>
        <p:nvGrpSpPr>
          <p:cNvPr id="56322" name="组合 1"/>
          <p:cNvGrpSpPr/>
          <p:nvPr/>
        </p:nvGrpSpPr>
        <p:grpSpPr bwMode="auto">
          <a:xfrm>
            <a:off x="3779838" y="1268413"/>
            <a:ext cx="4716462" cy="4438650"/>
            <a:chOff x="2333625" y="1165225"/>
            <a:chExt cx="4716463" cy="4438650"/>
          </a:xfrm>
        </p:grpSpPr>
        <p:grpSp>
          <p:nvGrpSpPr>
            <p:cNvPr id="56324" name="Group 3"/>
            <p:cNvGrpSpPr/>
            <p:nvPr/>
          </p:nvGrpSpPr>
          <p:grpSpPr bwMode="auto">
            <a:xfrm>
              <a:off x="2333625" y="1165225"/>
              <a:ext cx="4716463" cy="4438650"/>
              <a:chOff x="2157" y="1779"/>
              <a:chExt cx="1944" cy="1885"/>
            </a:xfrm>
          </p:grpSpPr>
          <p:sp>
            <p:nvSpPr>
              <p:cNvPr id="5" name="Freeform 4"/>
              <p:cNvSpPr/>
              <p:nvPr/>
            </p:nvSpPr>
            <p:spPr bwMode="blackWhite">
              <a:xfrm>
                <a:off x="2355" y="1779"/>
                <a:ext cx="973" cy="805"/>
              </a:xfrm>
              <a:custGeom>
                <a:avLst/>
                <a:gdLst>
                  <a:gd name="T0" fmla="*/ 402 w 973"/>
                  <a:gd name="T1" fmla="*/ 804 h 805"/>
                  <a:gd name="T2" fmla="*/ 424 w 973"/>
                  <a:gd name="T3" fmla="*/ 765 h 805"/>
                  <a:gd name="T4" fmla="*/ 450 w 973"/>
                  <a:gd name="T5" fmla="*/ 730 h 805"/>
                  <a:gd name="T6" fmla="*/ 479 w 973"/>
                  <a:gd name="T7" fmla="*/ 698 h 805"/>
                  <a:gd name="T8" fmla="*/ 512 w 973"/>
                  <a:gd name="T9" fmla="*/ 668 h 805"/>
                  <a:gd name="T10" fmla="*/ 548 w 973"/>
                  <a:gd name="T11" fmla="*/ 642 h 805"/>
                  <a:gd name="T12" fmla="*/ 583 w 973"/>
                  <a:gd name="T13" fmla="*/ 621 h 805"/>
                  <a:gd name="T14" fmla="*/ 620 w 973"/>
                  <a:gd name="T15" fmla="*/ 603 h 805"/>
                  <a:gd name="T16" fmla="*/ 660 w 973"/>
                  <a:gd name="T17" fmla="*/ 589 h 805"/>
                  <a:gd name="T18" fmla="*/ 699 w 973"/>
                  <a:gd name="T19" fmla="*/ 579 h 805"/>
                  <a:gd name="T20" fmla="*/ 740 w 973"/>
                  <a:gd name="T21" fmla="*/ 572 h 805"/>
                  <a:gd name="T22" fmla="*/ 752 w 973"/>
                  <a:gd name="T23" fmla="*/ 722 h 805"/>
                  <a:gd name="T24" fmla="*/ 972 w 973"/>
                  <a:gd name="T25" fmla="*/ 356 h 805"/>
                  <a:gd name="T26" fmla="*/ 712 w 973"/>
                  <a:gd name="T27" fmla="*/ 0 h 805"/>
                  <a:gd name="T28" fmla="*/ 713 w 973"/>
                  <a:gd name="T29" fmla="*/ 134 h 805"/>
                  <a:gd name="T30" fmla="*/ 651 w 973"/>
                  <a:gd name="T31" fmla="*/ 142 h 805"/>
                  <a:gd name="T32" fmla="*/ 590 w 973"/>
                  <a:gd name="T33" fmla="*/ 154 h 805"/>
                  <a:gd name="T34" fmla="*/ 530 w 973"/>
                  <a:gd name="T35" fmla="*/ 170 h 805"/>
                  <a:gd name="T36" fmla="*/ 471 w 973"/>
                  <a:gd name="T37" fmla="*/ 191 h 805"/>
                  <a:gd name="T38" fmla="*/ 414 w 973"/>
                  <a:gd name="T39" fmla="*/ 216 h 805"/>
                  <a:gd name="T40" fmla="*/ 359 w 973"/>
                  <a:gd name="T41" fmla="*/ 245 h 805"/>
                  <a:gd name="T42" fmla="*/ 305 w 973"/>
                  <a:gd name="T43" fmla="*/ 278 h 805"/>
                  <a:gd name="T44" fmla="*/ 257 w 973"/>
                  <a:gd name="T45" fmla="*/ 312 h 805"/>
                  <a:gd name="T46" fmla="*/ 212 w 973"/>
                  <a:gd name="T47" fmla="*/ 349 h 805"/>
                  <a:gd name="T48" fmla="*/ 170 w 973"/>
                  <a:gd name="T49" fmla="*/ 390 h 805"/>
                  <a:gd name="T50" fmla="*/ 129 w 973"/>
                  <a:gd name="T51" fmla="*/ 432 h 805"/>
                  <a:gd name="T52" fmla="*/ 92 w 973"/>
                  <a:gd name="T53" fmla="*/ 478 h 805"/>
                  <a:gd name="T54" fmla="*/ 58 w 973"/>
                  <a:gd name="T55" fmla="*/ 526 h 805"/>
                  <a:gd name="T56" fmla="*/ 27 w 973"/>
                  <a:gd name="T57" fmla="*/ 576 h 805"/>
                  <a:gd name="T58" fmla="*/ 0 w 973"/>
                  <a:gd name="T59" fmla="*/ 628 h 805"/>
                  <a:gd name="T60" fmla="*/ 264 w 973"/>
                  <a:gd name="T61" fmla="*/ 607 h 805"/>
                  <a:gd name="T62" fmla="*/ 402 w 973"/>
                  <a:gd name="T63" fmla="*/ 804 h 8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73" h="805">
                    <a:moveTo>
                      <a:pt x="402" y="804"/>
                    </a:moveTo>
                    <a:lnTo>
                      <a:pt x="424" y="765"/>
                    </a:lnTo>
                    <a:lnTo>
                      <a:pt x="450" y="730"/>
                    </a:lnTo>
                    <a:lnTo>
                      <a:pt x="479" y="698"/>
                    </a:lnTo>
                    <a:lnTo>
                      <a:pt x="512" y="668"/>
                    </a:lnTo>
                    <a:lnTo>
                      <a:pt x="548" y="642"/>
                    </a:lnTo>
                    <a:lnTo>
                      <a:pt x="583" y="621"/>
                    </a:lnTo>
                    <a:lnTo>
                      <a:pt x="620" y="603"/>
                    </a:lnTo>
                    <a:lnTo>
                      <a:pt x="660" y="589"/>
                    </a:lnTo>
                    <a:lnTo>
                      <a:pt x="699" y="579"/>
                    </a:lnTo>
                    <a:lnTo>
                      <a:pt x="740" y="572"/>
                    </a:lnTo>
                    <a:lnTo>
                      <a:pt x="752" y="722"/>
                    </a:lnTo>
                    <a:lnTo>
                      <a:pt x="972" y="356"/>
                    </a:lnTo>
                    <a:lnTo>
                      <a:pt x="712" y="0"/>
                    </a:lnTo>
                    <a:lnTo>
                      <a:pt x="713" y="134"/>
                    </a:lnTo>
                    <a:lnTo>
                      <a:pt x="651" y="142"/>
                    </a:lnTo>
                    <a:lnTo>
                      <a:pt x="590" y="154"/>
                    </a:lnTo>
                    <a:lnTo>
                      <a:pt x="530" y="170"/>
                    </a:lnTo>
                    <a:lnTo>
                      <a:pt x="471" y="191"/>
                    </a:lnTo>
                    <a:lnTo>
                      <a:pt x="414" y="216"/>
                    </a:lnTo>
                    <a:lnTo>
                      <a:pt x="359" y="245"/>
                    </a:lnTo>
                    <a:lnTo>
                      <a:pt x="305" y="278"/>
                    </a:lnTo>
                    <a:lnTo>
                      <a:pt x="257" y="312"/>
                    </a:lnTo>
                    <a:lnTo>
                      <a:pt x="212" y="349"/>
                    </a:lnTo>
                    <a:lnTo>
                      <a:pt x="170" y="390"/>
                    </a:lnTo>
                    <a:lnTo>
                      <a:pt x="129" y="432"/>
                    </a:lnTo>
                    <a:lnTo>
                      <a:pt x="92" y="478"/>
                    </a:lnTo>
                    <a:lnTo>
                      <a:pt x="58" y="526"/>
                    </a:lnTo>
                    <a:lnTo>
                      <a:pt x="27" y="576"/>
                    </a:lnTo>
                    <a:lnTo>
                      <a:pt x="0" y="628"/>
                    </a:lnTo>
                    <a:lnTo>
                      <a:pt x="264" y="607"/>
                    </a:lnTo>
                    <a:lnTo>
                      <a:pt x="402" y="804"/>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6" name="Freeform 5"/>
              <p:cNvSpPr/>
              <p:nvPr/>
            </p:nvSpPr>
            <p:spPr bwMode="blackWhite">
              <a:xfrm>
                <a:off x="3220" y="1913"/>
                <a:ext cx="881" cy="819"/>
              </a:xfrm>
              <a:custGeom>
                <a:avLst/>
                <a:gdLst>
                  <a:gd name="T0" fmla="*/ 583 w 881"/>
                  <a:gd name="T1" fmla="*/ 818 h 819"/>
                  <a:gd name="T2" fmla="*/ 685 w 881"/>
                  <a:gd name="T3" fmla="*/ 715 h 819"/>
                  <a:gd name="T4" fmla="*/ 784 w 881"/>
                  <a:gd name="T5" fmla="*/ 609 h 819"/>
                  <a:gd name="T6" fmla="*/ 880 w 881"/>
                  <a:gd name="T7" fmla="*/ 502 h 819"/>
                  <a:gd name="T8" fmla="*/ 734 w 881"/>
                  <a:gd name="T9" fmla="*/ 542 h 819"/>
                  <a:gd name="T10" fmla="*/ 709 w 881"/>
                  <a:gd name="T11" fmla="*/ 487 h 819"/>
                  <a:gd name="T12" fmla="*/ 681 w 881"/>
                  <a:gd name="T13" fmla="*/ 433 h 819"/>
                  <a:gd name="T14" fmla="*/ 650 w 881"/>
                  <a:gd name="T15" fmla="*/ 383 h 819"/>
                  <a:gd name="T16" fmla="*/ 615 w 881"/>
                  <a:gd name="T17" fmla="*/ 334 h 819"/>
                  <a:gd name="T18" fmla="*/ 576 w 881"/>
                  <a:gd name="T19" fmla="*/ 288 h 819"/>
                  <a:gd name="T20" fmla="*/ 534 w 881"/>
                  <a:gd name="T21" fmla="*/ 245 h 819"/>
                  <a:gd name="T22" fmla="*/ 490 w 881"/>
                  <a:gd name="T23" fmla="*/ 204 h 819"/>
                  <a:gd name="T24" fmla="*/ 443 w 881"/>
                  <a:gd name="T25" fmla="*/ 168 h 819"/>
                  <a:gd name="T26" fmla="*/ 393 w 881"/>
                  <a:gd name="T27" fmla="*/ 133 h 819"/>
                  <a:gd name="T28" fmla="*/ 342 w 881"/>
                  <a:gd name="T29" fmla="*/ 103 h 819"/>
                  <a:gd name="T30" fmla="*/ 288 w 881"/>
                  <a:gd name="T31" fmla="*/ 76 h 819"/>
                  <a:gd name="T32" fmla="*/ 233 w 881"/>
                  <a:gd name="T33" fmla="*/ 54 h 819"/>
                  <a:gd name="T34" fmla="*/ 176 w 881"/>
                  <a:gd name="T35" fmla="*/ 34 h 819"/>
                  <a:gd name="T36" fmla="*/ 118 w 881"/>
                  <a:gd name="T37" fmla="*/ 19 h 819"/>
                  <a:gd name="T38" fmla="*/ 60 w 881"/>
                  <a:gd name="T39" fmla="*/ 8 h 819"/>
                  <a:gd name="T40" fmla="*/ 0 w 881"/>
                  <a:gd name="T41" fmla="*/ 0 h 819"/>
                  <a:gd name="T42" fmla="*/ 147 w 881"/>
                  <a:gd name="T43" fmla="*/ 218 h 819"/>
                  <a:gd name="T44" fmla="*/ 27 w 881"/>
                  <a:gd name="T45" fmla="*/ 444 h 819"/>
                  <a:gd name="T46" fmla="*/ 70 w 881"/>
                  <a:gd name="T47" fmla="*/ 456 h 819"/>
                  <a:gd name="T48" fmla="*/ 111 w 881"/>
                  <a:gd name="T49" fmla="*/ 474 h 819"/>
                  <a:gd name="T50" fmla="*/ 149 w 881"/>
                  <a:gd name="T51" fmla="*/ 496 h 819"/>
                  <a:gd name="T52" fmla="*/ 187 w 881"/>
                  <a:gd name="T53" fmla="*/ 522 h 819"/>
                  <a:gd name="T54" fmla="*/ 220 w 881"/>
                  <a:gd name="T55" fmla="*/ 551 h 819"/>
                  <a:gd name="T56" fmla="*/ 252 w 881"/>
                  <a:gd name="T57" fmla="*/ 584 h 819"/>
                  <a:gd name="T58" fmla="*/ 279 w 881"/>
                  <a:gd name="T59" fmla="*/ 618 h 819"/>
                  <a:gd name="T60" fmla="*/ 302 w 881"/>
                  <a:gd name="T61" fmla="*/ 657 h 819"/>
                  <a:gd name="T62" fmla="*/ 146 w 881"/>
                  <a:gd name="T63" fmla="*/ 699 h 819"/>
                  <a:gd name="T64" fmla="*/ 583 w 881"/>
                  <a:gd name="T65" fmla="*/ 818 h 8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81" h="819">
                    <a:moveTo>
                      <a:pt x="583" y="818"/>
                    </a:moveTo>
                    <a:lnTo>
                      <a:pt x="685" y="715"/>
                    </a:lnTo>
                    <a:lnTo>
                      <a:pt x="784" y="609"/>
                    </a:lnTo>
                    <a:lnTo>
                      <a:pt x="880" y="502"/>
                    </a:lnTo>
                    <a:lnTo>
                      <a:pt x="734" y="542"/>
                    </a:lnTo>
                    <a:lnTo>
                      <a:pt x="709" y="487"/>
                    </a:lnTo>
                    <a:lnTo>
                      <a:pt x="681" y="433"/>
                    </a:lnTo>
                    <a:lnTo>
                      <a:pt x="650" y="383"/>
                    </a:lnTo>
                    <a:lnTo>
                      <a:pt x="615" y="334"/>
                    </a:lnTo>
                    <a:lnTo>
                      <a:pt x="576" y="288"/>
                    </a:lnTo>
                    <a:lnTo>
                      <a:pt x="534" y="245"/>
                    </a:lnTo>
                    <a:lnTo>
                      <a:pt x="490" y="204"/>
                    </a:lnTo>
                    <a:lnTo>
                      <a:pt x="443" y="168"/>
                    </a:lnTo>
                    <a:lnTo>
                      <a:pt x="393" y="133"/>
                    </a:lnTo>
                    <a:lnTo>
                      <a:pt x="342" y="103"/>
                    </a:lnTo>
                    <a:lnTo>
                      <a:pt x="288" y="76"/>
                    </a:lnTo>
                    <a:lnTo>
                      <a:pt x="233" y="54"/>
                    </a:lnTo>
                    <a:lnTo>
                      <a:pt x="176" y="34"/>
                    </a:lnTo>
                    <a:lnTo>
                      <a:pt x="118" y="19"/>
                    </a:lnTo>
                    <a:lnTo>
                      <a:pt x="60" y="8"/>
                    </a:lnTo>
                    <a:lnTo>
                      <a:pt x="0" y="0"/>
                    </a:lnTo>
                    <a:lnTo>
                      <a:pt x="147" y="218"/>
                    </a:lnTo>
                    <a:lnTo>
                      <a:pt x="27" y="444"/>
                    </a:lnTo>
                    <a:lnTo>
                      <a:pt x="70" y="456"/>
                    </a:lnTo>
                    <a:lnTo>
                      <a:pt x="111" y="474"/>
                    </a:lnTo>
                    <a:lnTo>
                      <a:pt x="149" y="496"/>
                    </a:lnTo>
                    <a:lnTo>
                      <a:pt x="187" y="522"/>
                    </a:lnTo>
                    <a:lnTo>
                      <a:pt x="220" y="551"/>
                    </a:lnTo>
                    <a:lnTo>
                      <a:pt x="252" y="584"/>
                    </a:lnTo>
                    <a:lnTo>
                      <a:pt x="279" y="618"/>
                    </a:lnTo>
                    <a:lnTo>
                      <a:pt x="302" y="657"/>
                    </a:lnTo>
                    <a:lnTo>
                      <a:pt x="146" y="699"/>
                    </a:lnTo>
                    <a:lnTo>
                      <a:pt x="583" y="818"/>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7" name="Freeform 6"/>
              <p:cNvSpPr/>
              <p:nvPr/>
            </p:nvSpPr>
            <p:spPr bwMode="blackWhite">
              <a:xfrm>
                <a:off x="3354" y="2584"/>
                <a:ext cx="666" cy="1033"/>
              </a:xfrm>
              <a:custGeom>
                <a:avLst/>
                <a:gdLst>
                  <a:gd name="T0" fmla="*/ 217 w 666"/>
                  <a:gd name="T1" fmla="*/ 121 h 1033"/>
                  <a:gd name="T2" fmla="*/ 223 w 666"/>
                  <a:gd name="T3" fmla="*/ 164 h 1033"/>
                  <a:gd name="T4" fmla="*/ 224 w 666"/>
                  <a:gd name="T5" fmla="*/ 209 h 1033"/>
                  <a:gd name="T6" fmla="*/ 222 w 666"/>
                  <a:gd name="T7" fmla="*/ 253 h 1033"/>
                  <a:gd name="T8" fmla="*/ 214 w 666"/>
                  <a:gd name="T9" fmla="*/ 296 h 1033"/>
                  <a:gd name="T10" fmla="*/ 202 w 666"/>
                  <a:gd name="T11" fmla="*/ 339 h 1033"/>
                  <a:gd name="T12" fmla="*/ 187 w 666"/>
                  <a:gd name="T13" fmla="*/ 380 h 1033"/>
                  <a:gd name="T14" fmla="*/ 166 w 666"/>
                  <a:gd name="T15" fmla="*/ 420 h 1033"/>
                  <a:gd name="T16" fmla="*/ 142 w 666"/>
                  <a:gd name="T17" fmla="*/ 457 h 1033"/>
                  <a:gd name="T18" fmla="*/ 114 w 666"/>
                  <a:gd name="T19" fmla="*/ 492 h 1033"/>
                  <a:gd name="T20" fmla="*/ 84 w 666"/>
                  <a:gd name="T21" fmla="*/ 524 h 1033"/>
                  <a:gd name="T22" fmla="*/ 0 w 666"/>
                  <a:gd name="T23" fmla="*/ 371 h 1033"/>
                  <a:gd name="T24" fmla="*/ 0 w 666"/>
                  <a:gd name="T25" fmla="*/ 819 h 1033"/>
                  <a:gd name="T26" fmla="*/ 378 w 666"/>
                  <a:gd name="T27" fmla="*/ 1032 h 1033"/>
                  <a:gd name="T28" fmla="*/ 306 w 666"/>
                  <a:gd name="T29" fmla="*/ 909 h 1033"/>
                  <a:gd name="T30" fmla="*/ 354 w 666"/>
                  <a:gd name="T31" fmla="*/ 871 h 1033"/>
                  <a:gd name="T32" fmla="*/ 398 w 666"/>
                  <a:gd name="T33" fmla="*/ 831 h 1033"/>
                  <a:gd name="T34" fmla="*/ 440 w 666"/>
                  <a:gd name="T35" fmla="*/ 787 h 1033"/>
                  <a:gd name="T36" fmla="*/ 480 w 666"/>
                  <a:gd name="T37" fmla="*/ 741 h 1033"/>
                  <a:gd name="T38" fmla="*/ 515 w 666"/>
                  <a:gd name="T39" fmla="*/ 692 h 1033"/>
                  <a:gd name="T40" fmla="*/ 547 w 666"/>
                  <a:gd name="T41" fmla="*/ 641 h 1033"/>
                  <a:gd name="T42" fmla="*/ 575 w 666"/>
                  <a:gd name="T43" fmla="*/ 588 h 1033"/>
                  <a:gd name="T44" fmla="*/ 600 w 666"/>
                  <a:gd name="T45" fmla="*/ 533 h 1033"/>
                  <a:gd name="T46" fmla="*/ 621 w 666"/>
                  <a:gd name="T47" fmla="*/ 476 h 1033"/>
                  <a:gd name="T48" fmla="*/ 638 w 666"/>
                  <a:gd name="T49" fmla="*/ 419 h 1033"/>
                  <a:gd name="T50" fmla="*/ 651 w 666"/>
                  <a:gd name="T51" fmla="*/ 359 h 1033"/>
                  <a:gd name="T52" fmla="*/ 659 w 666"/>
                  <a:gd name="T53" fmla="*/ 300 h 1033"/>
                  <a:gd name="T54" fmla="*/ 664 w 666"/>
                  <a:gd name="T55" fmla="*/ 239 h 1033"/>
                  <a:gd name="T56" fmla="*/ 665 w 666"/>
                  <a:gd name="T57" fmla="*/ 180 h 1033"/>
                  <a:gd name="T58" fmla="*/ 662 w 666"/>
                  <a:gd name="T59" fmla="*/ 119 h 1033"/>
                  <a:gd name="T60" fmla="*/ 654 w 666"/>
                  <a:gd name="T61" fmla="*/ 59 h 1033"/>
                  <a:gd name="T62" fmla="*/ 642 w 666"/>
                  <a:gd name="T63" fmla="*/ 0 h 1033"/>
                  <a:gd name="T64" fmla="*/ 454 w 666"/>
                  <a:gd name="T65" fmla="*/ 190 h 1033"/>
                  <a:gd name="T66" fmla="*/ 217 w 666"/>
                  <a:gd name="T67" fmla="*/ 121 h 10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66" h="1033">
                    <a:moveTo>
                      <a:pt x="217" y="121"/>
                    </a:moveTo>
                    <a:lnTo>
                      <a:pt x="223" y="164"/>
                    </a:lnTo>
                    <a:lnTo>
                      <a:pt x="224" y="209"/>
                    </a:lnTo>
                    <a:lnTo>
                      <a:pt x="222" y="253"/>
                    </a:lnTo>
                    <a:lnTo>
                      <a:pt x="214" y="296"/>
                    </a:lnTo>
                    <a:lnTo>
                      <a:pt x="202" y="339"/>
                    </a:lnTo>
                    <a:lnTo>
                      <a:pt x="187" y="380"/>
                    </a:lnTo>
                    <a:lnTo>
                      <a:pt x="166" y="420"/>
                    </a:lnTo>
                    <a:lnTo>
                      <a:pt x="142" y="457"/>
                    </a:lnTo>
                    <a:lnTo>
                      <a:pt x="114" y="492"/>
                    </a:lnTo>
                    <a:lnTo>
                      <a:pt x="84" y="524"/>
                    </a:lnTo>
                    <a:lnTo>
                      <a:pt x="0" y="371"/>
                    </a:lnTo>
                    <a:lnTo>
                      <a:pt x="0" y="819"/>
                    </a:lnTo>
                    <a:lnTo>
                      <a:pt x="378" y="1032"/>
                    </a:lnTo>
                    <a:lnTo>
                      <a:pt x="306" y="909"/>
                    </a:lnTo>
                    <a:lnTo>
                      <a:pt x="354" y="871"/>
                    </a:lnTo>
                    <a:lnTo>
                      <a:pt x="398" y="831"/>
                    </a:lnTo>
                    <a:lnTo>
                      <a:pt x="440" y="787"/>
                    </a:lnTo>
                    <a:lnTo>
                      <a:pt x="480" y="741"/>
                    </a:lnTo>
                    <a:lnTo>
                      <a:pt x="515" y="692"/>
                    </a:lnTo>
                    <a:lnTo>
                      <a:pt x="547" y="641"/>
                    </a:lnTo>
                    <a:lnTo>
                      <a:pt x="575" y="588"/>
                    </a:lnTo>
                    <a:lnTo>
                      <a:pt x="600" y="533"/>
                    </a:lnTo>
                    <a:lnTo>
                      <a:pt x="621" y="476"/>
                    </a:lnTo>
                    <a:lnTo>
                      <a:pt x="638" y="419"/>
                    </a:lnTo>
                    <a:lnTo>
                      <a:pt x="651" y="359"/>
                    </a:lnTo>
                    <a:lnTo>
                      <a:pt x="659" y="300"/>
                    </a:lnTo>
                    <a:lnTo>
                      <a:pt x="664" y="239"/>
                    </a:lnTo>
                    <a:lnTo>
                      <a:pt x="665" y="180"/>
                    </a:lnTo>
                    <a:lnTo>
                      <a:pt x="662" y="119"/>
                    </a:lnTo>
                    <a:lnTo>
                      <a:pt x="654" y="59"/>
                    </a:lnTo>
                    <a:lnTo>
                      <a:pt x="642" y="0"/>
                    </a:lnTo>
                    <a:lnTo>
                      <a:pt x="454" y="190"/>
                    </a:lnTo>
                    <a:lnTo>
                      <a:pt x="217" y="12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56333" name="Freeform 7"/>
              <p:cNvSpPr/>
              <p:nvPr/>
            </p:nvSpPr>
            <p:spPr bwMode="blackWhite">
              <a:xfrm>
                <a:off x="2522" y="3027"/>
                <a:ext cx="1030" cy="637"/>
              </a:xfrm>
              <a:custGeom>
                <a:avLst/>
                <a:gdLst>
                  <a:gd name="T0" fmla="*/ 792 w 1030"/>
                  <a:gd name="T1" fmla="*/ 161 h 637"/>
                  <a:gd name="T2" fmla="*/ 753 w 1030"/>
                  <a:gd name="T3" fmla="*/ 175 h 637"/>
                  <a:gd name="T4" fmla="*/ 712 w 1030"/>
                  <a:gd name="T5" fmla="*/ 187 h 637"/>
                  <a:gd name="T6" fmla="*/ 670 w 1030"/>
                  <a:gd name="T7" fmla="*/ 193 h 637"/>
                  <a:gd name="T8" fmla="*/ 628 w 1030"/>
                  <a:gd name="T9" fmla="*/ 196 h 637"/>
                  <a:gd name="T10" fmla="*/ 586 w 1030"/>
                  <a:gd name="T11" fmla="*/ 194 h 637"/>
                  <a:gd name="T12" fmla="*/ 544 w 1030"/>
                  <a:gd name="T13" fmla="*/ 188 h 637"/>
                  <a:gd name="T14" fmla="*/ 502 w 1030"/>
                  <a:gd name="T15" fmla="*/ 179 h 637"/>
                  <a:gd name="T16" fmla="*/ 462 w 1030"/>
                  <a:gd name="T17" fmla="*/ 166 h 637"/>
                  <a:gd name="T18" fmla="*/ 424 w 1030"/>
                  <a:gd name="T19" fmla="*/ 148 h 637"/>
                  <a:gd name="T20" fmla="*/ 388 w 1030"/>
                  <a:gd name="T21" fmla="*/ 127 h 637"/>
                  <a:gd name="T22" fmla="*/ 493 w 1030"/>
                  <a:gd name="T23" fmla="*/ 0 h 637"/>
                  <a:gd name="T24" fmla="*/ 73 w 1030"/>
                  <a:gd name="T25" fmla="*/ 152 h 637"/>
                  <a:gd name="T26" fmla="*/ 31 w 1030"/>
                  <a:gd name="T27" fmla="*/ 403 h 637"/>
                  <a:gd name="T28" fmla="*/ 33 w 1030"/>
                  <a:gd name="T29" fmla="*/ 405 h 637"/>
                  <a:gd name="T30" fmla="*/ 0 w 1030"/>
                  <a:gd name="T31" fmla="*/ 588 h 637"/>
                  <a:gd name="T32" fmla="*/ 104 w 1030"/>
                  <a:gd name="T33" fmla="*/ 463 h 637"/>
                  <a:gd name="T34" fmla="*/ 155 w 1030"/>
                  <a:gd name="T35" fmla="*/ 498 h 637"/>
                  <a:gd name="T36" fmla="*/ 208 w 1030"/>
                  <a:gd name="T37" fmla="*/ 530 h 637"/>
                  <a:gd name="T38" fmla="*/ 262 w 1030"/>
                  <a:gd name="T39" fmla="*/ 557 h 637"/>
                  <a:gd name="T40" fmla="*/ 319 w 1030"/>
                  <a:gd name="T41" fmla="*/ 580 h 637"/>
                  <a:gd name="T42" fmla="*/ 377 w 1030"/>
                  <a:gd name="T43" fmla="*/ 600 h 637"/>
                  <a:gd name="T44" fmla="*/ 435 w 1030"/>
                  <a:gd name="T45" fmla="*/ 615 h 637"/>
                  <a:gd name="T46" fmla="*/ 496 w 1030"/>
                  <a:gd name="T47" fmla="*/ 627 h 637"/>
                  <a:gd name="T48" fmla="*/ 557 w 1030"/>
                  <a:gd name="T49" fmla="*/ 634 h 637"/>
                  <a:gd name="T50" fmla="*/ 618 w 1030"/>
                  <a:gd name="T51" fmla="*/ 636 h 637"/>
                  <a:gd name="T52" fmla="*/ 679 w 1030"/>
                  <a:gd name="T53" fmla="*/ 634 h 637"/>
                  <a:gd name="T54" fmla="*/ 740 w 1030"/>
                  <a:gd name="T55" fmla="*/ 628 h 637"/>
                  <a:gd name="T56" fmla="*/ 801 w 1030"/>
                  <a:gd name="T57" fmla="*/ 617 h 637"/>
                  <a:gd name="T58" fmla="*/ 859 w 1030"/>
                  <a:gd name="T59" fmla="*/ 603 h 637"/>
                  <a:gd name="T60" fmla="*/ 917 w 1030"/>
                  <a:gd name="T61" fmla="*/ 585 h 637"/>
                  <a:gd name="T62" fmla="*/ 974 w 1030"/>
                  <a:gd name="T63" fmla="*/ 561 h 637"/>
                  <a:gd name="T64" fmla="*/ 1029 w 1030"/>
                  <a:gd name="T65" fmla="*/ 534 h 637"/>
                  <a:gd name="T66" fmla="*/ 795 w 1030"/>
                  <a:gd name="T67" fmla="*/ 398 h 637"/>
                  <a:gd name="T68" fmla="*/ 792 w 1030"/>
                  <a:gd name="T69" fmla="*/ 161 h 6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30"/>
                  <a:gd name="T106" fmla="*/ 0 h 637"/>
                  <a:gd name="T107" fmla="*/ 1030 w 1030"/>
                  <a:gd name="T108" fmla="*/ 637 h 63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30" h="637">
                    <a:moveTo>
                      <a:pt x="792" y="161"/>
                    </a:moveTo>
                    <a:lnTo>
                      <a:pt x="753" y="175"/>
                    </a:lnTo>
                    <a:lnTo>
                      <a:pt x="712" y="187"/>
                    </a:lnTo>
                    <a:lnTo>
                      <a:pt x="670" y="193"/>
                    </a:lnTo>
                    <a:lnTo>
                      <a:pt x="628" y="196"/>
                    </a:lnTo>
                    <a:lnTo>
                      <a:pt x="586" y="194"/>
                    </a:lnTo>
                    <a:lnTo>
                      <a:pt x="544" y="188"/>
                    </a:lnTo>
                    <a:lnTo>
                      <a:pt x="502" y="179"/>
                    </a:lnTo>
                    <a:lnTo>
                      <a:pt x="462" y="166"/>
                    </a:lnTo>
                    <a:lnTo>
                      <a:pt x="424" y="148"/>
                    </a:lnTo>
                    <a:lnTo>
                      <a:pt x="388" y="127"/>
                    </a:lnTo>
                    <a:lnTo>
                      <a:pt x="493" y="0"/>
                    </a:lnTo>
                    <a:lnTo>
                      <a:pt x="73" y="152"/>
                    </a:lnTo>
                    <a:lnTo>
                      <a:pt x="31" y="403"/>
                    </a:lnTo>
                    <a:lnTo>
                      <a:pt x="33" y="405"/>
                    </a:lnTo>
                    <a:lnTo>
                      <a:pt x="0" y="588"/>
                    </a:lnTo>
                    <a:lnTo>
                      <a:pt x="104" y="463"/>
                    </a:lnTo>
                    <a:lnTo>
                      <a:pt x="155" y="498"/>
                    </a:lnTo>
                    <a:lnTo>
                      <a:pt x="208" y="530"/>
                    </a:lnTo>
                    <a:lnTo>
                      <a:pt x="262" y="557"/>
                    </a:lnTo>
                    <a:lnTo>
                      <a:pt x="319" y="580"/>
                    </a:lnTo>
                    <a:lnTo>
                      <a:pt x="377" y="600"/>
                    </a:lnTo>
                    <a:lnTo>
                      <a:pt x="435" y="615"/>
                    </a:lnTo>
                    <a:lnTo>
                      <a:pt x="496" y="627"/>
                    </a:lnTo>
                    <a:lnTo>
                      <a:pt x="557" y="634"/>
                    </a:lnTo>
                    <a:lnTo>
                      <a:pt x="618" y="636"/>
                    </a:lnTo>
                    <a:lnTo>
                      <a:pt x="679" y="634"/>
                    </a:lnTo>
                    <a:lnTo>
                      <a:pt x="740" y="628"/>
                    </a:lnTo>
                    <a:lnTo>
                      <a:pt x="801" y="617"/>
                    </a:lnTo>
                    <a:lnTo>
                      <a:pt x="859" y="603"/>
                    </a:lnTo>
                    <a:lnTo>
                      <a:pt x="917" y="585"/>
                    </a:lnTo>
                    <a:lnTo>
                      <a:pt x="974" y="561"/>
                    </a:lnTo>
                    <a:lnTo>
                      <a:pt x="1029" y="534"/>
                    </a:lnTo>
                    <a:lnTo>
                      <a:pt x="795" y="398"/>
                    </a:lnTo>
                    <a:lnTo>
                      <a:pt x="792" y="161"/>
                    </a:lnTo>
                  </a:path>
                </a:pathLst>
              </a:custGeom>
              <a:solidFill>
                <a:srgbClr val="007BA4"/>
              </a:solidFill>
              <a:ln w="12700" cap="rnd" cmpd="sng">
                <a:solidFill>
                  <a:schemeClr val="tx1"/>
                </a:solidFill>
                <a:prstDash val="solid"/>
                <a:round/>
              </a:ln>
            </p:spPr>
            <p:txBody>
              <a:bodyPr/>
              <a:lstStyle/>
              <a:p>
                <a:endParaRPr lang="zh-CN" altLang="en-US"/>
              </a:p>
            </p:txBody>
          </p:sp>
          <p:sp>
            <p:nvSpPr>
              <p:cNvPr id="9" name="Freeform 8"/>
              <p:cNvSpPr/>
              <p:nvPr/>
            </p:nvSpPr>
            <p:spPr bwMode="blackWhite">
              <a:xfrm>
                <a:off x="2157" y="2422"/>
                <a:ext cx="697" cy="971"/>
              </a:xfrm>
              <a:custGeom>
                <a:avLst/>
                <a:gdLst>
                  <a:gd name="T0" fmla="*/ 648 w 697"/>
                  <a:gd name="T1" fmla="*/ 639 h 971"/>
                  <a:gd name="T2" fmla="*/ 621 w 697"/>
                  <a:gd name="T3" fmla="*/ 603 h 971"/>
                  <a:gd name="T4" fmla="*/ 599 w 697"/>
                  <a:gd name="T5" fmla="*/ 563 h 971"/>
                  <a:gd name="T6" fmla="*/ 580 w 697"/>
                  <a:gd name="T7" fmla="*/ 522 h 971"/>
                  <a:gd name="T8" fmla="*/ 566 w 697"/>
                  <a:gd name="T9" fmla="*/ 480 h 971"/>
                  <a:gd name="T10" fmla="*/ 556 w 697"/>
                  <a:gd name="T11" fmla="*/ 436 h 971"/>
                  <a:gd name="T12" fmla="*/ 551 w 697"/>
                  <a:gd name="T13" fmla="*/ 392 h 971"/>
                  <a:gd name="T14" fmla="*/ 550 w 697"/>
                  <a:gd name="T15" fmla="*/ 347 h 971"/>
                  <a:gd name="T16" fmla="*/ 554 w 697"/>
                  <a:gd name="T17" fmla="*/ 302 h 971"/>
                  <a:gd name="T18" fmla="*/ 696 w 697"/>
                  <a:gd name="T19" fmla="*/ 368 h 971"/>
                  <a:gd name="T20" fmla="*/ 445 w 697"/>
                  <a:gd name="T21" fmla="*/ 0 h 971"/>
                  <a:gd name="T22" fmla="*/ 0 w 697"/>
                  <a:gd name="T23" fmla="*/ 44 h 971"/>
                  <a:gd name="T24" fmla="*/ 148 w 697"/>
                  <a:gd name="T25" fmla="*/ 113 h 971"/>
                  <a:gd name="T26" fmla="*/ 133 w 697"/>
                  <a:gd name="T27" fmla="*/ 173 h 971"/>
                  <a:gd name="T28" fmla="*/ 121 w 697"/>
                  <a:gd name="T29" fmla="*/ 233 h 971"/>
                  <a:gd name="T30" fmla="*/ 116 w 697"/>
                  <a:gd name="T31" fmla="*/ 295 h 971"/>
                  <a:gd name="T32" fmla="*/ 112 w 697"/>
                  <a:gd name="T33" fmla="*/ 357 h 971"/>
                  <a:gd name="T34" fmla="*/ 114 w 697"/>
                  <a:gd name="T35" fmla="*/ 418 h 971"/>
                  <a:gd name="T36" fmla="*/ 120 w 697"/>
                  <a:gd name="T37" fmla="*/ 479 h 971"/>
                  <a:gd name="T38" fmla="*/ 131 w 697"/>
                  <a:gd name="T39" fmla="*/ 540 h 971"/>
                  <a:gd name="T40" fmla="*/ 145 w 697"/>
                  <a:gd name="T41" fmla="*/ 599 h 971"/>
                  <a:gd name="T42" fmla="*/ 163 w 697"/>
                  <a:gd name="T43" fmla="*/ 659 h 971"/>
                  <a:gd name="T44" fmla="*/ 187 w 697"/>
                  <a:gd name="T45" fmla="*/ 716 h 971"/>
                  <a:gd name="T46" fmla="*/ 214 w 697"/>
                  <a:gd name="T47" fmla="*/ 771 h 971"/>
                  <a:gd name="T48" fmla="*/ 244 w 697"/>
                  <a:gd name="T49" fmla="*/ 825 h 971"/>
                  <a:gd name="T50" fmla="*/ 278 w 697"/>
                  <a:gd name="T51" fmla="*/ 876 h 971"/>
                  <a:gd name="T52" fmla="*/ 316 w 697"/>
                  <a:gd name="T53" fmla="*/ 925 h 971"/>
                  <a:gd name="T54" fmla="*/ 357 w 697"/>
                  <a:gd name="T55" fmla="*/ 970 h 971"/>
                  <a:gd name="T56" fmla="*/ 399 w 697"/>
                  <a:gd name="T57" fmla="*/ 730 h 971"/>
                  <a:gd name="T58" fmla="*/ 648 w 697"/>
                  <a:gd name="T59" fmla="*/ 639 h 97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97" h="971">
                    <a:moveTo>
                      <a:pt x="648" y="639"/>
                    </a:moveTo>
                    <a:lnTo>
                      <a:pt x="621" y="603"/>
                    </a:lnTo>
                    <a:lnTo>
                      <a:pt x="599" y="563"/>
                    </a:lnTo>
                    <a:lnTo>
                      <a:pt x="580" y="522"/>
                    </a:lnTo>
                    <a:lnTo>
                      <a:pt x="566" y="480"/>
                    </a:lnTo>
                    <a:lnTo>
                      <a:pt x="556" y="436"/>
                    </a:lnTo>
                    <a:lnTo>
                      <a:pt x="551" y="392"/>
                    </a:lnTo>
                    <a:lnTo>
                      <a:pt x="550" y="347"/>
                    </a:lnTo>
                    <a:lnTo>
                      <a:pt x="554" y="302"/>
                    </a:lnTo>
                    <a:lnTo>
                      <a:pt x="696" y="368"/>
                    </a:lnTo>
                    <a:lnTo>
                      <a:pt x="445" y="0"/>
                    </a:lnTo>
                    <a:lnTo>
                      <a:pt x="0" y="44"/>
                    </a:lnTo>
                    <a:lnTo>
                      <a:pt x="148" y="113"/>
                    </a:lnTo>
                    <a:lnTo>
                      <a:pt x="133" y="173"/>
                    </a:lnTo>
                    <a:lnTo>
                      <a:pt x="121" y="233"/>
                    </a:lnTo>
                    <a:lnTo>
                      <a:pt x="116" y="295"/>
                    </a:lnTo>
                    <a:lnTo>
                      <a:pt x="112" y="357"/>
                    </a:lnTo>
                    <a:lnTo>
                      <a:pt x="114" y="418"/>
                    </a:lnTo>
                    <a:lnTo>
                      <a:pt x="120" y="479"/>
                    </a:lnTo>
                    <a:lnTo>
                      <a:pt x="131" y="540"/>
                    </a:lnTo>
                    <a:lnTo>
                      <a:pt x="145" y="599"/>
                    </a:lnTo>
                    <a:lnTo>
                      <a:pt x="163" y="659"/>
                    </a:lnTo>
                    <a:lnTo>
                      <a:pt x="187" y="716"/>
                    </a:lnTo>
                    <a:lnTo>
                      <a:pt x="214" y="771"/>
                    </a:lnTo>
                    <a:lnTo>
                      <a:pt x="244" y="825"/>
                    </a:lnTo>
                    <a:lnTo>
                      <a:pt x="278" y="876"/>
                    </a:lnTo>
                    <a:lnTo>
                      <a:pt x="316" y="925"/>
                    </a:lnTo>
                    <a:lnTo>
                      <a:pt x="357" y="970"/>
                    </a:lnTo>
                    <a:lnTo>
                      <a:pt x="399" y="730"/>
                    </a:lnTo>
                    <a:lnTo>
                      <a:pt x="648" y="639"/>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grpSp>
        <p:sp>
          <p:nvSpPr>
            <p:cNvPr id="22" name="矩形 21"/>
            <p:cNvSpPr/>
            <p:nvPr/>
          </p:nvSpPr>
          <p:spPr>
            <a:xfrm>
              <a:off x="3227387" y="1773237"/>
              <a:ext cx="1895475" cy="769938"/>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意识到自己</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需要做选择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rot="2550871">
              <a:off x="4902201" y="2143125"/>
              <a:ext cx="20605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了解自己和</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rot="18410592">
              <a:off x="5071270" y="3969543"/>
              <a:ext cx="2057400"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扩展和压缩</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选项清单</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rot="1287962">
              <a:off x="3338512" y="4749800"/>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选择一个职业</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或专业</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rot="5400000">
              <a:off x="2215356" y="3272631"/>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采取行动</a:t>
              </a:r>
              <a:endParaRPr lang="zh-CN" altLang="en-US" sz="2200" b="1" kern="0" dirty="0">
                <a:solidFill>
                  <a:schemeClr val="bg1"/>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schemeClr val="bg1"/>
                  </a:solidFill>
                  <a:latin typeface="微软雅黑" panose="020B0503020204020204" pitchFamily="34" charset="-122"/>
                  <a:ea typeface="微软雅黑" panose="020B0503020204020204" pitchFamily="34" charset="-122"/>
                </a:rPr>
                <a:t>落实我的选择</a:t>
              </a:r>
              <a:endParaRPr lang="zh-CN" altLang="en-US" sz="2200" b="1" kern="0" dirty="0">
                <a:solidFill>
                  <a:schemeClr val="bg1"/>
                </a:solidFill>
                <a:latin typeface="微软雅黑" panose="020B0503020204020204" pitchFamily="34" charset="-122"/>
                <a:ea typeface="微软雅黑" panose="020B0503020204020204" pitchFamily="34" charset="-122"/>
              </a:endParaRPr>
            </a:p>
          </p:txBody>
        </p:sp>
      </p:grpSp>
      <p:sp>
        <p:nvSpPr>
          <p:cNvPr id="56323" name="TextBox 28"/>
          <p:cNvSpPr txBox="1">
            <a:spLocks noChangeArrowheads="1"/>
          </p:cNvSpPr>
          <p:nvPr/>
        </p:nvSpPr>
        <p:spPr bwMode="auto">
          <a:xfrm>
            <a:off x="463550" y="3167063"/>
            <a:ext cx="4162425" cy="737235"/>
          </a:xfrm>
          <a:prstGeom prst="rect">
            <a:avLst/>
          </a:prstGeom>
          <a:noFill/>
          <a:ln w="9525">
            <a:noFill/>
            <a:miter lim="800000"/>
          </a:ln>
        </p:spPr>
        <p:txBody>
          <a:bodyPr>
            <a:spAutoFit/>
          </a:bodyPr>
          <a:lstStyle/>
          <a:p>
            <a:pPr>
              <a:lnSpc>
                <a:spcPct val="150000"/>
              </a:lnSpc>
            </a:pPr>
            <a:r>
              <a:rPr lang="en-US" altLang="zh-CN" sz="2800" b="1">
                <a:solidFill>
                  <a:schemeClr val="tx1"/>
                </a:solidFill>
                <a:latin typeface="微软雅黑" panose="020B0503020204020204" pitchFamily="34" charset="-122"/>
                <a:ea typeface="微软雅黑" panose="020B0503020204020204" pitchFamily="34" charset="-122"/>
              </a:rPr>
              <a:t>2.</a:t>
            </a:r>
            <a:r>
              <a:rPr lang="zh-CN" altLang="en-US" sz="2800" b="1">
                <a:latin typeface="微软雅黑" panose="020B0503020204020204" pitchFamily="34" charset="-122"/>
                <a:ea typeface="微软雅黑" panose="020B0503020204020204" pitchFamily="34" charset="-122"/>
              </a:rPr>
              <a:t>决策平衡单</a:t>
            </a:r>
            <a:endParaRPr lang="zh-CN" altLang="en-US" sz="2800" b="1">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txBox="1">
            <a:spLocks noChangeArrowheads="1"/>
          </p:cNvSpPr>
          <p:nvPr/>
        </p:nvSpPr>
        <p:spPr bwMode="auto">
          <a:xfrm>
            <a:off x="468313" y="406400"/>
            <a:ext cx="5564187" cy="1143000"/>
          </a:xfrm>
          <a:prstGeom prst="rect">
            <a:avLst/>
          </a:prstGeom>
          <a:noFill/>
          <a:ln w="9525">
            <a:noFill/>
            <a:miter lim="800000"/>
          </a:ln>
        </p:spPr>
        <p:txBody>
          <a:bodyPr/>
          <a:lstStyle/>
          <a:p>
            <a:r>
              <a:rPr lang="zh-CN" altLang="en-US" sz="3200" b="1">
                <a:latin typeface="微软雅黑" panose="020B0503020204020204" pitchFamily="34" charset="-122"/>
                <a:ea typeface="微软雅黑" panose="020B0503020204020204" pitchFamily="34" charset="-122"/>
              </a:rPr>
              <a:t>决策平衡单的四个主题</a:t>
            </a:r>
            <a:endParaRPr lang="zh-CN" altLang="en-US" sz="3200" b="1">
              <a:latin typeface="微软雅黑" panose="020B0503020204020204" pitchFamily="34" charset="-122"/>
              <a:ea typeface="微软雅黑" panose="020B0503020204020204" pitchFamily="34" charset="-122"/>
            </a:endParaRPr>
          </a:p>
        </p:txBody>
      </p:sp>
      <p:sp>
        <p:nvSpPr>
          <p:cNvPr id="57346" name="Rectangle 3"/>
          <p:cNvSpPr>
            <a:spLocks noGrp="1" noChangeArrowheads="1"/>
          </p:cNvSpPr>
          <p:nvPr>
            <p:ph type="body" sz="quarter" idx="4294967295"/>
          </p:nvPr>
        </p:nvSpPr>
        <p:spPr>
          <a:xfrm>
            <a:off x="1111250" y="1376363"/>
            <a:ext cx="6119813" cy="2232025"/>
          </a:xfrm>
        </p:spPr>
        <p:txBody>
          <a:bodyPr anchor="ctr"/>
          <a:lstStyle/>
          <a:p>
            <a:pPr marL="0" indent="0">
              <a:lnSpc>
                <a:spcPct val="150000"/>
              </a:lnSpc>
              <a:spcBef>
                <a:spcPct val="0"/>
              </a:spcBef>
              <a:buClr>
                <a:srgbClr val="C00000"/>
              </a:buClr>
              <a:buFontTx/>
              <a:buNone/>
            </a:pPr>
            <a:r>
              <a:rPr lang="zh-CN" altLang="en-US" sz="2400" b="1" smtClean="0">
                <a:latin typeface="微软雅黑" panose="020B0503020204020204" pitchFamily="34" charset="-122"/>
              </a:rPr>
              <a:t>自我物质方面的得失 </a:t>
            </a:r>
            <a:endParaRPr lang="zh-CN" altLang="en-US" sz="2400" b="1" smtClean="0">
              <a:latin typeface="微软雅黑" panose="020B0503020204020204" pitchFamily="34" charset="-122"/>
            </a:endParaRPr>
          </a:p>
          <a:p>
            <a:pPr marL="0" indent="0">
              <a:lnSpc>
                <a:spcPct val="150000"/>
              </a:lnSpc>
              <a:spcBef>
                <a:spcPct val="0"/>
              </a:spcBef>
              <a:buClr>
                <a:srgbClr val="C00000"/>
              </a:buClr>
              <a:buFontTx/>
              <a:buNone/>
            </a:pPr>
            <a:r>
              <a:rPr lang="zh-CN" altLang="en-US" sz="2400" b="1" smtClean="0">
                <a:latin typeface="微软雅黑" panose="020B0503020204020204" pitchFamily="34" charset="-122"/>
              </a:rPr>
              <a:t>他人物质方面的得失 </a:t>
            </a:r>
            <a:endParaRPr lang="zh-CN" altLang="en-US" sz="2400" b="1" smtClean="0">
              <a:latin typeface="微软雅黑" panose="020B0503020204020204" pitchFamily="34" charset="-122"/>
            </a:endParaRPr>
          </a:p>
          <a:p>
            <a:pPr marL="0" indent="0">
              <a:lnSpc>
                <a:spcPct val="150000"/>
              </a:lnSpc>
              <a:spcBef>
                <a:spcPct val="0"/>
              </a:spcBef>
              <a:buClr>
                <a:srgbClr val="C00000"/>
              </a:buClr>
              <a:buFontTx/>
              <a:buNone/>
            </a:pPr>
            <a:r>
              <a:rPr lang="zh-CN" altLang="en-US" sz="2400" b="1" smtClean="0">
                <a:latin typeface="微软雅黑" panose="020B0503020204020204" pitchFamily="34" charset="-122"/>
              </a:rPr>
              <a:t>自我赞许与否（自我精神方面的得失）</a:t>
            </a:r>
            <a:endParaRPr lang="zh-CN" altLang="en-US" sz="2400" b="1" smtClean="0">
              <a:latin typeface="微软雅黑" panose="020B0503020204020204" pitchFamily="34" charset="-122"/>
            </a:endParaRPr>
          </a:p>
          <a:p>
            <a:pPr marL="0" indent="0">
              <a:lnSpc>
                <a:spcPct val="150000"/>
              </a:lnSpc>
              <a:spcBef>
                <a:spcPct val="0"/>
              </a:spcBef>
              <a:buClr>
                <a:srgbClr val="C00000"/>
              </a:buClr>
              <a:buFontTx/>
              <a:buNone/>
            </a:pPr>
            <a:r>
              <a:rPr lang="zh-CN" altLang="en-US" sz="2400" b="1" smtClean="0">
                <a:latin typeface="微软雅黑" panose="020B0503020204020204" pitchFamily="34" charset="-122"/>
              </a:rPr>
              <a:t>社会赞许与否（他人精神方面的得失）</a:t>
            </a:r>
            <a:endParaRPr lang="zh-CN" altLang="en-US" sz="2400" b="1" smtClean="0">
              <a:latin typeface="微软雅黑" panose="020B0503020204020204" pitchFamily="34" charset="-122"/>
            </a:endParaRPr>
          </a:p>
        </p:txBody>
      </p:sp>
      <p:sp>
        <p:nvSpPr>
          <p:cNvPr id="57347" name="Text Box 4"/>
          <p:cNvSpPr txBox="1">
            <a:spLocks noChangeArrowheads="1"/>
          </p:cNvSpPr>
          <p:nvPr/>
        </p:nvSpPr>
        <p:spPr bwMode="auto">
          <a:xfrm>
            <a:off x="4643438" y="3608388"/>
            <a:ext cx="3529012" cy="511175"/>
          </a:xfrm>
          <a:prstGeom prst="rect">
            <a:avLst/>
          </a:prstGeom>
          <a:noFill/>
          <a:ln w="9525">
            <a:noFill/>
            <a:miter lim="800000"/>
          </a:ln>
        </p:spPr>
        <p:txBody>
          <a:bodyPr>
            <a:spAutoFit/>
          </a:bodyPr>
          <a:lstStyle/>
          <a:p>
            <a:pPr>
              <a:lnSpc>
                <a:spcPct val="125000"/>
              </a:lnSpc>
              <a:buFont typeface="Wingdings" panose="05000000000000000000" pitchFamily="2" charset="2"/>
              <a:buNone/>
            </a:pPr>
            <a:r>
              <a:rPr kumimoji="1" lang="en-US" altLang="zh-CN" sz="2400" b="1">
                <a:latin typeface="Times New Roman" panose="02020603050405020304" pitchFamily="18" charset="0"/>
              </a:rPr>
              <a:t>----Janis and Mann 1977</a:t>
            </a:r>
            <a:endParaRPr kumimoji="1" lang="en-US" altLang="zh-CN" sz="2400" b="1">
              <a:latin typeface="Times New Roman" panose="02020603050405020304" pitchFamily="18" charset="0"/>
            </a:endParaRPr>
          </a:p>
        </p:txBody>
      </p:sp>
      <p:grpSp>
        <p:nvGrpSpPr>
          <p:cNvPr id="57348" name="组合 5"/>
          <p:cNvGrpSpPr/>
          <p:nvPr/>
        </p:nvGrpSpPr>
        <p:grpSpPr bwMode="auto">
          <a:xfrm>
            <a:off x="803275" y="1527175"/>
            <a:ext cx="319088" cy="319088"/>
            <a:chOff x="804800" y="3471121"/>
            <a:chExt cx="180000" cy="180000"/>
          </a:xfrm>
        </p:grpSpPr>
        <p:sp>
          <p:nvSpPr>
            <p:cNvPr id="7" name="椭圆 6"/>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7366" name="组合 7"/>
            <p:cNvGrpSpPr/>
            <p:nvPr/>
          </p:nvGrpSpPr>
          <p:grpSpPr bwMode="auto">
            <a:xfrm>
              <a:off x="871386" y="3508495"/>
              <a:ext cx="65993" cy="79661"/>
              <a:chOff x="828807" y="3652481"/>
              <a:chExt cx="142793" cy="172367"/>
            </a:xfrm>
          </p:grpSpPr>
          <p:cxnSp>
            <p:nvCxnSpPr>
              <p:cNvPr id="9" name="直接连接符 8"/>
              <p:cNvCxnSpPr/>
              <p:nvPr/>
            </p:nvCxnSpPr>
            <p:spPr>
              <a:xfrm rot="2700000">
                <a:off x="828120"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8100000">
                <a:off x="828120" y="382545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7349" name="组合 10"/>
          <p:cNvGrpSpPr/>
          <p:nvPr/>
        </p:nvGrpSpPr>
        <p:grpSpPr bwMode="auto">
          <a:xfrm>
            <a:off x="803275" y="2076450"/>
            <a:ext cx="319088" cy="319088"/>
            <a:chOff x="804800" y="3471121"/>
            <a:chExt cx="180000" cy="180000"/>
          </a:xfrm>
        </p:grpSpPr>
        <p:sp>
          <p:nvSpPr>
            <p:cNvPr id="12" name="椭圆 11"/>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7362" name="组合 12"/>
            <p:cNvGrpSpPr/>
            <p:nvPr/>
          </p:nvGrpSpPr>
          <p:grpSpPr bwMode="auto">
            <a:xfrm>
              <a:off x="871386" y="3508495"/>
              <a:ext cx="65993" cy="79661"/>
              <a:chOff x="828807" y="3652481"/>
              <a:chExt cx="142793" cy="172367"/>
            </a:xfrm>
          </p:grpSpPr>
          <p:cxnSp>
            <p:nvCxnSpPr>
              <p:cNvPr id="14" name="直接连接符 13"/>
              <p:cNvCxnSpPr/>
              <p:nvPr/>
            </p:nvCxnSpPr>
            <p:spPr>
              <a:xfrm rot="2700000">
                <a:off x="828120"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8100000">
                <a:off x="828120" y="382545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7350" name="组合 15"/>
          <p:cNvGrpSpPr/>
          <p:nvPr/>
        </p:nvGrpSpPr>
        <p:grpSpPr bwMode="auto">
          <a:xfrm>
            <a:off x="803275" y="2625725"/>
            <a:ext cx="319088" cy="317500"/>
            <a:chOff x="804800" y="3471121"/>
            <a:chExt cx="180000" cy="180000"/>
          </a:xfrm>
        </p:grpSpPr>
        <p:sp>
          <p:nvSpPr>
            <p:cNvPr id="17" name="椭圆 16"/>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7358" name="组合 17"/>
            <p:cNvGrpSpPr/>
            <p:nvPr/>
          </p:nvGrpSpPr>
          <p:grpSpPr bwMode="auto">
            <a:xfrm>
              <a:off x="871386" y="3508495"/>
              <a:ext cx="65993" cy="79661"/>
              <a:chOff x="828807" y="3652481"/>
              <a:chExt cx="142793" cy="172367"/>
            </a:xfrm>
          </p:grpSpPr>
          <p:cxnSp>
            <p:nvCxnSpPr>
              <p:cNvPr id="19" name="直接连接符 18"/>
              <p:cNvCxnSpPr/>
              <p:nvPr/>
            </p:nvCxnSpPr>
            <p:spPr>
              <a:xfrm rot="2700000">
                <a:off x="828735" y="3724482"/>
                <a:ext cx="142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8100000">
                <a:off x="828120" y="3824772"/>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7351" name="组合 20"/>
          <p:cNvGrpSpPr/>
          <p:nvPr/>
        </p:nvGrpSpPr>
        <p:grpSpPr bwMode="auto">
          <a:xfrm>
            <a:off x="803275" y="3173413"/>
            <a:ext cx="319088" cy="319087"/>
            <a:chOff x="804800" y="3471121"/>
            <a:chExt cx="180000" cy="180000"/>
          </a:xfrm>
        </p:grpSpPr>
        <p:sp>
          <p:nvSpPr>
            <p:cNvPr id="22" name="椭圆 21"/>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7354" name="组合 22"/>
            <p:cNvGrpSpPr/>
            <p:nvPr/>
          </p:nvGrpSpPr>
          <p:grpSpPr bwMode="auto">
            <a:xfrm>
              <a:off x="871386" y="3508495"/>
              <a:ext cx="65993" cy="79661"/>
              <a:chOff x="828807" y="3652481"/>
              <a:chExt cx="142793" cy="172367"/>
            </a:xfrm>
          </p:grpSpPr>
          <p:cxnSp>
            <p:nvCxnSpPr>
              <p:cNvPr id="24" name="直接连接符 23"/>
              <p:cNvCxnSpPr/>
              <p:nvPr/>
            </p:nvCxnSpPr>
            <p:spPr>
              <a:xfrm rot="2700000">
                <a:off x="828119" y="372469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8100000">
                <a:off x="828120" y="382545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57352" name="图片 1"/>
          <p:cNvPicPr>
            <a:picLocks noChangeAspect="1"/>
          </p:cNvPicPr>
          <p:nvPr/>
        </p:nvPicPr>
        <p:blipFill>
          <a:blip r:embed="rId1"/>
          <a:srcRect b="7886"/>
          <a:stretch>
            <a:fillRect/>
          </a:stretch>
        </p:blipFill>
        <p:spPr bwMode="auto">
          <a:xfrm>
            <a:off x="1123950" y="4162425"/>
            <a:ext cx="3133725" cy="1930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文本占位符 3"/>
          <p:cNvSpPr>
            <a:spLocks noGrp="1"/>
          </p:cNvSpPr>
          <p:nvPr>
            <p:ph type="body" sz="quarter" idx="4294967295"/>
          </p:nvPr>
        </p:nvSpPr>
        <p:spPr>
          <a:xfrm>
            <a:off x="398463" y="342900"/>
            <a:ext cx="4822825" cy="574675"/>
          </a:xfrm>
        </p:spPr>
        <p:txBody>
          <a:bodyPr anchor="ctr"/>
          <a:lstStyle/>
          <a:p>
            <a:pPr marL="0" indent="0">
              <a:buFontTx/>
              <a:buNone/>
            </a:pPr>
            <a:r>
              <a:rPr lang="zh-CN" altLang="en-US" b="1" smtClean="0">
                <a:latin typeface="微软雅黑" panose="020B0503020204020204" pitchFamily="34" charset="-122"/>
              </a:rPr>
              <a:t>决策平衡单的步骤</a:t>
            </a:r>
            <a:endParaRPr lang="zh-CN" altLang="en-US" b="1" smtClean="0">
              <a:latin typeface="微软雅黑" panose="020B0503020204020204" pitchFamily="34" charset="-122"/>
            </a:endParaRPr>
          </a:p>
        </p:txBody>
      </p:sp>
      <p:sp>
        <p:nvSpPr>
          <p:cNvPr id="2" name="矩形 1"/>
          <p:cNvSpPr/>
          <p:nvPr/>
        </p:nvSpPr>
        <p:spPr>
          <a:xfrm>
            <a:off x="1196975" y="1133475"/>
            <a:ext cx="7470775" cy="4535488"/>
          </a:xfrm>
          <a:prstGeom prst="rect">
            <a:avLst/>
          </a:prstGeom>
        </p:spPr>
        <p:txBody>
          <a:bodyPr>
            <a:spAutoFit/>
          </a:bodyPr>
          <a:lstStyle/>
          <a:p>
            <a:pPr>
              <a:lnSpc>
                <a:spcPct val="150000"/>
              </a:lnSpc>
              <a:spcBef>
                <a:spcPts val="1200"/>
              </a:spcBef>
              <a:buClr>
                <a:srgbClr val="C00000"/>
              </a:buClr>
            </a:pPr>
            <a:r>
              <a:rPr lang="zh-CN" altLang="en-US" sz="2400" b="1">
                <a:latin typeface="宋体" panose="02010600030101010101" pitchFamily="2" charset="-122"/>
              </a:rPr>
              <a:t>第一步：列出所有选择。</a:t>
            </a:r>
            <a:endParaRPr lang="zh-CN" altLang="en-US" sz="2400" b="1">
              <a:latin typeface="宋体" panose="02010600030101010101" pitchFamily="2" charset="-122"/>
            </a:endParaRPr>
          </a:p>
          <a:p>
            <a:pPr>
              <a:lnSpc>
                <a:spcPct val="150000"/>
              </a:lnSpc>
              <a:spcBef>
                <a:spcPts val="1200"/>
              </a:spcBef>
              <a:buClr>
                <a:srgbClr val="C00000"/>
              </a:buClr>
            </a:pPr>
            <a:r>
              <a:rPr lang="zh-CN" altLang="en-US" sz="2400" b="1">
                <a:latin typeface="宋体" panose="02010600030101010101" pitchFamily="2" charset="-122"/>
              </a:rPr>
              <a:t>第二步：列出影响的因素。  </a:t>
            </a:r>
            <a:endParaRPr lang="zh-CN" altLang="en-US" sz="2400" b="1">
              <a:latin typeface="宋体" panose="02010600030101010101" pitchFamily="2" charset="-122"/>
            </a:endParaRPr>
          </a:p>
          <a:p>
            <a:pPr>
              <a:lnSpc>
                <a:spcPct val="150000"/>
              </a:lnSpc>
              <a:spcBef>
                <a:spcPts val="1200"/>
              </a:spcBef>
              <a:buClr>
                <a:srgbClr val="C00000"/>
              </a:buClr>
            </a:pPr>
            <a:r>
              <a:rPr lang="zh-CN" altLang="en-US" sz="2400" b="1">
                <a:latin typeface="宋体" panose="02010600030101010101" pitchFamily="2" charset="-122"/>
              </a:rPr>
              <a:t>第三步：分析各个因素的权重分数。以最重要的为</a:t>
            </a:r>
            <a:r>
              <a:rPr lang="en-US" altLang="zh-CN" sz="2400" b="1">
                <a:latin typeface="宋体" panose="02010600030101010101" pitchFamily="2" charset="-122"/>
              </a:rPr>
              <a:t>5</a:t>
            </a:r>
            <a:r>
              <a:rPr lang="zh-CN" altLang="en-US" sz="2400" b="1">
                <a:latin typeface="宋体" panose="02010600030101010101" pitchFamily="2" charset="-122"/>
              </a:rPr>
              <a:t>，最不重要的为</a:t>
            </a:r>
            <a:r>
              <a:rPr lang="en-US" altLang="zh-CN" sz="2400" b="1">
                <a:latin typeface="宋体" panose="02010600030101010101" pitchFamily="2" charset="-122"/>
              </a:rPr>
              <a:t>1</a:t>
            </a:r>
            <a:r>
              <a:rPr lang="zh-CN" altLang="en-US" sz="2400" b="1">
                <a:latin typeface="宋体" panose="02010600030101010101" pitchFamily="2" charset="-122"/>
              </a:rPr>
              <a:t>。 </a:t>
            </a:r>
            <a:endParaRPr lang="zh-CN" altLang="en-US" sz="2400" b="1">
              <a:latin typeface="宋体" panose="02010600030101010101" pitchFamily="2" charset="-122"/>
            </a:endParaRPr>
          </a:p>
          <a:p>
            <a:pPr>
              <a:lnSpc>
                <a:spcPct val="150000"/>
              </a:lnSpc>
              <a:spcBef>
                <a:spcPts val="1200"/>
              </a:spcBef>
              <a:buClr>
                <a:srgbClr val="C00000"/>
              </a:buClr>
            </a:pPr>
            <a:r>
              <a:rPr lang="zh-CN" altLang="en-US" sz="2400" b="1">
                <a:latin typeface="宋体" panose="02010600030101010101" pitchFamily="2" charset="-122"/>
              </a:rPr>
              <a:t>第四步：设定各个选项的程度分数。从</a:t>
            </a:r>
            <a:r>
              <a:rPr lang="en-US" altLang="zh-CN" sz="2400" b="1">
                <a:latin typeface="宋体" panose="02010600030101010101" pitchFamily="2" charset="-122"/>
              </a:rPr>
              <a:t>-10</a:t>
            </a:r>
            <a:r>
              <a:rPr lang="zh-CN" altLang="en-US" sz="2400" b="1">
                <a:latin typeface="宋体" panose="02010600030101010101" pitchFamily="2" charset="-122"/>
              </a:rPr>
              <a:t>到</a:t>
            </a:r>
            <a:r>
              <a:rPr lang="en-US" altLang="zh-CN" sz="2400" b="1">
                <a:latin typeface="宋体" panose="02010600030101010101" pitchFamily="2" charset="-122"/>
              </a:rPr>
              <a:t>+10</a:t>
            </a:r>
            <a:r>
              <a:rPr lang="zh-CN" altLang="en-US" sz="2400" b="1">
                <a:latin typeface="宋体" panose="02010600030101010101" pitchFamily="2" charset="-122"/>
              </a:rPr>
              <a:t>，视选择对于决策的具体项影响的大小而定。 </a:t>
            </a:r>
            <a:endParaRPr lang="zh-CN" altLang="en-US" sz="2400" b="1">
              <a:latin typeface="宋体" panose="02010600030101010101" pitchFamily="2" charset="-122"/>
            </a:endParaRPr>
          </a:p>
          <a:p>
            <a:pPr>
              <a:lnSpc>
                <a:spcPct val="150000"/>
              </a:lnSpc>
              <a:spcBef>
                <a:spcPts val="1200"/>
              </a:spcBef>
              <a:buClr>
                <a:srgbClr val="C00000"/>
              </a:buClr>
            </a:pPr>
            <a:r>
              <a:rPr lang="zh-CN" altLang="en-US" sz="2400" b="1">
                <a:latin typeface="宋体" panose="02010600030101010101" pitchFamily="2" charset="-122"/>
              </a:rPr>
              <a:t>第五步：加权并评估几项选择。</a:t>
            </a:r>
            <a:endParaRPr lang="zh-CN" altLang="en-US" sz="2400" b="1">
              <a:latin typeface="宋体" panose="02010600030101010101" pitchFamily="2" charset="-122"/>
            </a:endParaRPr>
          </a:p>
        </p:txBody>
      </p:sp>
      <p:grpSp>
        <p:nvGrpSpPr>
          <p:cNvPr id="58371" name="组合 5"/>
          <p:cNvGrpSpPr/>
          <p:nvPr/>
        </p:nvGrpSpPr>
        <p:grpSpPr bwMode="auto">
          <a:xfrm>
            <a:off x="846138" y="1327150"/>
            <a:ext cx="319087" cy="319088"/>
            <a:chOff x="804800" y="3471121"/>
            <a:chExt cx="180000" cy="180000"/>
          </a:xfrm>
        </p:grpSpPr>
        <p:sp>
          <p:nvSpPr>
            <p:cNvPr id="7" name="椭圆 6"/>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8393" name="组合 7"/>
            <p:cNvGrpSpPr/>
            <p:nvPr/>
          </p:nvGrpSpPr>
          <p:grpSpPr bwMode="auto">
            <a:xfrm>
              <a:off x="871386" y="3508495"/>
              <a:ext cx="65993" cy="79661"/>
              <a:chOff x="828807" y="3652481"/>
              <a:chExt cx="142793" cy="172367"/>
            </a:xfrm>
          </p:grpSpPr>
          <p:cxnSp>
            <p:nvCxnSpPr>
              <p:cNvPr id="9" name="直接连接符 8"/>
              <p:cNvCxnSpPr/>
              <p:nvPr/>
            </p:nvCxnSpPr>
            <p:spPr>
              <a:xfrm rot="2700000">
                <a:off x="828120"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8100000">
                <a:off x="828121" y="3825451"/>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8372" name="组合 10"/>
          <p:cNvGrpSpPr/>
          <p:nvPr/>
        </p:nvGrpSpPr>
        <p:grpSpPr bwMode="auto">
          <a:xfrm>
            <a:off x="846138" y="2022475"/>
            <a:ext cx="319087" cy="319088"/>
            <a:chOff x="804800" y="3471121"/>
            <a:chExt cx="180000" cy="180000"/>
          </a:xfrm>
        </p:grpSpPr>
        <p:sp>
          <p:nvSpPr>
            <p:cNvPr id="12" name="椭圆 11"/>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8389" name="组合 12"/>
            <p:cNvGrpSpPr/>
            <p:nvPr/>
          </p:nvGrpSpPr>
          <p:grpSpPr bwMode="auto">
            <a:xfrm>
              <a:off x="871386" y="3508495"/>
              <a:ext cx="65993" cy="79661"/>
              <a:chOff x="828807" y="3652481"/>
              <a:chExt cx="142793" cy="172367"/>
            </a:xfrm>
          </p:grpSpPr>
          <p:cxnSp>
            <p:nvCxnSpPr>
              <p:cNvPr id="14" name="直接连接符 13"/>
              <p:cNvCxnSpPr/>
              <p:nvPr/>
            </p:nvCxnSpPr>
            <p:spPr>
              <a:xfrm rot="2700000">
                <a:off x="828120"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8100000">
                <a:off x="828121" y="3825451"/>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8373" name="组合 15"/>
          <p:cNvGrpSpPr/>
          <p:nvPr/>
        </p:nvGrpSpPr>
        <p:grpSpPr bwMode="auto">
          <a:xfrm>
            <a:off x="846138" y="2725738"/>
            <a:ext cx="319087" cy="319087"/>
            <a:chOff x="804800" y="3471121"/>
            <a:chExt cx="180000" cy="180000"/>
          </a:xfrm>
        </p:grpSpPr>
        <p:sp>
          <p:nvSpPr>
            <p:cNvPr id="17" name="椭圆 16"/>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8385" name="组合 17"/>
            <p:cNvGrpSpPr/>
            <p:nvPr/>
          </p:nvGrpSpPr>
          <p:grpSpPr bwMode="auto">
            <a:xfrm>
              <a:off x="871386" y="3508495"/>
              <a:ext cx="65993" cy="79661"/>
              <a:chOff x="828807" y="3652481"/>
              <a:chExt cx="142793" cy="172367"/>
            </a:xfrm>
          </p:grpSpPr>
          <p:cxnSp>
            <p:nvCxnSpPr>
              <p:cNvPr id="19" name="直接连接符 18"/>
              <p:cNvCxnSpPr/>
              <p:nvPr/>
            </p:nvCxnSpPr>
            <p:spPr>
              <a:xfrm rot="2700000">
                <a:off x="828120" y="372469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8100000">
                <a:off x="828121" y="3825451"/>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8374" name="组合 20"/>
          <p:cNvGrpSpPr/>
          <p:nvPr/>
        </p:nvGrpSpPr>
        <p:grpSpPr bwMode="auto">
          <a:xfrm>
            <a:off x="846138" y="3960813"/>
            <a:ext cx="319087" cy="319087"/>
            <a:chOff x="804800" y="3471121"/>
            <a:chExt cx="180000" cy="180000"/>
          </a:xfrm>
        </p:grpSpPr>
        <p:sp>
          <p:nvSpPr>
            <p:cNvPr id="22" name="椭圆 21"/>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8381" name="组合 22"/>
            <p:cNvGrpSpPr/>
            <p:nvPr/>
          </p:nvGrpSpPr>
          <p:grpSpPr bwMode="auto">
            <a:xfrm>
              <a:off x="871386" y="3508495"/>
              <a:ext cx="65993" cy="79661"/>
              <a:chOff x="828807" y="3652481"/>
              <a:chExt cx="142793" cy="172367"/>
            </a:xfrm>
          </p:grpSpPr>
          <p:cxnSp>
            <p:nvCxnSpPr>
              <p:cNvPr id="24" name="直接连接符 23"/>
              <p:cNvCxnSpPr/>
              <p:nvPr/>
            </p:nvCxnSpPr>
            <p:spPr>
              <a:xfrm rot="2700000">
                <a:off x="828120" y="372469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8100000">
                <a:off x="828121" y="3825451"/>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58375" name="组合 25"/>
          <p:cNvGrpSpPr/>
          <p:nvPr/>
        </p:nvGrpSpPr>
        <p:grpSpPr bwMode="auto">
          <a:xfrm>
            <a:off x="846138" y="5214938"/>
            <a:ext cx="319087" cy="319087"/>
            <a:chOff x="804800" y="3471121"/>
            <a:chExt cx="180000" cy="180000"/>
          </a:xfrm>
        </p:grpSpPr>
        <p:sp>
          <p:nvSpPr>
            <p:cNvPr id="27" name="椭圆 26"/>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58377" name="组合 27"/>
            <p:cNvGrpSpPr/>
            <p:nvPr/>
          </p:nvGrpSpPr>
          <p:grpSpPr bwMode="auto">
            <a:xfrm>
              <a:off x="871386" y="3508495"/>
              <a:ext cx="65993" cy="79661"/>
              <a:chOff x="828807" y="3652481"/>
              <a:chExt cx="142793" cy="172367"/>
            </a:xfrm>
          </p:grpSpPr>
          <p:cxnSp>
            <p:nvCxnSpPr>
              <p:cNvPr id="29" name="直接连接符 28"/>
              <p:cNvCxnSpPr/>
              <p:nvPr/>
            </p:nvCxnSpPr>
            <p:spPr>
              <a:xfrm rot="2700000">
                <a:off x="828120" y="372469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8100000">
                <a:off x="828121" y="3825451"/>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59113" y="115888"/>
            <a:ext cx="5564187"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Aft>
                <a:spcPts val="0"/>
              </a:spcAft>
              <a:defRPr/>
            </a:pPr>
            <a:endParaRPr lang="zh-CN" altLang="en-US" sz="3200" dirty="0">
              <a:latin typeface="+mj-ea"/>
            </a:endParaRPr>
          </a:p>
        </p:txBody>
      </p:sp>
      <p:graphicFrame>
        <p:nvGraphicFramePr>
          <p:cNvPr id="128066" name="Group 66"/>
          <p:cNvGraphicFramePr>
            <a:graphicFrameLocks noGrp="1"/>
          </p:cNvGraphicFramePr>
          <p:nvPr/>
        </p:nvGraphicFramePr>
        <p:xfrm>
          <a:off x="385763" y="1268413"/>
          <a:ext cx="8372475" cy="4508500"/>
        </p:xfrm>
        <a:graphic>
          <a:graphicData uri="http://schemas.openxmlformats.org/drawingml/2006/table">
            <a:tbl>
              <a:tblPr/>
              <a:tblGrid>
                <a:gridCol w="2606675"/>
                <a:gridCol w="1422400"/>
                <a:gridCol w="1420812"/>
                <a:gridCol w="1422400"/>
                <a:gridCol w="1500188"/>
              </a:tblGrid>
              <a:tr h="703263">
                <a:tc>
                  <a:txBody>
                    <a:bodyPr/>
                    <a:lstStyle/>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               选项</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endParaRPr>
                    </a:p>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考虑因素</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ap="flat" cmpd="sng" algn="ctr">
                      <a:solidFill>
                        <a:schemeClr val="bg1"/>
                      </a:solidFill>
                      <a:prstDash val="solid"/>
                      <a:round/>
                      <a:headEnd type="none" w="med" len="med"/>
                      <a:tailEnd type="none" w="med" len="med"/>
                    </a:lnTlToBr>
                    <a:lnBlToTr>
                      <a:noFill/>
                    </a:lnBlToTr>
                    <a:solidFill>
                      <a:srgbClr val="4F81BD"/>
                    </a:solidFill>
                  </a:tcPr>
                </a:tc>
                <a:tc gridSpan="2">
                  <a:txBody>
                    <a:bodyPr/>
                    <a:lstStyle/>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生涯选项一：工作</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endParaRPr>
                    </a:p>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  ＋　　　  　－</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F81BD"/>
                    </a:solidFill>
                  </a:tcPr>
                </a:tc>
                <a:tc hMerge="1">
                  <a:tcPr/>
                </a:tc>
                <a:tc gridSpan="2">
                  <a:txBody>
                    <a:bodyPr/>
                    <a:lstStyle/>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生涯选项二：读研</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endParaRPr>
                    </a:p>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   ＋　　　　－</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F81BD"/>
                    </a:solidFill>
                  </a:tcPr>
                </a:tc>
                <a:tc hMerge="1">
                  <a:tcPr/>
                </a:tc>
              </a:tr>
              <a:tr h="461963">
                <a:tc>
                  <a:txBody>
                    <a:bodyPr/>
                    <a:lstStyle/>
                    <a:p>
                      <a:pPr marL="0" marR="0" lvl="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个人物质得失</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c>
                  <a:txBody>
                    <a:bodyPr/>
                    <a:lstStyle/>
                    <a:p>
                      <a:pPr marL="0" marR="0" lvl="0" indent="0" algn="l" defTabSz="914400" rtl="0" eaLnBrk="0" fontAlgn="base" latinLnBrk="0" hangingPunct="0">
                        <a:spcBef>
                          <a:spcPct val="0"/>
                        </a:spcBef>
                        <a:spcAft>
                          <a:spcPct val="0"/>
                        </a:spcAft>
                        <a:buClrTx/>
                        <a:buSzTx/>
                        <a:buFontTx/>
                        <a:buNone/>
                      </a:pPr>
                      <a:endParaRPr kumimoji="0" lang="en-US" altLang="zh-CN" sz="2000" b="1" i="0" u="none" strike="noStrike" cap="none" normalizeH="0" baseline="0" smtClean="0">
                        <a:ln>
                          <a:noFill/>
                        </a:ln>
                        <a:solidFill>
                          <a:srgbClr val="000000"/>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c>
                  <a:txBody>
                    <a:bodyPr/>
                    <a:lstStyle/>
                    <a:p>
                      <a:pPr marL="0" marR="0" lvl="0" indent="0" algn="l" defTabSz="914400" rtl="0" eaLnBrk="0" fontAlgn="base" latinLnBrk="0" hangingPunct="0">
                        <a:spcBef>
                          <a:spcPct val="0"/>
                        </a:spcBef>
                        <a:spcAft>
                          <a:spcPct val="0"/>
                        </a:spcAft>
                        <a:buClrTx/>
                        <a:buSzTx/>
                        <a:buFontTx/>
                        <a:buNone/>
                      </a:pPr>
                      <a:endParaRPr kumimoji="0" lang="en-US" altLang="zh-CN" sz="2000" b="1" i="0" u="none" strike="noStrike" cap="none" normalizeH="0" baseline="0" smtClean="0">
                        <a:ln>
                          <a:noFill/>
                        </a:ln>
                        <a:solidFill>
                          <a:srgbClr val="000000"/>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c>
                  <a:txBody>
                    <a:bodyPr/>
                    <a:lstStyle/>
                    <a:p>
                      <a:pPr marL="0" marR="0" lvl="0" indent="0" algn="l" defTabSz="914400" rtl="0" eaLnBrk="0" fontAlgn="base" latinLnBrk="0" hangingPunct="0">
                        <a:spcBef>
                          <a:spcPct val="0"/>
                        </a:spcBef>
                        <a:spcAft>
                          <a:spcPct val="0"/>
                        </a:spcAft>
                        <a:buClrTx/>
                        <a:buSzTx/>
                        <a:buFontTx/>
                        <a:buNone/>
                      </a:pPr>
                      <a:endParaRPr kumimoji="0" lang="en-US" altLang="zh-CN" sz="2000" b="1" i="0" u="none" strike="noStrike" cap="none" normalizeH="0" baseline="0" smtClean="0">
                        <a:ln>
                          <a:noFill/>
                        </a:ln>
                        <a:solidFill>
                          <a:srgbClr val="000000"/>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c>
                  <a:txBody>
                    <a:bodyPr/>
                    <a:lstStyle/>
                    <a:p>
                      <a:pPr marL="0" marR="0" lvl="0" indent="0" algn="l" defTabSz="914400" rtl="0" eaLnBrk="0" fontAlgn="base" latinLnBrk="0" hangingPunct="0">
                        <a:spcBef>
                          <a:spcPct val="0"/>
                        </a:spcBef>
                        <a:spcAft>
                          <a:spcPct val="0"/>
                        </a:spcAft>
                        <a:buClrTx/>
                        <a:buSzTx/>
                        <a:buFontTx/>
                        <a:buNone/>
                      </a:pPr>
                      <a:endParaRPr kumimoji="0" lang="en-US" altLang="zh-CN" sz="2000" b="1" i="0" u="none" strike="noStrike" cap="none" normalizeH="0" baseline="0" smtClean="0">
                        <a:ln>
                          <a:noFill/>
                        </a:ln>
                        <a:solidFill>
                          <a:srgbClr val="000000"/>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r>
              <a:tr h="40322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个人收入（</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8</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+32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-6</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-24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r>
              <a:tr h="40322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健康状况（</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-6(-12)</a:t>
                      </a:r>
                      <a:endPar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+6</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r>
              <a:tr h="40322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休闲时间</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-6</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r>
              <a:tr h="40322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未来发展</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6</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r>
              <a:tr h="40322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升迁状况</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1</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r>
              <a:tr h="40322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社交范围</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+9</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1963">
                <a:tc>
                  <a:txBody>
                    <a:bodyPr/>
                    <a:lstStyle/>
                    <a:p>
                      <a:pPr marL="0" marR="0" lvl="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他人物质得失</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E9EDF4"/>
                    </a:solidFill>
                  </a:tcPr>
                </a:tc>
              </a:tr>
              <a:tr h="40322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 家庭收入</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+15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-10</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9454" name="文本占位符 1"/>
          <p:cNvSpPr>
            <a:spLocks noGrp="1"/>
          </p:cNvSpPr>
          <p:nvPr>
            <p:ph type="body" sz="quarter" idx="4294967295"/>
          </p:nvPr>
        </p:nvSpPr>
        <p:spPr>
          <a:xfrm>
            <a:off x="323850" y="684213"/>
            <a:ext cx="4822825" cy="574675"/>
          </a:xfrm>
        </p:spPr>
        <p:txBody>
          <a:bodyPr anchor="ctr"/>
          <a:lstStyle/>
          <a:p>
            <a:pPr marL="0" indent="0">
              <a:buFontTx/>
              <a:buNone/>
            </a:pPr>
            <a:r>
              <a:rPr lang="zh-CN" altLang="en-US" b="1" smtClean="0">
                <a:latin typeface="微软雅黑" panose="020B0503020204020204" pitchFamily="34" charset="-122"/>
              </a:rPr>
              <a:t>决策平衡单举例（上）</a:t>
            </a:r>
            <a:endParaRPr lang="zh-CN" altLang="en-US" b="1" smtClean="0">
              <a:latin typeface="微软雅黑" panose="020B0503020204020204" pitchFamily="34" charset="-122"/>
            </a:endParaRPr>
          </a:p>
          <a:p>
            <a:pPr marL="0" indent="0">
              <a:buFontTx/>
              <a:buNone/>
            </a:pPr>
            <a:endParaRPr lang="zh-CN" altLang="en-US" b="1" smtClean="0">
              <a:latin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059113" y="115888"/>
            <a:ext cx="5564187"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Aft>
                <a:spcPts val="0"/>
              </a:spcAft>
              <a:defRPr/>
            </a:pPr>
            <a:endParaRPr lang="zh-CN" altLang="en-US" sz="3200" dirty="0">
              <a:latin typeface="+mj-ea"/>
            </a:endParaRPr>
          </a:p>
        </p:txBody>
      </p:sp>
      <p:graphicFrame>
        <p:nvGraphicFramePr>
          <p:cNvPr id="129097" name="Group 73"/>
          <p:cNvGraphicFramePr>
            <a:graphicFrameLocks noGrp="1"/>
          </p:cNvGraphicFramePr>
          <p:nvPr/>
        </p:nvGraphicFramePr>
        <p:xfrm>
          <a:off x="385763" y="1125538"/>
          <a:ext cx="8372475" cy="5127625"/>
        </p:xfrm>
        <a:graphic>
          <a:graphicData uri="http://schemas.openxmlformats.org/drawingml/2006/table">
            <a:tbl>
              <a:tblPr/>
              <a:tblGrid>
                <a:gridCol w="2817812"/>
                <a:gridCol w="1389063"/>
                <a:gridCol w="1389062"/>
                <a:gridCol w="1387475"/>
                <a:gridCol w="1389063"/>
              </a:tblGrid>
              <a:tr h="504825">
                <a:tc>
                  <a:txBody>
                    <a:bodyPr/>
                    <a:lstStyle/>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               选项</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endParaRPr>
                    </a:p>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考虑因素</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ap="flat" cmpd="sng" algn="ctr">
                      <a:solidFill>
                        <a:schemeClr val="bg1"/>
                      </a:solidFill>
                      <a:prstDash val="solid"/>
                      <a:round/>
                      <a:headEnd type="none" w="med" len="med"/>
                      <a:tailEnd type="none" w="med" len="med"/>
                    </a:lnTlToBr>
                    <a:lnBlToTr>
                      <a:noFill/>
                    </a:lnBlToTr>
                    <a:solidFill>
                      <a:srgbClr val="4F81BD"/>
                    </a:solidFill>
                  </a:tcPr>
                </a:tc>
                <a:tc gridSpan="2">
                  <a:txBody>
                    <a:bodyPr/>
                    <a:lstStyle/>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生涯选项一：工作</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endParaRPr>
                    </a:p>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  ＋　　　  　－</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F81BD"/>
                    </a:solidFill>
                  </a:tcPr>
                </a:tc>
                <a:tc hMerge="1">
                  <a:tcPr/>
                </a:tc>
                <a:tc gridSpan="2">
                  <a:txBody>
                    <a:bodyPr/>
                    <a:lstStyle/>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生涯选项二：读研</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endParaRPr>
                    </a:p>
                    <a:p>
                      <a:pPr marL="0" marR="0" lvl="0" indent="0" algn="ctr"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   ＋　　　　－</a:t>
                      </a:r>
                      <a:endParaRPr kumimoji="0" lang="zh-CN" altLang="en-US" sz="22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4F81BD"/>
                    </a:solidFill>
                  </a:tcPr>
                </a:tc>
                <a:tc hMerge="1">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个人精神得失</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a:noFill/>
                    </a:lnB>
                    <a:lnTlToBr>
                      <a:noFill/>
                    </a:lnTlToBr>
                    <a:lnBlToTr>
                      <a:noFill/>
                    </a:lnBlToTr>
                    <a:solidFill>
                      <a:srgbClr val="D0D8E8"/>
                    </a:solidFill>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所学应用（</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469900" marR="0" lvl="0" indent="-46990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+10</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469900" marR="0" lvl="0" indent="-46990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+10</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进修需求（</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改变生活方式（</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469900" marR="0" lvl="0" indent="-46990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6</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+18</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富挑战性（</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+8</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469900" marR="0" lvl="0" indent="-46990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成就感（</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rPr>
                        <a:t>他人精神得失</a:t>
                      </a:r>
                      <a:endParaRPr kumimoji="0" lang="zh-CN" altLang="en-US" sz="24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父亲支持（</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469900" marR="0" lvl="0" indent="-46990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6</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+24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469900" marR="0" lvl="0" indent="-46990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母亲支持（</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3</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endParaRPr kumimoji="0" lang="zh-CN"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469900" marR="0" lvl="0" indent="-469900" algn="r" defTabSz="914400" rtl="0" eaLnBrk="0" fontAlgn="base" latinLnBrk="0" hangingPunct="0">
                        <a:spcBef>
                          <a:spcPct val="0"/>
                        </a:spcBef>
                        <a:spcAft>
                          <a:spcPct val="0"/>
                        </a:spcAft>
                        <a:buClrTx/>
                        <a:buSzTx/>
                        <a:buFontTx/>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+15</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D0D8E8"/>
                    </a:solidFill>
                  </a:tcPr>
                </a:tc>
              </a:tr>
              <a:tr h="396875">
                <a:tc>
                  <a:txBody>
                    <a:bodyPr/>
                    <a:lstStyle/>
                    <a:p>
                      <a:pPr marL="0" marR="0" lvl="0" indent="0" algn="l" defTabSz="914400" rtl="0" eaLnBrk="0" fontAlgn="base" latinLnBrk="0" hangingPunct="0">
                        <a:spcBef>
                          <a:spcPct val="0"/>
                        </a:spcBef>
                        <a:spcAft>
                          <a:spcPct val="0"/>
                        </a:spcAft>
                        <a:buClrTx/>
                        <a:buSzTx/>
                        <a:buFontTx/>
                        <a:buNone/>
                      </a:pP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男</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女友支持（</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-8</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-16</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20000"/>
                        </a:spcBef>
                        <a:spcAft>
                          <a:spcPct val="0"/>
                        </a:spcAft>
                        <a:buClr>
                          <a:srgbClr val="008080"/>
                        </a:buClr>
                        <a:buSzTx/>
                        <a:buFont typeface="Wingdings" panose="05000000000000000000" pitchFamily="2" charset="2"/>
                        <a:buNone/>
                      </a:pP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2</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r>
                        <a:rPr kumimoji="0" lang="en-US" altLang="zh-CN"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+4</a:t>
                      </a:r>
                      <a:r>
                        <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rPr>
                        <a:t>）</a:t>
                      </a: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c>
                  <a:txBody>
                    <a:bodyPr/>
                    <a:lstStyle/>
                    <a:p>
                      <a:pPr marL="0" marR="0" lvl="0" indent="0" algn="r" defTabSz="914400" rtl="0" eaLnBrk="0" fontAlgn="base" latinLnBrk="0" hangingPunct="0">
                        <a:spcBef>
                          <a:spcPct val="0"/>
                        </a:spcBef>
                        <a:spcAft>
                          <a:spcPct val="0"/>
                        </a:spcAft>
                        <a:buClrTx/>
                        <a:buSzTx/>
                        <a:buFontTx/>
                        <a:buNone/>
                      </a:pPr>
                      <a:endParaRPr kumimoji="0" lang="zh-CN" altLang="en-US" sz="2200" b="1" i="0" u="none" strike="noStrike" cap="none" normalizeH="0" baseline="0" smtClean="0">
                        <a:ln>
                          <a:noFill/>
                        </a:ln>
                        <a:solidFill>
                          <a:schemeClr val="tx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rgbClr val="E9EDF4"/>
                    </a:solidFill>
                  </a:tcPr>
                </a:tc>
              </a:tr>
              <a:tr h="396875">
                <a:tc>
                  <a:txBody>
                    <a:bodyPr/>
                    <a:lstStyle/>
                    <a:p>
                      <a:pPr marL="0" marR="0" lvl="0" indent="0" algn="ctr" defTabSz="914400" rtl="0" eaLnBrk="0" fontAlgn="base" latinLnBrk="0" hangingPunct="0">
                        <a:spcBef>
                          <a:spcPct val="0"/>
                        </a:spcBef>
                        <a:spcAft>
                          <a:spcPct val="0"/>
                        </a:spcAft>
                        <a:buClrTx/>
                        <a:buSzTx/>
                        <a:buFontTx/>
                        <a:buNone/>
                      </a:pPr>
                      <a:r>
                        <a:rPr kumimoji="0" lang="zh-CN" altLang="en-US" sz="24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rPr>
                        <a:t>总分</a:t>
                      </a:r>
                      <a:endParaRPr kumimoji="0" lang="zh-CN" altLang="en-US" sz="24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36000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4F81BD"/>
                    </a:solidFill>
                  </a:tcPr>
                </a:tc>
                <a:tc gridSpan="2">
                  <a:txBody>
                    <a:bodyPr/>
                    <a:lstStyle/>
                    <a:p>
                      <a:pPr marL="0" marR="0" lvl="0" indent="0" algn="ctr" defTabSz="914400" rtl="0" eaLnBrk="0" fontAlgn="base" latinLnBrk="0" hangingPunct="0">
                        <a:spcBef>
                          <a:spcPct val="0"/>
                        </a:spcBef>
                        <a:spcAft>
                          <a:spcPct val="0"/>
                        </a:spcAft>
                        <a:buClrTx/>
                        <a:buSzTx/>
                        <a:buFontTx/>
                        <a:buNone/>
                      </a:pPr>
                      <a:r>
                        <a:rPr kumimoji="0" lang="en-US" altLang="zh-CN" sz="24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rPr>
                        <a:t>83</a:t>
                      </a:r>
                      <a:endParaRPr kumimoji="0" lang="zh-CN" altLang="en-US" sz="24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4F81BD"/>
                    </a:solidFill>
                  </a:tcPr>
                </a:tc>
                <a:tc hMerge="1">
                  <a:tcPr/>
                </a:tc>
                <a:tc gridSpan="2">
                  <a:txBody>
                    <a:bodyPr/>
                    <a:lstStyle/>
                    <a:p>
                      <a:pPr marL="0" marR="0" lvl="0" indent="0" algn="ctr" defTabSz="914400" rtl="0" eaLnBrk="0" fontAlgn="base" latinLnBrk="0" hangingPunct="0">
                        <a:spcBef>
                          <a:spcPct val="20000"/>
                        </a:spcBef>
                        <a:spcAft>
                          <a:spcPct val="0"/>
                        </a:spcAft>
                        <a:buClr>
                          <a:srgbClr val="008080"/>
                        </a:buClr>
                        <a:buSzTx/>
                        <a:buFont typeface="Wingdings" panose="05000000000000000000" pitchFamily="2" charset="2"/>
                        <a:buNone/>
                      </a:pPr>
                      <a:r>
                        <a:rPr kumimoji="0" lang="en-US" altLang="zh-CN" sz="24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rPr>
                        <a:t>62</a:t>
                      </a:r>
                      <a:endParaRPr kumimoji="0" lang="zh-CN" altLang="zh-CN" sz="2400" b="1" i="0" u="none" strike="noStrike" cap="none" normalizeH="0" baseline="0" smtClean="0">
                        <a:ln>
                          <a:noFill/>
                        </a:ln>
                        <a:solidFill>
                          <a:schemeClr val="bg1"/>
                        </a:solidFill>
                        <a:effectLst/>
                        <a:latin typeface="微软雅黑" panose="020B0503020204020204" pitchFamily="34" charset="-122"/>
                        <a:ea typeface="宋体" panose="02010600030101010101" pitchFamily="2" charset="-122"/>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rgbClr val="4F81BD"/>
                    </a:solidFill>
                  </a:tcPr>
                </a:tc>
                <a:tc hMerge="1">
                  <a:tcPr/>
                </a:tc>
              </a:tr>
            </a:tbl>
          </a:graphicData>
        </a:graphic>
      </p:graphicFrame>
      <p:sp>
        <p:nvSpPr>
          <p:cNvPr id="60485" name="文本占位符 1"/>
          <p:cNvSpPr>
            <a:spLocks noGrp="1"/>
          </p:cNvSpPr>
          <p:nvPr>
            <p:ph type="body" sz="quarter" idx="4294967295"/>
          </p:nvPr>
        </p:nvSpPr>
        <p:spPr>
          <a:xfrm>
            <a:off x="323850" y="684213"/>
            <a:ext cx="4822825" cy="574675"/>
          </a:xfrm>
        </p:spPr>
        <p:txBody>
          <a:bodyPr anchor="ctr"/>
          <a:lstStyle/>
          <a:p>
            <a:pPr marL="0" indent="0">
              <a:buFontTx/>
              <a:buNone/>
            </a:pPr>
            <a:r>
              <a:rPr lang="zh-CN" altLang="en-US" b="1" smtClean="0">
                <a:latin typeface="微软雅黑" panose="020B0503020204020204" pitchFamily="34" charset="-122"/>
              </a:rPr>
              <a:t>决策平衡单举例（下）</a:t>
            </a:r>
            <a:endParaRPr lang="zh-CN" altLang="en-US" b="1" smtClean="0">
              <a:latin typeface="微软雅黑" panose="020B0503020204020204" pitchFamily="34" charset="-122"/>
            </a:endParaRPr>
          </a:p>
          <a:p>
            <a:pPr marL="0" indent="0">
              <a:buFontTx/>
              <a:buNone/>
            </a:pPr>
            <a:endParaRPr lang="zh-CN" altLang="en-US" b="1" smtClean="0">
              <a:latin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文本占位符 14"/>
          <p:cNvSpPr>
            <a:spLocks noGrp="1"/>
          </p:cNvSpPr>
          <p:nvPr>
            <p:ph type="body" sz="quarter" idx="4294967295"/>
          </p:nvPr>
        </p:nvSpPr>
        <p:spPr>
          <a:xfrm>
            <a:off x="398463" y="342900"/>
            <a:ext cx="4822825" cy="574675"/>
          </a:xfrm>
        </p:spPr>
        <p:txBody>
          <a:bodyPr anchor="ctr"/>
          <a:lstStyle/>
          <a:p>
            <a:pPr marL="0" indent="0">
              <a:buFontTx/>
              <a:buNone/>
            </a:pPr>
            <a:r>
              <a:rPr lang="zh-CN" altLang="en-US" b="1" smtClean="0">
                <a:latin typeface="微软雅黑" panose="020B0503020204020204" pitchFamily="34" charset="-122"/>
              </a:rPr>
              <a:t>课堂活动</a:t>
            </a:r>
            <a:endParaRPr lang="zh-CN" altLang="en-US" b="1" smtClean="0">
              <a:latin typeface="微软雅黑" panose="020B0503020204020204" pitchFamily="34" charset="-122"/>
            </a:endParaRPr>
          </a:p>
        </p:txBody>
      </p:sp>
      <p:grpSp>
        <p:nvGrpSpPr>
          <p:cNvPr id="61442" name="组合 1"/>
          <p:cNvGrpSpPr/>
          <p:nvPr/>
        </p:nvGrpSpPr>
        <p:grpSpPr bwMode="auto">
          <a:xfrm>
            <a:off x="215900" y="1209675"/>
            <a:ext cx="4716463" cy="4438650"/>
            <a:chOff x="2333625" y="1165225"/>
            <a:chExt cx="4716463" cy="4438650"/>
          </a:xfrm>
        </p:grpSpPr>
        <p:grpSp>
          <p:nvGrpSpPr>
            <p:cNvPr id="61454" name="Group 3"/>
            <p:cNvGrpSpPr/>
            <p:nvPr/>
          </p:nvGrpSpPr>
          <p:grpSpPr bwMode="auto">
            <a:xfrm>
              <a:off x="2333625" y="1165225"/>
              <a:ext cx="4716463" cy="4438650"/>
              <a:chOff x="2157" y="1779"/>
              <a:chExt cx="1944" cy="1885"/>
            </a:xfrm>
          </p:grpSpPr>
          <p:sp>
            <p:nvSpPr>
              <p:cNvPr id="5" name="Freeform 4"/>
              <p:cNvSpPr/>
              <p:nvPr/>
            </p:nvSpPr>
            <p:spPr bwMode="blackWhite">
              <a:xfrm>
                <a:off x="2355" y="1779"/>
                <a:ext cx="973" cy="805"/>
              </a:xfrm>
              <a:custGeom>
                <a:avLst/>
                <a:gdLst>
                  <a:gd name="T0" fmla="*/ 402 w 973"/>
                  <a:gd name="T1" fmla="*/ 804 h 805"/>
                  <a:gd name="T2" fmla="*/ 424 w 973"/>
                  <a:gd name="T3" fmla="*/ 765 h 805"/>
                  <a:gd name="T4" fmla="*/ 450 w 973"/>
                  <a:gd name="T5" fmla="*/ 730 h 805"/>
                  <a:gd name="T6" fmla="*/ 479 w 973"/>
                  <a:gd name="T7" fmla="*/ 698 h 805"/>
                  <a:gd name="T8" fmla="*/ 512 w 973"/>
                  <a:gd name="T9" fmla="*/ 668 h 805"/>
                  <a:gd name="T10" fmla="*/ 548 w 973"/>
                  <a:gd name="T11" fmla="*/ 642 h 805"/>
                  <a:gd name="T12" fmla="*/ 583 w 973"/>
                  <a:gd name="T13" fmla="*/ 621 h 805"/>
                  <a:gd name="T14" fmla="*/ 620 w 973"/>
                  <a:gd name="T15" fmla="*/ 603 h 805"/>
                  <a:gd name="T16" fmla="*/ 660 w 973"/>
                  <a:gd name="T17" fmla="*/ 589 h 805"/>
                  <a:gd name="T18" fmla="*/ 699 w 973"/>
                  <a:gd name="T19" fmla="*/ 579 h 805"/>
                  <a:gd name="T20" fmla="*/ 740 w 973"/>
                  <a:gd name="T21" fmla="*/ 572 h 805"/>
                  <a:gd name="T22" fmla="*/ 752 w 973"/>
                  <a:gd name="T23" fmla="*/ 722 h 805"/>
                  <a:gd name="T24" fmla="*/ 972 w 973"/>
                  <a:gd name="T25" fmla="*/ 356 h 805"/>
                  <a:gd name="T26" fmla="*/ 712 w 973"/>
                  <a:gd name="T27" fmla="*/ 0 h 805"/>
                  <a:gd name="T28" fmla="*/ 713 w 973"/>
                  <a:gd name="T29" fmla="*/ 134 h 805"/>
                  <a:gd name="T30" fmla="*/ 651 w 973"/>
                  <a:gd name="T31" fmla="*/ 142 h 805"/>
                  <a:gd name="T32" fmla="*/ 590 w 973"/>
                  <a:gd name="T33" fmla="*/ 154 h 805"/>
                  <a:gd name="T34" fmla="*/ 530 w 973"/>
                  <a:gd name="T35" fmla="*/ 170 h 805"/>
                  <a:gd name="T36" fmla="*/ 471 w 973"/>
                  <a:gd name="T37" fmla="*/ 191 h 805"/>
                  <a:gd name="T38" fmla="*/ 414 w 973"/>
                  <a:gd name="T39" fmla="*/ 216 h 805"/>
                  <a:gd name="T40" fmla="*/ 359 w 973"/>
                  <a:gd name="T41" fmla="*/ 245 h 805"/>
                  <a:gd name="T42" fmla="*/ 305 w 973"/>
                  <a:gd name="T43" fmla="*/ 278 h 805"/>
                  <a:gd name="T44" fmla="*/ 257 w 973"/>
                  <a:gd name="T45" fmla="*/ 312 h 805"/>
                  <a:gd name="T46" fmla="*/ 212 w 973"/>
                  <a:gd name="T47" fmla="*/ 349 h 805"/>
                  <a:gd name="T48" fmla="*/ 170 w 973"/>
                  <a:gd name="T49" fmla="*/ 390 h 805"/>
                  <a:gd name="T50" fmla="*/ 129 w 973"/>
                  <a:gd name="T51" fmla="*/ 432 h 805"/>
                  <a:gd name="T52" fmla="*/ 92 w 973"/>
                  <a:gd name="T53" fmla="*/ 478 h 805"/>
                  <a:gd name="T54" fmla="*/ 58 w 973"/>
                  <a:gd name="T55" fmla="*/ 526 h 805"/>
                  <a:gd name="T56" fmla="*/ 27 w 973"/>
                  <a:gd name="T57" fmla="*/ 576 h 805"/>
                  <a:gd name="T58" fmla="*/ 0 w 973"/>
                  <a:gd name="T59" fmla="*/ 628 h 805"/>
                  <a:gd name="T60" fmla="*/ 264 w 973"/>
                  <a:gd name="T61" fmla="*/ 607 h 805"/>
                  <a:gd name="T62" fmla="*/ 402 w 973"/>
                  <a:gd name="T63" fmla="*/ 804 h 8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73" h="805">
                    <a:moveTo>
                      <a:pt x="402" y="804"/>
                    </a:moveTo>
                    <a:lnTo>
                      <a:pt x="424" y="765"/>
                    </a:lnTo>
                    <a:lnTo>
                      <a:pt x="450" y="730"/>
                    </a:lnTo>
                    <a:lnTo>
                      <a:pt x="479" y="698"/>
                    </a:lnTo>
                    <a:lnTo>
                      <a:pt x="512" y="668"/>
                    </a:lnTo>
                    <a:lnTo>
                      <a:pt x="548" y="642"/>
                    </a:lnTo>
                    <a:lnTo>
                      <a:pt x="583" y="621"/>
                    </a:lnTo>
                    <a:lnTo>
                      <a:pt x="620" y="603"/>
                    </a:lnTo>
                    <a:lnTo>
                      <a:pt x="660" y="589"/>
                    </a:lnTo>
                    <a:lnTo>
                      <a:pt x="699" y="579"/>
                    </a:lnTo>
                    <a:lnTo>
                      <a:pt x="740" y="572"/>
                    </a:lnTo>
                    <a:lnTo>
                      <a:pt x="752" y="722"/>
                    </a:lnTo>
                    <a:lnTo>
                      <a:pt x="972" y="356"/>
                    </a:lnTo>
                    <a:lnTo>
                      <a:pt x="712" y="0"/>
                    </a:lnTo>
                    <a:lnTo>
                      <a:pt x="713" y="134"/>
                    </a:lnTo>
                    <a:lnTo>
                      <a:pt x="651" y="142"/>
                    </a:lnTo>
                    <a:lnTo>
                      <a:pt x="590" y="154"/>
                    </a:lnTo>
                    <a:lnTo>
                      <a:pt x="530" y="170"/>
                    </a:lnTo>
                    <a:lnTo>
                      <a:pt x="471" y="191"/>
                    </a:lnTo>
                    <a:lnTo>
                      <a:pt x="414" y="216"/>
                    </a:lnTo>
                    <a:lnTo>
                      <a:pt x="359" y="245"/>
                    </a:lnTo>
                    <a:lnTo>
                      <a:pt x="305" y="278"/>
                    </a:lnTo>
                    <a:lnTo>
                      <a:pt x="257" y="312"/>
                    </a:lnTo>
                    <a:lnTo>
                      <a:pt x="212" y="349"/>
                    </a:lnTo>
                    <a:lnTo>
                      <a:pt x="170" y="390"/>
                    </a:lnTo>
                    <a:lnTo>
                      <a:pt x="129" y="432"/>
                    </a:lnTo>
                    <a:lnTo>
                      <a:pt x="92" y="478"/>
                    </a:lnTo>
                    <a:lnTo>
                      <a:pt x="58" y="526"/>
                    </a:lnTo>
                    <a:lnTo>
                      <a:pt x="27" y="576"/>
                    </a:lnTo>
                    <a:lnTo>
                      <a:pt x="0" y="628"/>
                    </a:lnTo>
                    <a:lnTo>
                      <a:pt x="264" y="607"/>
                    </a:lnTo>
                    <a:lnTo>
                      <a:pt x="402" y="804"/>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6" name="Freeform 5"/>
              <p:cNvSpPr/>
              <p:nvPr/>
            </p:nvSpPr>
            <p:spPr bwMode="blackWhite">
              <a:xfrm>
                <a:off x="3220" y="1913"/>
                <a:ext cx="881" cy="819"/>
              </a:xfrm>
              <a:custGeom>
                <a:avLst/>
                <a:gdLst>
                  <a:gd name="T0" fmla="*/ 583 w 881"/>
                  <a:gd name="T1" fmla="*/ 818 h 819"/>
                  <a:gd name="T2" fmla="*/ 685 w 881"/>
                  <a:gd name="T3" fmla="*/ 715 h 819"/>
                  <a:gd name="T4" fmla="*/ 784 w 881"/>
                  <a:gd name="T5" fmla="*/ 609 h 819"/>
                  <a:gd name="T6" fmla="*/ 880 w 881"/>
                  <a:gd name="T7" fmla="*/ 502 h 819"/>
                  <a:gd name="T8" fmla="*/ 734 w 881"/>
                  <a:gd name="T9" fmla="*/ 542 h 819"/>
                  <a:gd name="T10" fmla="*/ 709 w 881"/>
                  <a:gd name="T11" fmla="*/ 487 h 819"/>
                  <a:gd name="T12" fmla="*/ 681 w 881"/>
                  <a:gd name="T13" fmla="*/ 433 h 819"/>
                  <a:gd name="T14" fmla="*/ 650 w 881"/>
                  <a:gd name="T15" fmla="*/ 383 h 819"/>
                  <a:gd name="T16" fmla="*/ 615 w 881"/>
                  <a:gd name="T17" fmla="*/ 334 h 819"/>
                  <a:gd name="T18" fmla="*/ 576 w 881"/>
                  <a:gd name="T19" fmla="*/ 288 h 819"/>
                  <a:gd name="T20" fmla="*/ 534 w 881"/>
                  <a:gd name="T21" fmla="*/ 245 h 819"/>
                  <a:gd name="T22" fmla="*/ 490 w 881"/>
                  <a:gd name="T23" fmla="*/ 204 h 819"/>
                  <a:gd name="T24" fmla="*/ 443 w 881"/>
                  <a:gd name="T25" fmla="*/ 168 h 819"/>
                  <a:gd name="T26" fmla="*/ 393 w 881"/>
                  <a:gd name="T27" fmla="*/ 133 h 819"/>
                  <a:gd name="T28" fmla="*/ 342 w 881"/>
                  <a:gd name="T29" fmla="*/ 103 h 819"/>
                  <a:gd name="T30" fmla="*/ 288 w 881"/>
                  <a:gd name="T31" fmla="*/ 76 h 819"/>
                  <a:gd name="T32" fmla="*/ 233 w 881"/>
                  <a:gd name="T33" fmla="*/ 54 h 819"/>
                  <a:gd name="T34" fmla="*/ 176 w 881"/>
                  <a:gd name="T35" fmla="*/ 34 h 819"/>
                  <a:gd name="T36" fmla="*/ 118 w 881"/>
                  <a:gd name="T37" fmla="*/ 19 h 819"/>
                  <a:gd name="T38" fmla="*/ 60 w 881"/>
                  <a:gd name="T39" fmla="*/ 8 h 819"/>
                  <a:gd name="T40" fmla="*/ 0 w 881"/>
                  <a:gd name="T41" fmla="*/ 0 h 819"/>
                  <a:gd name="T42" fmla="*/ 147 w 881"/>
                  <a:gd name="T43" fmla="*/ 218 h 819"/>
                  <a:gd name="T44" fmla="*/ 27 w 881"/>
                  <a:gd name="T45" fmla="*/ 444 h 819"/>
                  <a:gd name="T46" fmla="*/ 70 w 881"/>
                  <a:gd name="T47" fmla="*/ 456 h 819"/>
                  <a:gd name="T48" fmla="*/ 111 w 881"/>
                  <a:gd name="T49" fmla="*/ 474 h 819"/>
                  <a:gd name="T50" fmla="*/ 149 w 881"/>
                  <a:gd name="T51" fmla="*/ 496 h 819"/>
                  <a:gd name="T52" fmla="*/ 187 w 881"/>
                  <a:gd name="T53" fmla="*/ 522 h 819"/>
                  <a:gd name="T54" fmla="*/ 220 w 881"/>
                  <a:gd name="T55" fmla="*/ 551 h 819"/>
                  <a:gd name="T56" fmla="*/ 252 w 881"/>
                  <a:gd name="T57" fmla="*/ 584 h 819"/>
                  <a:gd name="T58" fmla="*/ 279 w 881"/>
                  <a:gd name="T59" fmla="*/ 618 h 819"/>
                  <a:gd name="T60" fmla="*/ 302 w 881"/>
                  <a:gd name="T61" fmla="*/ 657 h 819"/>
                  <a:gd name="T62" fmla="*/ 146 w 881"/>
                  <a:gd name="T63" fmla="*/ 699 h 819"/>
                  <a:gd name="T64" fmla="*/ 583 w 881"/>
                  <a:gd name="T65" fmla="*/ 818 h 8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81" h="819">
                    <a:moveTo>
                      <a:pt x="583" y="818"/>
                    </a:moveTo>
                    <a:lnTo>
                      <a:pt x="685" y="715"/>
                    </a:lnTo>
                    <a:lnTo>
                      <a:pt x="784" y="609"/>
                    </a:lnTo>
                    <a:lnTo>
                      <a:pt x="880" y="502"/>
                    </a:lnTo>
                    <a:lnTo>
                      <a:pt x="734" y="542"/>
                    </a:lnTo>
                    <a:lnTo>
                      <a:pt x="709" y="487"/>
                    </a:lnTo>
                    <a:lnTo>
                      <a:pt x="681" y="433"/>
                    </a:lnTo>
                    <a:lnTo>
                      <a:pt x="650" y="383"/>
                    </a:lnTo>
                    <a:lnTo>
                      <a:pt x="615" y="334"/>
                    </a:lnTo>
                    <a:lnTo>
                      <a:pt x="576" y="288"/>
                    </a:lnTo>
                    <a:lnTo>
                      <a:pt x="534" y="245"/>
                    </a:lnTo>
                    <a:lnTo>
                      <a:pt x="490" y="204"/>
                    </a:lnTo>
                    <a:lnTo>
                      <a:pt x="443" y="168"/>
                    </a:lnTo>
                    <a:lnTo>
                      <a:pt x="393" y="133"/>
                    </a:lnTo>
                    <a:lnTo>
                      <a:pt x="342" y="103"/>
                    </a:lnTo>
                    <a:lnTo>
                      <a:pt x="288" y="76"/>
                    </a:lnTo>
                    <a:lnTo>
                      <a:pt x="233" y="54"/>
                    </a:lnTo>
                    <a:lnTo>
                      <a:pt x="176" y="34"/>
                    </a:lnTo>
                    <a:lnTo>
                      <a:pt x="118" y="19"/>
                    </a:lnTo>
                    <a:lnTo>
                      <a:pt x="60" y="8"/>
                    </a:lnTo>
                    <a:lnTo>
                      <a:pt x="0" y="0"/>
                    </a:lnTo>
                    <a:lnTo>
                      <a:pt x="147" y="218"/>
                    </a:lnTo>
                    <a:lnTo>
                      <a:pt x="27" y="444"/>
                    </a:lnTo>
                    <a:lnTo>
                      <a:pt x="70" y="456"/>
                    </a:lnTo>
                    <a:lnTo>
                      <a:pt x="111" y="474"/>
                    </a:lnTo>
                    <a:lnTo>
                      <a:pt x="149" y="496"/>
                    </a:lnTo>
                    <a:lnTo>
                      <a:pt x="187" y="522"/>
                    </a:lnTo>
                    <a:lnTo>
                      <a:pt x="220" y="551"/>
                    </a:lnTo>
                    <a:lnTo>
                      <a:pt x="252" y="584"/>
                    </a:lnTo>
                    <a:lnTo>
                      <a:pt x="279" y="618"/>
                    </a:lnTo>
                    <a:lnTo>
                      <a:pt x="302" y="657"/>
                    </a:lnTo>
                    <a:lnTo>
                      <a:pt x="146" y="699"/>
                    </a:lnTo>
                    <a:lnTo>
                      <a:pt x="583" y="818"/>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7" name="Freeform 6"/>
              <p:cNvSpPr/>
              <p:nvPr/>
            </p:nvSpPr>
            <p:spPr bwMode="blackWhite">
              <a:xfrm>
                <a:off x="3354" y="2584"/>
                <a:ext cx="666" cy="1033"/>
              </a:xfrm>
              <a:custGeom>
                <a:avLst/>
                <a:gdLst>
                  <a:gd name="T0" fmla="*/ 217 w 666"/>
                  <a:gd name="T1" fmla="*/ 121 h 1033"/>
                  <a:gd name="T2" fmla="*/ 223 w 666"/>
                  <a:gd name="T3" fmla="*/ 164 h 1033"/>
                  <a:gd name="T4" fmla="*/ 224 w 666"/>
                  <a:gd name="T5" fmla="*/ 209 h 1033"/>
                  <a:gd name="T6" fmla="*/ 222 w 666"/>
                  <a:gd name="T7" fmla="*/ 253 h 1033"/>
                  <a:gd name="T8" fmla="*/ 214 w 666"/>
                  <a:gd name="T9" fmla="*/ 296 h 1033"/>
                  <a:gd name="T10" fmla="*/ 202 w 666"/>
                  <a:gd name="T11" fmla="*/ 339 h 1033"/>
                  <a:gd name="T12" fmla="*/ 187 w 666"/>
                  <a:gd name="T13" fmla="*/ 380 h 1033"/>
                  <a:gd name="T14" fmla="*/ 166 w 666"/>
                  <a:gd name="T15" fmla="*/ 420 h 1033"/>
                  <a:gd name="T16" fmla="*/ 142 w 666"/>
                  <a:gd name="T17" fmla="*/ 457 h 1033"/>
                  <a:gd name="T18" fmla="*/ 114 w 666"/>
                  <a:gd name="T19" fmla="*/ 492 h 1033"/>
                  <a:gd name="T20" fmla="*/ 84 w 666"/>
                  <a:gd name="T21" fmla="*/ 524 h 1033"/>
                  <a:gd name="T22" fmla="*/ 0 w 666"/>
                  <a:gd name="T23" fmla="*/ 371 h 1033"/>
                  <a:gd name="T24" fmla="*/ 0 w 666"/>
                  <a:gd name="T25" fmla="*/ 819 h 1033"/>
                  <a:gd name="T26" fmla="*/ 378 w 666"/>
                  <a:gd name="T27" fmla="*/ 1032 h 1033"/>
                  <a:gd name="T28" fmla="*/ 306 w 666"/>
                  <a:gd name="T29" fmla="*/ 909 h 1033"/>
                  <a:gd name="T30" fmla="*/ 354 w 666"/>
                  <a:gd name="T31" fmla="*/ 871 h 1033"/>
                  <a:gd name="T32" fmla="*/ 398 w 666"/>
                  <a:gd name="T33" fmla="*/ 831 h 1033"/>
                  <a:gd name="T34" fmla="*/ 440 w 666"/>
                  <a:gd name="T35" fmla="*/ 787 h 1033"/>
                  <a:gd name="T36" fmla="*/ 480 w 666"/>
                  <a:gd name="T37" fmla="*/ 741 h 1033"/>
                  <a:gd name="T38" fmla="*/ 515 w 666"/>
                  <a:gd name="T39" fmla="*/ 692 h 1033"/>
                  <a:gd name="T40" fmla="*/ 547 w 666"/>
                  <a:gd name="T41" fmla="*/ 641 h 1033"/>
                  <a:gd name="T42" fmla="*/ 575 w 666"/>
                  <a:gd name="T43" fmla="*/ 588 h 1033"/>
                  <a:gd name="T44" fmla="*/ 600 w 666"/>
                  <a:gd name="T45" fmla="*/ 533 h 1033"/>
                  <a:gd name="T46" fmla="*/ 621 w 666"/>
                  <a:gd name="T47" fmla="*/ 476 h 1033"/>
                  <a:gd name="T48" fmla="*/ 638 w 666"/>
                  <a:gd name="T49" fmla="*/ 419 h 1033"/>
                  <a:gd name="T50" fmla="*/ 651 w 666"/>
                  <a:gd name="T51" fmla="*/ 359 h 1033"/>
                  <a:gd name="T52" fmla="*/ 659 w 666"/>
                  <a:gd name="T53" fmla="*/ 300 h 1033"/>
                  <a:gd name="T54" fmla="*/ 664 w 666"/>
                  <a:gd name="T55" fmla="*/ 239 h 1033"/>
                  <a:gd name="T56" fmla="*/ 665 w 666"/>
                  <a:gd name="T57" fmla="*/ 180 h 1033"/>
                  <a:gd name="T58" fmla="*/ 662 w 666"/>
                  <a:gd name="T59" fmla="*/ 119 h 1033"/>
                  <a:gd name="T60" fmla="*/ 654 w 666"/>
                  <a:gd name="T61" fmla="*/ 59 h 1033"/>
                  <a:gd name="T62" fmla="*/ 642 w 666"/>
                  <a:gd name="T63" fmla="*/ 0 h 1033"/>
                  <a:gd name="T64" fmla="*/ 454 w 666"/>
                  <a:gd name="T65" fmla="*/ 190 h 1033"/>
                  <a:gd name="T66" fmla="*/ 217 w 666"/>
                  <a:gd name="T67" fmla="*/ 121 h 10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66" h="1033">
                    <a:moveTo>
                      <a:pt x="217" y="121"/>
                    </a:moveTo>
                    <a:lnTo>
                      <a:pt x="223" y="164"/>
                    </a:lnTo>
                    <a:lnTo>
                      <a:pt x="224" y="209"/>
                    </a:lnTo>
                    <a:lnTo>
                      <a:pt x="222" y="253"/>
                    </a:lnTo>
                    <a:lnTo>
                      <a:pt x="214" y="296"/>
                    </a:lnTo>
                    <a:lnTo>
                      <a:pt x="202" y="339"/>
                    </a:lnTo>
                    <a:lnTo>
                      <a:pt x="187" y="380"/>
                    </a:lnTo>
                    <a:lnTo>
                      <a:pt x="166" y="420"/>
                    </a:lnTo>
                    <a:lnTo>
                      <a:pt x="142" y="457"/>
                    </a:lnTo>
                    <a:lnTo>
                      <a:pt x="114" y="492"/>
                    </a:lnTo>
                    <a:lnTo>
                      <a:pt x="84" y="524"/>
                    </a:lnTo>
                    <a:lnTo>
                      <a:pt x="0" y="371"/>
                    </a:lnTo>
                    <a:lnTo>
                      <a:pt x="0" y="819"/>
                    </a:lnTo>
                    <a:lnTo>
                      <a:pt x="378" y="1032"/>
                    </a:lnTo>
                    <a:lnTo>
                      <a:pt x="306" y="909"/>
                    </a:lnTo>
                    <a:lnTo>
                      <a:pt x="354" y="871"/>
                    </a:lnTo>
                    <a:lnTo>
                      <a:pt x="398" y="831"/>
                    </a:lnTo>
                    <a:lnTo>
                      <a:pt x="440" y="787"/>
                    </a:lnTo>
                    <a:lnTo>
                      <a:pt x="480" y="741"/>
                    </a:lnTo>
                    <a:lnTo>
                      <a:pt x="515" y="692"/>
                    </a:lnTo>
                    <a:lnTo>
                      <a:pt x="547" y="641"/>
                    </a:lnTo>
                    <a:lnTo>
                      <a:pt x="575" y="588"/>
                    </a:lnTo>
                    <a:lnTo>
                      <a:pt x="600" y="533"/>
                    </a:lnTo>
                    <a:lnTo>
                      <a:pt x="621" y="476"/>
                    </a:lnTo>
                    <a:lnTo>
                      <a:pt x="638" y="419"/>
                    </a:lnTo>
                    <a:lnTo>
                      <a:pt x="651" y="359"/>
                    </a:lnTo>
                    <a:lnTo>
                      <a:pt x="659" y="300"/>
                    </a:lnTo>
                    <a:lnTo>
                      <a:pt x="664" y="239"/>
                    </a:lnTo>
                    <a:lnTo>
                      <a:pt x="665" y="180"/>
                    </a:lnTo>
                    <a:lnTo>
                      <a:pt x="662" y="119"/>
                    </a:lnTo>
                    <a:lnTo>
                      <a:pt x="654" y="59"/>
                    </a:lnTo>
                    <a:lnTo>
                      <a:pt x="642" y="0"/>
                    </a:lnTo>
                    <a:lnTo>
                      <a:pt x="454" y="190"/>
                    </a:lnTo>
                    <a:lnTo>
                      <a:pt x="217" y="12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8" name="Freeform 7"/>
              <p:cNvSpPr/>
              <p:nvPr/>
            </p:nvSpPr>
            <p:spPr bwMode="blackWhite">
              <a:xfrm>
                <a:off x="2522" y="3027"/>
                <a:ext cx="1030" cy="637"/>
              </a:xfrm>
              <a:custGeom>
                <a:avLst/>
                <a:gdLst>
                  <a:gd name="T0" fmla="*/ 792 w 1030"/>
                  <a:gd name="T1" fmla="*/ 161 h 637"/>
                  <a:gd name="T2" fmla="*/ 753 w 1030"/>
                  <a:gd name="T3" fmla="*/ 175 h 637"/>
                  <a:gd name="T4" fmla="*/ 712 w 1030"/>
                  <a:gd name="T5" fmla="*/ 187 h 637"/>
                  <a:gd name="T6" fmla="*/ 670 w 1030"/>
                  <a:gd name="T7" fmla="*/ 193 h 637"/>
                  <a:gd name="T8" fmla="*/ 628 w 1030"/>
                  <a:gd name="T9" fmla="*/ 196 h 637"/>
                  <a:gd name="T10" fmla="*/ 586 w 1030"/>
                  <a:gd name="T11" fmla="*/ 194 h 637"/>
                  <a:gd name="T12" fmla="*/ 544 w 1030"/>
                  <a:gd name="T13" fmla="*/ 188 h 637"/>
                  <a:gd name="T14" fmla="*/ 502 w 1030"/>
                  <a:gd name="T15" fmla="*/ 179 h 637"/>
                  <a:gd name="T16" fmla="*/ 462 w 1030"/>
                  <a:gd name="T17" fmla="*/ 166 h 637"/>
                  <a:gd name="T18" fmla="*/ 424 w 1030"/>
                  <a:gd name="T19" fmla="*/ 148 h 637"/>
                  <a:gd name="T20" fmla="*/ 388 w 1030"/>
                  <a:gd name="T21" fmla="*/ 127 h 637"/>
                  <a:gd name="T22" fmla="*/ 493 w 1030"/>
                  <a:gd name="T23" fmla="*/ 0 h 637"/>
                  <a:gd name="T24" fmla="*/ 73 w 1030"/>
                  <a:gd name="T25" fmla="*/ 152 h 637"/>
                  <a:gd name="T26" fmla="*/ 31 w 1030"/>
                  <a:gd name="T27" fmla="*/ 403 h 637"/>
                  <a:gd name="T28" fmla="*/ 33 w 1030"/>
                  <a:gd name="T29" fmla="*/ 405 h 637"/>
                  <a:gd name="T30" fmla="*/ 0 w 1030"/>
                  <a:gd name="T31" fmla="*/ 588 h 637"/>
                  <a:gd name="T32" fmla="*/ 104 w 1030"/>
                  <a:gd name="T33" fmla="*/ 463 h 637"/>
                  <a:gd name="T34" fmla="*/ 155 w 1030"/>
                  <a:gd name="T35" fmla="*/ 498 h 637"/>
                  <a:gd name="T36" fmla="*/ 208 w 1030"/>
                  <a:gd name="T37" fmla="*/ 530 h 637"/>
                  <a:gd name="T38" fmla="*/ 262 w 1030"/>
                  <a:gd name="T39" fmla="*/ 557 h 637"/>
                  <a:gd name="T40" fmla="*/ 319 w 1030"/>
                  <a:gd name="T41" fmla="*/ 580 h 637"/>
                  <a:gd name="T42" fmla="*/ 377 w 1030"/>
                  <a:gd name="T43" fmla="*/ 600 h 637"/>
                  <a:gd name="T44" fmla="*/ 435 w 1030"/>
                  <a:gd name="T45" fmla="*/ 615 h 637"/>
                  <a:gd name="T46" fmla="*/ 496 w 1030"/>
                  <a:gd name="T47" fmla="*/ 627 h 637"/>
                  <a:gd name="T48" fmla="*/ 557 w 1030"/>
                  <a:gd name="T49" fmla="*/ 634 h 637"/>
                  <a:gd name="T50" fmla="*/ 618 w 1030"/>
                  <a:gd name="T51" fmla="*/ 636 h 637"/>
                  <a:gd name="T52" fmla="*/ 679 w 1030"/>
                  <a:gd name="T53" fmla="*/ 634 h 637"/>
                  <a:gd name="T54" fmla="*/ 740 w 1030"/>
                  <a:gd name="T55" fmla="*/ 628 h 637"/>
                  <a:gd name="T56" fmla="*/ 801 w 1030"/>
                  <a:gd name="T57" fmla="*/ 617 h 637"/>
                  <a:gd name="T58" fmla="*/ 859 w 1030"/>
                  <a:gd name="T59" fmla="*/ 603 h 637"/>
                  <a:gd name="T60" fmla="*/ 917 w 1030"/>
                  <a:gd name="T61" fmla="*/ 585 h 637"/>
                  <a:gd name="T62" fmla="*/ 974 w 1030"/>
                  <a:gd name="T63" fmla="*/ 561 h 637"/>
                  <a:gd name="T64" fmla="*/ 1029 w 1030"/>
                  <a:gd name="T65" fmla="*/ 534 h 637"/>
                  <a:gd name="T66" fmla="*/ 795 w 1030"/>
                  <a:gd name="T67" fmla="*/ 398 h 637"/>
                  <a:gd name="T68" fmla="*/ 792 w 1030"/>
                  <a:gd name="T69" fmla="*/ 161 h 6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30" h="637">
                    <a:moveTo>
                      <a:pt x="792" y="161"/>
                    </a:moveTo>
                    <a:lnTo>
                      <a:pt x="753" y="175"/>
                    </a:lnTo>
                    <a:lnTo>
                      <a:pt x="712" y="187"/>
                    </a:lnTo>
                    <a:lnTo>
                      <a:pt x="670" y="193"/>
                    </a:lnTo>
                    <a:lnTo>
                      <a:pt x="628" y="196"/>
                    </a:lnTo>
                    <a:lnTo>
                      <a:pt x="586" y="194"/>
                    </a:lnTo>
                    <a:lnTo>
                      <a:pt x="544" y="188"/>
                    </a:lnTo>
                    <a:lnTo>
                      <a:pt x="502" y="179"/>
                    </a:lnTo>
                    <a:lnTo>
                      <a:pt x="462" y="166"/>
                    </a:lnTo>
                    <a:lnTo>
                      <a:pt x="424" y="148"/>
                    </a:lnTo>
                    <a:lnTo>
                      <a:pt x="388" y="127"/>
                    </a:lnTo>
                    <a:lnTo>
                      <a:pt x="493" y="0"/>
                    </a:lnTo>
                    <a:lnTo>
                      <a:pt x="73" y="152"/>
                    </a:lnTo>
                    <a:lnTo>
                      <a:pt x="31" y="403"/>
                    </a:lnTo>
                    <a:lnTo>
                      <a:pt x="33" y="405"/>
                    </a:lnTo>
                    <a:lnTo>
                      <a:pt x="0" y="588"/>
                    </a:lnTo>
                    <a:lnTo>
                      <a:pt x="104" y="463"/>
                    </a:lnTo>
                    <a:lnTo>
                      <a:pt x="155" y="498"/>
                    </a:lnTo>
                    <a:lnTo>
                      <a:pt x="208" y="530"/>
                    </a:lnTo>
                    <a:lnTo>
                      <a:pt x="262" y="557"/>
                    </a:lnTo>
                    <a:lnTo>
                      <a:pt x="319" y="580"/>
                    </a:lnTo>
                    <a:lnTo>
                      <a:pt x="377" y="600"/>
                    </a:lnTo>
                    <a:lnTo>
                      <a:pt x="435" y="615"/>
                    </a:lnTo>
                    <a:lnTo>
                      <a:pt x="496" y="627"/>
                    </a:lnTo>
                    <a:lnTo>
                      <a:pt x="557" y="634"/>
                    </a:lnTo>
                    <a:lnTo>
                      <a:pt x="618" y="636"/>
                    </a:lnTo>
                    <a:lnTo>
                      <a:pt x="679" y="634"/>
                    </a:lnTo>
                    <a:lnTo>
                      <a:pt x="740" y="628"/>
                    </a:lnTo>
                    <a:lnTo>
                      <a:pt x="801" y="617"/>
                    </a:lnTo>
                    <a:lnTo>
                      <a:pt x="859" y="603"/>
                    </a:lnTo>
                    <a:lnTo>
                      <a:pt x="917" y="585"/>
                    </a:lnTo>
                    <a:lnTo>
                      <a:pt x="974" y="561"/>
                    </a:lnTo>
                    <a:lnTo>
                      <a:pt x="1029" y="534"/>
                    </a:lnTo>
                    <a:lnTo>
                      <a:pt x="795" y="398"/>
                    </a:lnTo>
                    <a:lnTo>
                      <a:pt x="792" y="16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61464" name="Freeform 8"/>
              <p:cNvSpPr/>
              <p:nvPr/>
            </p:nvSpPr>
            <p:spPr bwMode="blackWhite">
              <a:xfrm>
                <a:off x="2157" y="2422"/>
                <a:ext cx="697" cy="971"/>
              </a:xfrm>
              <a:custGeom>
                <a:avLst/>
                <a:gdLst>
                  <a:gd name="T0" fmla="*/ 648 w 697"/>
                  <a:gd name="T1" fmla="*/ 639 h 971"/>
                  <a:gd name="T2" fmla="*/ 621 w 697"/>
                  <a:gd name="T3" fmla="*/ 603 h 971"/>
                  <a:gd name="T4" fmla="*/ 599 w 697"/>
                  <a:gd name="T5" fmla="*/ 563 h 971"/>
                  <a:gd name="T6" fmla="*/ 580 w 697"/>
                  <a:gd name="T7" fmla="*/ 522 h 971"/>
                  <a:gd name="T8" fmla="*/ 566 w 697"/>
                  <a:gd name="T9" fmla="*/ 480 h 971"/>
                  <a:gd name="T10" fmla="*/ 556 w 697"/>
                  <a:gd name="T11" fmla="*/ 436 h 971"/>
                  <a:gd name="T12" fmla="*/ 551 w 697"/>
                  <a:gd name="T13" fmla="*/ 392 h 971"/>
                  <a:gd name="T14" fmla="*/ 550 w 697"/>
                  <a:gd name="T15" fmla="*/ 347 h 971"/>
                  <a:gd name="T16" fmla="*/ 554 w 697"/>
                  <a:gd name="T17" fmla="*/ 302 h 971"/>
                  <a:gd name="T18" fmla="*/ 696 w 697"/>
                  <a:gd name="T19" fmla="*/ 368 h 971"/>
                  <a:gd name="T20" fmla="*/ 445 w 697"/>
                  <a:gd name="T21" fmla="*/ 0 h 971"/>
                  <a:gd name="T22" fmla="*/ 0 w 697"/>
                  <a:gd name="T23" fmla="*/ 44 h 971"/>
                  <a:gd name="T24" fmla="*/ 148 w 697"/>
                  <a:gd name="T25" fmla="*/ 113 h 971"/>
                  <a:gd name="T26" fmla="*/ 133 w 697"/>
                  <a:gd name="T27" fmla="*/ 173 h 971"/>
                  <a:gd name="T28" fmla="*/ 121 w 697"/>
                  <a:gd name="T29" fmla="*/ 233 h 971"/>
                  <a:gd name="T30" fmla="*/ 116 w 697"/>
                  <a:gd name="T31" fmla="*/ 295 h 971"/>
                  <a:gd name="T32" fmla="*/ 112 w 697"/>
                  <a:gd name="T33" fmla="*/ 357 h 971"/>
                  <a:gd name="T34" fmla="*/ 114 w 697"/>
                  <a:gd name="T35" fmla="*/ 418 h 971"/>
                  <a:gd name="T36" fmla="*/ 120 w 697"/>
                  <a:gd name="T37" fmla="*/ 479 h 971"/>
                  <a:gd name="T38" fmla="*/ 131 w 697"/>
                  <a:gd name="T39" fmla="*/ 540 h 971"/>
                  <a:gd name="T40" fmla="*/ 145 w 697"/>
                  <a:gd name="T41" fmla="*/ 599 h 971"/>
                  <a:gd name="T42" fmla="*/ 163 w 697"/>
                  <a:gd name="T43" fmla="*/ 659 h 971"/>
                  <a:gd name="T44" fmla="*/ 187 w 697"/>
                  <a:gd name="T45" fmla="*/ 716 h 971"/>
                  <a:gd name="T46" fmla="*/ 214 w 697"/>
                  <a:gd name="T47" fmla="*/ 771 h 971"/>
                  <a:gd name="T48" fmla="*/ 244 w 697"/>
                  <a:gd name="T49" fmla="*/ 825 h 971"/>
                  <a:gd name="T50" fmla="*/ 278 w 697"/>
                  <a:gd name="T51" fmla="*/ 876 h 971"/>
                  <a:gd name="T52" fmla="*/ 316 w 697"/>
                  <a:gd name="T53" fmla="*/ 925 h 971"/>
                  <a:gd name="T54" fmla="*/ 357 w 697"/>
                  <a:gd name="T55" fmla="*/ 970 h 971"/>
                  <a:gd name="T56" fmla="*/ 399 w 697"/>
                  <a:gd name="T57" fmla="*/ 730 h 971"/>
                  <a:gd name="T58" fmla="*/ 648 w 697"/>
                  <a:gd name="T59" fmla="*/ 639 h 97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97"/>
                  <a:gd name="T91" fmla="*/ 0 h 971"/>
                  <a:gd name="T92" fmla="*/ 697 w 697"/>
                  <a:gd name="T93" fmla="*/ 971 h 97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97" h="971">
                    <a:moveTo>
                      <a:pt x="648" y="639"/>
                    </a:moveTo>
                    <a:lnTo>
                      <a:pt x="621" y="603"/>
                    </a:lnTo>
                    <a:lnTo>
                      <a:pt x="599" y="563"/>
                    </a:lnTo>
                    <a:lnTo>
                      <a:pt x="580" y="522"/>
                    </a:lnTo>
                    <a:lnTo>
                      <a:pt x="566" y="480"/>
                    </a:lnTo>
                    <a:lnTo>
                      <a:pt x="556" y="436"/>
                    </a:lnTo>
                    <a:lnTo>
                      <a:pt x="551" y="392"/>
                    </a:lnTo>
                    <a:lnTo>
                      <a:pt x="550" y="347"/>
                    </a:lnTo>
                    <a:lnTo>
                      <a:pt x="554" y="302"/>
                    </a:lnTo>
                    <a:lnTo>
                      <a:pt x="696" y="368"/>
                    </a:lnTo>
                    <a:lnTo>
                      <a:pt x="445" y="0"/>
                    </a:lnTo>
                    <a:lnTo>
                      <a:pt x="0" y="44"/>
                    </a:lnTo>
                    <a:lnTo>
                      <a:pt x="148" y="113"/>
                    </a:lnTo>
                    <a:lnTo>
                      <a:pt x="133" y="173"/>
                    </a:lnTo>
                    <a:lnTo>
                      <a:pt x="121" y="233"/>
                    </a:lnTo>
                    <a:lnTo>
                      <a:pt x="116" y="295"/>
                    </a:lnTo>
                    <a:lnTo>
                      <a:pt x="112" y="357"/>
                    </a:lnTo>
                    <a:lnTo>
                      <a:pt x="114" y="418"/>
                    </a:lnTo>
                    <a:lnTo>
                      <a:pt x="120" y="479"/>
                    </a:lnTo>
                    <a:lnTo>
                      <a:pt x="131" y="540"/>
                    </a:lnTo>
                    <a:lnTo>
                      <a:pt x="145" y="599"/>
                    </a:lnTo>
                    <a:lnTo>
                      <a:pt x="163" y="659"/>
                    </a:lnTo>
                    <a:lnTo>
                      <a:pt x="187" y="716"/>
                    </a:lnTo>
                    <a:lnTo>
                      <a:pt x="214" y="771"/>
                    </a:lnTo>
                    <a:lnTo>
                      <a:pt x="244" y="825"/>
                    </a:lnTo>
                    <a:lnTo>
                      <a:pt x="278" y="876"/>
                    </a:lnTo>
                    <a:lnTo>
                      <a:pt x="316" y="925"/>
                    </a:lnTo>
                    <a:lnTo>
                      <a:pt x="357" y="970"/>
                    </a:lnTo>
                    <a:lnTo>
                      <a:pt x="399" y="730"/>
                    </a:lnTo>
                    <a:lnTo>
                      <a:pt x="648" y="639"/>
                    </a:lnTo>
                  </a:path>
                </a:pathLst>
              </a:custGeom>
              <a:solidFill>
                <a:srgbClr val="007BA4"/>
              </a:solidFill>
              <a:ln w="12700" cap="rnd" cmpd="sng">
                <a:solidFill>
                  <a:schemeClr val="tx1"/>
                </a:solidFill>
                <a:prstDash val="solid"/>
                <a:round/>
              </a:ln>
            </p:spPr>
            <p:txBody>
              <a:bodyPr/>
              <a:lstStyle/>
              <a:p>
                <a:endParaRPr lang="zh-CN" altLang="en-US"/>
              </a:p>
            </p:txBody>
          </p:sp>
        </p:grpSp>
        <p:sp>
          <p:nvSpPr>
            <p:cNvPr id="22" name="矩形 21"/>
            <p:cNvSpPr/>
            <p:nvPr/>
          </p:nvSpPr>
          <p:spPr>
            <a:xfrm>
              <a:off x="3227388" y="1773238"/>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意识到自己</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需要做选择</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sp>
          <p:nvSpPr>
            <p:cNvPr id="23" name="矩形 22"/>
            <p:cNvSpPr/>
            <p:nvPr/>
          </p:nvSpPr>
          <p:spPr>
            <a:xfrm rot="2550871">
              <a:off x="4902200" y="2143125"/>
              <a:ext cx="2060575" cy="769938"/>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了解自己和</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我的选择</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sp>
          <p:nvSpPr>
            <p:cNvPr id="24" name="矩形 23"/>
            <p:cNvSpPr/>
            <p:nvPr/>
          </p:nvSpPr>
          <p:spPr>
            <a:xfrm rot="18410592">
              <a:off x="5071269" y="3969544"/>
              <a:ext cx="2057400" cy="769938"/>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扩展和压缩</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选项清单</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sp>
          <p:nvSpPr>
            <p:cNvPr id="45" name="矩形 44"/>
            <p:cNvSpPr/>
            <p:nvPr/>
          </p:nvSpPr>
          <p:spPr>
            <a:xfrm rot="1287962">
              <a:off x="3338513" y="4749800"/>
              <a:ext cx="1895475" cy="769938"/>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选择一个职业</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或专业</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sp>
          <p:nvSpPr>
            <p:cNvPr id="46" name="矩形 45"/>
            <p:cNvSpPr/>
            <p:nvPr/>
          </p:nvSpPr>
          <p:spPr>
            <a:xfrm rot="5400000">
              <a:off x="2215356" y="3272632"/>
              <a:ext cx="1895475" cy="769938"/>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采取行动</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落实我的选择</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grpSp>
      <p:sp>
        <p:nvSpPr>
          <p:cNvPr id="20" name="TextBox 28"/>
          <p:cNvSpPr txBox="1"/>
          <p:nvPr/>
        </p:nvSpPr>
        <p:spPr>
          <a:xfrm>
            <a:off x="5334000" y="1158875"/>
            <a:ext cx="3721100" cy="5354638"/>
          </a:xfrm>
          <a:prstGeom prst="rect">
            <a:avLst/>
          </a:prstGeom>
          <a:noFill/>
        </p:spPr>
        <p:txBody>
          <a:bodyPr>
            <a:spAutoFit/>
          </a:bodyPr>
          <a:lstStyle/>
          <a:p>
            <a:pPr>
              <a:lnSpc>
                <a:spcPct val="150000"/>
              </a:lnSpc>
              <a:spcBef>
                <a:spcPts val="0"/>
              </a:spcBef>
              <a:spcAft>
                <a:spcPts val="0"/>
              </a:spcAft>
              <a:defRPr/>
            </a:pPr>
            <a:r>
              <a:rPr lang="zh-CN" altLang="en-US" sz="2800" b="1" dirty="0">
                <a:solidFill>
                  <a:prstClr val="black"/>
                </a:solidFill>
                <a:latin typeface="微软雅黑" panose="020B0503020204020204" pitchFamily="34" charset="-122"/>
                <a:ea typeface="微软雅黑" panose="020B0503020204020204" pitchFamily="34" charset="-122"/>
              </a:rPr>
              <a:t>执行三步走：</a:t>
            </a:r>
            <a:endParaRPr lang="zh-CN" altLang="en-US" sz="2800" b="1" dirty="0">
              <a:solidFill>
                <a:prstClr val="black"/>
              </a:solidFill>
              <a:latin typeface="微软雅黑" panose="020B0503020204020204" pitchFamily="34" charset="-122"/>
              <a:ea typeface="微软雅黑" panose="020B0503020204020204" pitchFamily="34" charset="-122"/>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solidFill>
                  <a:prstClr val="black"/>
                </a:solidFill>
                <a:latin typeface="微软雅黑" panose="020B0503020204020204" pitchFamily="34" charset="-122"/>
                <a:ea typeface="+mn-ea"/>
              </a:rPr>
              <a:t>制定学习提升计划</a:t>
            </a:r>
            <a:endParaRPr lang="zh-CN" altLang="en-US" sz="2400" b="1" dirty="0">
              <a:solidFill>
                <a:prstClr val="black"/>
              </a:solidFill>
              <a:latin typeface="微软雅黑" panose="020B0503020204020204" pitchFamily="34" charset="-122"/>
              <a:ea typeface="+mn-ea"/>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solidFill>
                  <a:prstClr val="black"/>
                </a:solidFill>
                <a:latin typeface="微软雅黑" panose="020B0503020204020204" pitchFamily="34" charset="-122"/>
                <a:ea typeface="+mn-ea"/>
              </a:rPr>
              <a:t>尝试全职或兼职的工作经验，检验自己的选择</a:t>
            </a:r>
            <a:endParaRPr lang="zh-CN" altLang="en-US" sz="2400" b="1" dirty="0">
              <a:solidFill>
                <a:prstClr val="black"/>
              </a:solidFill>
              <a:latin typeface="微软雅黑" panose="020B0503020204020204" pitchFamily="34" charset="-122"/>
              <a:ea typeface="+mn-ea"/>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solidFill>
                  <a:prstClr val="black"/>
                </a:solidFill>
                <a:latin typeface="微软雅黑" panose="020B0503020204020204" pitchFamily="34" charset="-122"/>
                <a:ea typeface="+mn-ea"/>
              </a:rPr>
              <a:t>获得正式工作机会</a:t>
            </a:r>
            <a:endParaRPr lang="en-US" altLang="zh-CN" sz="2400" b="1" dirty="0">
              <a:solidFill>
                <a:prstClr val="black"/>
              </a:solidFill>
              <a:latin typeface="微软雅黑" panose="020B0503020204020204" pitchFamily="34" charset="-122"/>
              <a:ea typeface="+mn-ea"/>
            </a:endParaRPr>
          </a:p>
          <a:p>
            <a:pPr>
              <a:lnSpc>
                <a:spcPct val="150000"/>
              </a:lnSpc>
              <a:spcBef>
                <a:spcPts val="0"/>
              </a:spcBef>
              <a:spcAft>
                <a:spcPts val="0"/>
              </a:spcAft>
              <a:defRPr/>
            </a:pPr>
            <a:r>
              <a:rPr lang="zh-CN" altLang="en-US" sz="2800" b="1" dirty="0">
                <a:solidFill>
                  <a:prstClr val="black"/>
                </a:solidFill>
                <a:latin typeface="微软雅黑" panose="020B0503020204020204" pitchFamily="34" charset="-122"/>
                <a:ea typeface="微软雅黑" panose="020B0503020204020204" pitchFamily="34" charset="-122"/>
              </a:rPr>
              <a:t>其他：</a:t>
            </a:r>
            <a:endParaRPr lang="zh-CN" altLang="en-US" sz="2800" b="1" dirty="0">
              <a:solidFill>
                <a:prstClr val="black"/>
              </a:solidFill>
              <a:latin typeface="微软雅黑" panose="020B0503020204020204" pitchFamily="34" charset="-122"/>
              <a:ea typeface="微软雅黑" panose="020B0503020204020204" pitchFamily="34" charset="-122"/>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solidFill>
                  <a:prstClr val="black"/>
                </a:solidFill>
                <a:latin typeface="微软雅黑" panose="020B0503020204020204" pitchFamily="34" charset="-122"/>
                <a:ea typeface="+mn-ea"/>
              </a:rPr>
              <a:t>行动计划</a:t>
            </a:r>
            <a:endParaRPr lang="zh-CN" altLang="en-US" sz="2400" b="1" dirty="0">
              <a:solidFill>
                <a:prstClr val="black"/>
              </a:solidFill>
              <a:latin typeface="微软雅黑" panose="020B0503020204020204" pitchFamily="34" charset="-122"/>
              <a:ea typeface="+mn-ea"/>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solidFill>
                  <a:prstClr val="black"/>
                </a:solidFill>
                <a:latin typeface="微软雅黑" panose="020B0503020204020204" pitchFamily="34" charset="-122"/>
                <a:ea typeface="+mn-ea"/>
              </a:rPr>
              <a:t>目标细分</a:t>
            </a:r>
            <a:endParaRPr lang="zh-CN" altLang="en-US" sz="2400" b="1" dirty="0">
              <a:solidFill>
                <a:prstClr val="black"/>
              </a:solidFill>
              <a:latin typeface="微软雅黑" panose="020B0503020204020204" pitchFamily="34" charset="-122"/>
              <a:ea typeface="+mn-ea"/>
            </a:endParaRPr>
          </a:p>
          <a:p>
            <a:pPr marL="342900" indent="-342900">
              <a:lnSpc>
                <a:spcPct val="150000"/>
              </a:lnSpc>
              <a:spcBef>
                <a:spcPts val="0"/>
              </a:spcBef>
              <a:spcAft>
                <a:spcPts val="0"/>
              </a:spcAft>
              <a:buFont typeface="微软雅黑" panose="020B0503020204020204" pitchFamily="34" charset="-122"/>
              <a:buChar char="−"/>
              <a:defRPr/>
            </a:pPr>
            <a:r>
              <a:rPr lang="zh-CN" altLang="en-US" sz="2400" b="1" dirty="0">
                <a:solidFill>
                  <a:prstClr val="black"/>
                </a:solidFill>
                <a:latin typeface="微软雅黑" panose="020B0503020204020204" pitchFamily="34" charset="-122"/>
                <a:ea typeface="+mn-ea"/>
              </a:rPr>
              <a:t>促进陪伴</a:t>
            </a:r>
            <a:endParaRPr lang="zh-CN" altLang="en-US" sz="2400" b="1" dirty="0">
              <a:solidFill>
                <a:prstClr val="black"/>
              </a:solidFill>
              <a:latin typeface="微软雅黑" panose="020B0503020204020204" pitchFamily="34" charset="-122"/>
              <a:ea typeface="+mn-ea"/>
            </a:endParaRPr>
          </a:p>
        </p:txBody>
      </p:sp>
      <p:grpSp>
        <p:nvGrpSpPr>
          <p:cNvPr id="61444" name="组合 29"/>
          <p:cNvGrpSpPr/>
          <p:nvPr/>
        </p:nvGrpSpPr>
        <p:grpSpPr bwMode="auto">
          <a:xfrm>
            <a:off x="5011738" y="1431925"/>
            <a:ext cx="317500" cy="319088"/>
            <a:chOff x="804800" y="3471121"/>
            <a:chExt cx="180000" cy="180000"/>
          </a:xfrm>
        </p:grpSpPr>
        <p:sp>
          <p:nvSpPr>
            <p:cNvPr id="31" name="椭圆 30"/>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61451" name="组合 31"/>
            <p:cNvGrpSpPr/>
            <p:nvPr/>
          </p:nvGrpSpPr>
          <p:grpSpPr bwMode="auto">
            <a:xfrm>
              <a:off x="871386" y="3508495"/>
              <a:ext cx="65993" cy="79661"/>
              <a:chOff x="828807" y="3652481"/>
              <a:chExt cx="142793" cy="172367"/>
            </a:xfrm>
          </p:grpSpPr>
          <p:cxnSp>
            <p:nvCxnSpPr>
              <p:cNvPr id="33" name="直接连接符 32"/>
              <p:cNvCxnSpPr/>
              <p:nvPr/>
            </p:nvCxnSpPr>
            <p:spPr>
              <a:xfrm rot="2700000">
                <a:off x="829195"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8100000">
                <a:off x="828838" y="3825451"/>
                <a:ext cx="1421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61445" name="组合 24"/>
          <p:cNvGrpSpPr/>
          <p:nvPr/>
        </p:nvGrpSpPr>
        <p:grpSpPr bwMode="auto">
          <a:xfrm>
            <a:off x="5011738" y="4210050"/>
            <a:ext cx="317500" cy="319088"/>
            <a:chOff x="804800" y="3471121"/>
            <a:chExt cx="180000" cy="180000"/>
          </a:xfrm>
        </p:grpSpPr>
        <p:sp>
          <p:nvSpPr>
            <p:cNvPr id="26" name="椭圆 25"/>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61447" name="组合 26"/>
            <p:cNvGrpSpPr/>
            <p:nvPr/>
          </p:nvGrpSpPr>
          <p:grpSpPr bwMode="auto">
            <a:xfrm>
              <a:off x="871386" y="3508495"/>
              <a:ext cx="65993" cy="79661"/>
              <a:chOff x="828807" y="3652481"/>
              <a:chExt cx="142793" cy="172367"/>
            </a:xfrm>
          </p:grpSpPr>
          <p:cxnSp>
            <p:nvCxnSpPr>
              <p:cNvPr id="28" name="直接连接符 27"/>
              <p:cNvCxnSpPr/>
              <p:nvPr/>
            </p:nvCxnSpPr>
            <p:spPr>
              <a:xfrm rot="2700000">
                <a:off x="829195"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8100000">
                <a:off x="828838" y="3825451"/>
                <a:ext cx="14215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文本占位符 14"/>
          <p:cNvSpPr>
            <a:spLocks noGrp="1"/>
          </p:cNvSpPr>
          <p:nvPr>
            <p:ph type="body" sz="quarter" idx="4294967295"/>
          </p:nvPr>
        </p:nvSpPr>
        <p:spPr>
          <a:xfrm>
            <a:off x="398463" y="342900"/>
            <a:ext cx="4822825" cy="574675"/>
          </a:xfrm>
        </p:spPr>
        <p:txBody>
          <a:bodyPr anchor="ctr"/>
          <a:lstStyle/>
          <a:p>
            <a:pPr marL="0" indent="0">
              <a:buFontTx/>
              <a:buNone/>
            </a:pPr>
            <a:r>
              <a:rPr lang="zh-CN" altLang="en-US" b="1" smtClean="0">
                <a:latin typeface="微软雅黑" panose="020B0503020204020204" pitchFamily="34" charset="-122"/>
              </a:rPr>
              <a:t>课堂活动</a:t>
            </a:r>
            <a:endParaRPr lang="zh-CN" altLang="en-US" b="1" smtClean="0">
              <a:latin typeface="微软雅黑" panose="020B0503020204020204" pitchFamily="34" charset="-122"/>
            </a:endParaRPr>
          </a:p>
        </p:txBody>
      </p:sp>
      <p:grpSp>
        <p:nvGrpSpPr>
          <p:cNvPr id="62466" name="组合 1"/>
          <p:cNvGrpSpPr/>
          <p:nvPr/>
        </p:nvGrpSpPr>
        <p:grpSpPr bwMode="auto">
          <a:xfrm>
            <a:off x="4211638" y="1195388"/>
            <a:ext cx="4716462" cy="4438650"/>
            <a:chOff x="2333625" y="1165225"/>
            <a:chExt cx="4716463" cy="4438650"/>
          </a:xfrm>
        </p:grpSpPr>
        <p:grpSp>
          <p:nvGrpSpPr>
            <p:cNvPr id="62484" name="Group 3"/>
            <p:cNvGrpSpPr/>
            <p:nvPr/>
          </p:nvGrpSpPr>
          <p:grpSpPr bwMode="auto">
            <a:xfrm>
              <a:off x="2333625" y="1165225"/>
              <a:ext cx="4716463" cy="4438650"/>
              <a:chOff x="2157" y="1779"/>
              <a:chExt cx="1944" cy="1885"/>
            </a:xfrm>
          </p:grpSpPr>
          <p:sp>
            <p:nvSpPr>
              <p:cNvPr id="62490" name="Freeform 4"/>
              <p:cNvSpPr/>
              <p:nvPr/>
            </p:nvSpPr>
            <p:spPr bwMode="blackWhite">
              <a:xfrm>
                <a:off x="2355" y="1779"/>
                <a:ext cx="973" cy="805"/>
              </a:xfrm>
              <a:custGeom>
                <a:avLst/>
                <a:gdLst>
                  <a:gd name="T0" fmla="*/ 402 w 973"/>
                  <a:gd name="T1" fmla="*/ 804 h 805"/>
                  <a:gd name="T2" fmla="*/ 424 w 973"/>
                  <a:gd name="T3" fmla="*/ 765 h 805"/>
                  <a:gd name="T4" fmla="*/ 450 w 973"/>
                  <a:gd name="T5" fmla="*/ 730 h 805"/>
                  <a:gd name="T6" fmla="*/ 479 w 973"/>
                  <a:gd name="T7" fmla="*/ 698 h 805"/>
                  <a:gd name="T8" fmla="*/ 512 w 973"/>
                  <a:gd name="T9" fmla="*/ 668 h 805"/>
                  <a:gd name="T10" fmla="*/ 548 w 973"/>
                  <a:gd name="T11" fmla="*/ 642 h 805"/>
                  <a:gd name="T12" fmla="*/ 583 w 973"/>
                  <a:gd name="T13" fmla="*/ 621 h 805"/>
                  <a:gd name="T14" fmla="*/ 620 w 973"/>
                  <a:gd name="T15" fmla="*/ 603 h 805"/>
                  <a:gd name="T16" fmla="*/ 660 w 973"/>
                  <a:gd name="T17" fmla="*/ 589 h 805"/>
                  <a:gd name="T18" fmla="*/ 699 w 973"/>
                  <a:gd name="T19" fmla="*/ 579 h 805"/>
                  <a:gd name="T20" fmla="*/ 740 w 973"/>
                  <a:gd name="T21" fmla="*/ 572 h 805"/>
                  <a:gd name="T22" fmla="*/ 752 w 973"/>
                  <a:gd name="T23" fmla="*/ 722 h 805"/>
                  <a:gd name="T24" fmla="*/ 972 w 973"/>
                  <a:gd name="T25" fmla="*/ 356 h 805"/>
                  <a:gd name="T26" fmla="*/ 712 w 973"/>
                  <a:gd name="T27" fmla="*/ 0 h 805"/>
                  <a:gd name="T28" fmla="*/ 713 w 973"/>
                  <a:gd name="T29" fmla="*/ 134 h 805"/>
                  <a:gd name="T30" fmla="*/ 651 w 973"/>
                  <a:gd name="T31" fmla="*/ 142 h 805"/>
                  <a:gd name="T32" fmla="*/ 590 w 973"/>
                  <a:gd name="T33" fmla="*/ 154 h 805"/>
                  <a:gd name="T34" fmla="*/ 530 w 973"/>
                  <a:gd name="T35" fmla="*/ 170 h 805"/>
                  <a:gd name="T36" fmla="*/ 471 w 973"/>
                  <a:gd name="T37" fmla="*/ 191 h 805"/>
                  <a:gd name="T38" fmla="*/ 414 w 973"/>
                  <a:gd name="T39" fmla="*/ 216 h 805"/>
                  <a:gd name="T40" fmla="*/ 359 w 973"/>
                  <a:gd name="T41" fmla="*/ 245 h 805"/>
                  <a:gd name="T42" fmla="*/ 305 w 973"/>
                  <a:gd name="T43" fmla="*/ 278 h 805"/>
                  <a:gd name="T44" fmla="*/ 257 w 973"/>
                  <a:gd name="T45" fmla="*/ 312 h 805"/>
                  <a:gd name="T46" fmla="*/ 212 w 973"/>
                  <a:gd name="T47" fmla="*/ 349 h 805"/>
                  <a:gd name="T48" fmla="*/ 170 w 973"/>
                  <a:gd name="T49" fmla="*/ 390 h 805"/>
                  <a:gd name="T50" fmla="*/ 129 w 973"/>
                  <a:gd name="T51" fmla="*/ 432 h 805"/>
                  <a:gd name="T52" fmla="*/ 92 w 973"/>
                  <a:gd name="T53" fmla="*/ 478 h 805"/>
                  <a:gd name="T54" fmla="*/ 58 w 973"/>
                  <a:gd name="T55" fmla="*/ 526 h 805"/>
                  <a:gd name="T56" fmla="*/ 27 w 973"/>
                  <a:gd name="T57" fmla="*/ 576 h 805"/>
                  <a:gd name="T58" fmla="*/ 0 w 973"/>
                  <a:gd name="T59" fmla="*/ 628 h 805"/>
                  <a:gd name="T60" fmla="*/ 264 w 973"/>
                  <a:gd name="T61" fmla="*/ 607 h 805"/>
                  <a:gd name="T62" fmla="*/ 402 w 973"/>
                  <a:gd name="T63" fmla="*/ 804 h 8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73"/>
                  <a:gd name="T97" fmla="*/ 0 h 805"/>
                  <a:gd name="T98" fmla="*/ 973 w 973"/>
                  <a:gd name="T99" fmla="*/ 805 h 80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73" h="805">
                    <a:moveTo>
                      <a:pt x="402" y="804"/>
                    </a:moveTo>
                    <a:lnTo>
                      <a:pt x="424" y="765"/>
                    </a:lnTo>
                    <a:lnTo>
                      <a:pt x="450" y="730"/>
                    </a:lnTo>
                    <a:lnTo>
                      <a:pt x="479" y="698"/>
                    </a:lnTo>
                    <a:lnTo>
                      <a:pt x="512" y="668"/>
                    </a:lnTo>
                    <a:lnTo>
                      <a:pt x="548" y="642"/>
                    </a:lnTo>
                    <a:lnTo>
                      <a:pt x="583" y="621"/>
                    </a:lnTo>
                    <a:lnTo>
                      <a:pt x="620" y="603"/>
                    </a:lnTo>
                    <a:lnTo>
                      <a:pt x="660" y="589"/>
                    </a:lnTo>
                    <a:lnTo>
                      <a:pt x="699" y="579"/>
                    </a:lnTo>
                    <a:lnTo>
                      <a:pt x="740" y="572"/>
                    </a:lnTo>
                    <a:lnTo>
                      <a:pt x="752" y="722"/>
                    </a:lnTo>
                    <a:lnTo>
                      <a:pt x="972" y="356"/>
                    </a:lnTo>
                    <a:lnTo>
                      <a:pt x="712" y="0"/>
                    </a:lnTo>
                    <a:lnTo>
                      <a:pt x="713" y="134"/>
                    </a:lnTo>
                    <a:lnTo>
                      <a:pt x="651" y="142"/>
                    </a:lnTo>
                    <a:lnTo>
                      <a:pt x="590" y="154"/>
                    </a:lnTo>
                    <a:lnTo>
                      <a:pt x="530" y="170"/>
                    </a:lnTo>
                    <a:lnTo>
                      <a:pt x="471" y="191"/>
                    </a:lnTo>
                    <a:lnTo>
                      <a:pt x="414" y="216"/>
                    </a:lnTo>
                    <a:lnTo>
                      <a:pt x="359" y="245"/>
                    </a:lnTo>
                    <a:lnTo>
                      <a:pt x="305" y="278"/>
                    </a:lnTo>
                    <a:lnTo>
                      <a:pt x="257" y="312"/>
                    </a:lnTo>
                    <a:lnTo>
                      <a:pt x="212" y="349"/>
                    </a:lnTo>
                    <a:lnTo>
                      <a:pt x="170" y="390"/>
                    </a:lnTo>
                    <a:lnTo>
                      <a:pt x="129" y="432"/>
                    </a:lnTo>
                    <a:lnTo>
                      <a:pt x="92" y="478"/>
                    </a:lnTo>
                    <a:lnTo>
                      <a:pt x="58" y="526"/>
                    </a:lnTo>
                    <a:lnTo>
                      <a:pt x="27" y="576"/>
                    </a:lnTo>
                    <a:lnTo>
                      <a:pt x="0" y="628"/>
                    </a:lnTo>
                    <a:lnTo>
                      <a:pt x="264" y="607"/>
                    </a:lnTo>
                    <a:lnTo>
                      <a:pt x="402" y="804"/>
                    </a:lnTo>
                  </a:path>
                </a:pathLst>
              </a:custGeom>
              <a:solidFill>
                <a:srgbClr val="007BA4"/>
              </a:solidFill>
              <a:ln w="12700" cap="rnd" cmpd="sng">
                <a:solidFill>
                  <a:schemeClr val="tx1"/>
                </a:solidFill>
                <a:prstDash val="solid"/>
                <a:round/>
              </a:ln>
            </p:spPr>
            <p:txBody>
              <a:bodyPr/>
              <a:lstStyle/>
              <a:p>
                <a:endParaRPr lang="zh-CN" altLang="en-US"/>
              </a:p>
            </p:txBody>
          </p:sp>
          <p:sp>
            <p:nvSpPr>
              <p:cNvPr id="6" name="Freeform 5"/>
              <p:cNvSpPr/>
              <p:nvPr/>
            </p:nvSpPr>
            <p:spPr bwMode="blackWhite">
              <a:xfrm>
                <a:off x="3220" y="1913"/>
                <a:ext cx="881" cy="819"/>
              </a:xfrm>
              <a:custGeom>
                <a:avLst/>
                <a:gdLst>
                  <a:gd name="T0" fmla="*/ 583 w 881"/>
                  <a:gd name="T1" fmla="*/ 818 h 819"/>
                  <a:gd name="T2" fmla="*/ 685 w 881"/>
                  <a:gd name="T3" fmla="*/ 715 h 819"/>
                  <a:gd name="T4" fmla="*/ 784 w 881"/>
                  <a:gd name="T5" fmla="*/ 609 h 819"/>
                  <a:gd name="T6" fmla="*/ 880 w 881"/>
                  <a:gd name="T7" fmla="*/ 502 h 819"/>
                  <a:gd name="T8" fmla="*/ 734 w 881"/>
                  <a:gd name="T9" fmla="*/ 542 h 819"/>
                  <a:gd name="T10" fmla="*/ 709 w 881"/>
                  <a:gd name="T11" fmla="*/ 487 h 819"/>
                  <a:gd name="T12" fmla="*/ 681 w 881"/>
                  <a:gd name="T13" fmla="*/ 433 h 819"/>
                  <a:gd name="T14" fmla="*/ 650 w 881"/>
                  <a:gd name="T15" fmla="*/ 383 h 819"/>
                  <a:gd name="T16" fmla="*/ 615 w 881"/>
                  <a:gd name="T17" fmla="*/ 334 h 819"/>
                  <a:gd name="T18" fmla="*/ 576 w 881"/>
                  <a:gd name="T19" fmla="*/ 288 h 819"/>
                  <a:gd name="T20" fmla="*/ 534 w 881"/>
                  <a:gd name="T21" fmla="*/ 245 h 819"/>
                  <a:gd name="T22" fmla="*/ 490 w 881"/>
                  <a:gd name="T23" fmla="*/ 204 h 819"/>
                  <a:gd name="T24" fmla="*/ 443 w 881"/>
                  <a:gd name="T25" fmla="*/ 168 h 819"/>
                  <a:gd name="T26" fmla="*/ 393 w 881"/>
                  <a:gd name="T27" fmla="*/ 133 h 819"/>
                  <a:gd name="T28" fmla="*/ 342 w 881"/>
                  <a:gd name="T29" fmla="*/ 103 h 819"/>
                  <a:gd name="T30" fmla="*/ 288 w 881"/>
                  <a:gd name="T31" fmla="*/ 76 h 819"/>
                  <a:gd name="T32" fmla="*/ 233 w 881"/>
                  <a:gd name="T33" fmla="*/ 54 h 819"/>
                  <a:gd name="T34" fmla="*/ 176 w 881"/>
                  <a:gd name="T35" fmla="*/ 34 h 819"/>
                  <a:gd name="T36" fmla="*/ 118 w 881"/>
                  <a:gd name="T37" fmla="*/ 19 h 819"/>
                  <a:gd name="T38" fmla="*/ 60 w 881"/>
                  <a:gd name="T39" fmla="*/ 8 h 819"/>
                  <a:gd name="T40" fmla="*/ 0 w 881"/>
                  <a:gd name="T41" fmla="*/ 0 h 819"/>
                  <a:gd name="T42" fmla="*/ 147 w 881"/>
                  <a:gd name="T43" fmla="*/ 218 h 819"/>
                  <a:gd name="T44" fmla="*/ 27 w 881"/>
                  <a:gd name="T45" fmla="*/ 444 h 819"/>
                  <a:gd name="T46" fmla="*/ 70 w 881"/>
                  <a:gd name="T47" fmla="*/ 456 h 819"/>
                  <a:gd name="T48" fmla="*/ 111 w 881"/>
                  <a:gd name="T49" fmla="*/ 474 h 819"/>
                  <a:gd name="T50" fmla="*/ 149 w 881"/>
                  <a:gd name="T51" fmla="*/ 496 h 819"/>
                  <a:gd name="T52" fmla="*/ 187 w 881"/>
                  <a:gd name="T53" fmla="*/ 522 h 819"/>
                  <a:gd name="T54" fmla="*/ 220 w 881"/>
                  <a:gd name="T55" fmla="*/ 551 h 819"/>
                  <a:gd name="T56" fmla="*/ 252 w 881"/>
                  <a:gd name="T57" fmla="*/ 584 h 819"/>
                  <a:gd name="T58" fmla="*/ 279 w 881"/>
                  <a:gd name="T59" fmla="*/ 618 h 819"/>
                  <a:gd name="T60" fmla="*/ 302 w 881"/>
                  <a:gd name="T61" fmla="*/ 657 h 819"/>
                  <a:gd name="T62" fmla="*/ 146 w 881"/>
                  <a:gd name="T63" fmla="*/ 699 h 819"/>
                  <a:gd name="T64" fmla="*/ 583 w 881"/>
                  <a:gd name="T65" fmla="*/ 818 h 8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81" h="819">
                    <a:moveTo>
                      <a:pt x="583" y="818"/>
                    </a:moveTo>
                    <a:lnTo>
                      <a:pt x="685" y="715"/>
                    </a:lnTo>
                    <a:lnTo>
                      <a:pt x="784" y="609"/>
                    </a:lnTo>
                    <a:lnTo>
                      <a:pt x="880" y="502"/>
                    </a:lnTo>
                    <a:lnTo>
                      <a:pt x="734" y="542"/>
                    </a:lnTo>
                    <a:lnTo>
                      <a:pt x="709" y="487"/>
                    </a:lnTo>
                    <a:lnTo>
                      <a:pt x="681" y="433"/>
                    </a:lnTo>
                    <a:lnTo>
                      <a:pt x="650" y="383"/>
                    </a:lnTo>
                    <a:lnTo>
                      <a:pt x="615" y="334"/>
                    </a:lnTo>
                    <a:lnTo>
                      <a:pt x="576" y="288"/>
                    </a:lnTo>
                    <a:lnTo>
                      <a:pt x="534" y="245"/>
                    </a:lnTo>
                    <a:lnTo>
                      <a:pt x="490" y="204"/>
                    </a:lnTo>
                    <a:lnTo>
                      <a:pt x="443" y="168"/>
                    </a:lnTo>
                    <a:lnTo>
                      <a:pt x="393" y="133"/>
                    </a:lnTo>
                    <a:lnTo>
                      <a:pt x="342" y="103"/>
                    </a:lnTo>
                    <a:lnTo>
                      <a:pt x="288" y="76"/>
                    </a:lnTo>
                    <a:lnTo>
                      <a:pt x="233" y="54"/>
                    </a:lnTo>
                    <a:lnTo>
                      <a:pt x="176" y="34"/>
                    </a:lnTo>
                    <a:lnTo>
                      <a:pt x="118" y="19"/>
                    </a:lnTo>
                    <a:lnTo>
                      <a:pt x="60" y="8"/>
                    </a:lnTo>
                    <a:lnTo>
                      <a:pt x="0" y="0"/>
                    </a:lnTo>
                    <a:lnTo>
                      <a:pt x="147" y="218"/>
                    </a:lnTo>
                    <a:lnTo>
                      <a:pt x="27" y="444"/>
                    </a:lnTo>
                    <a:lnTo>
                      <a:pt x="70" y="456"/>
                    </a:lnTo>
                    <a:lnTo>
                      <a:pt x="111" y="474"/>
                    </a:lnTo>
                    <a:lnTo>
                      <a:pt x="149" y="496"/>
                    </a:lnTo>
                    <a:lnTo>
                      <a:pt x="187" y="522"/>
                    </a:lnTo>
                    <a:lnTo>
                      <a:pt x="220" y="551"/>
                    </a:lnTo>
                    <a:lnTo>
                      <a:pt x="252" y="584"/>
                    </a:lnTo>
                    <a:lnTo>
                      <a:pt x="279" y="618"/>
                    </a:lnTo>
                    <a:lnTo>
                      <a:pt x="302" y="657"/>
                    </a:lnTo>
                    <a:lnTo>
                      <a:pt x="146" y="699"/>
                    </a:lnTo>
                    <a:lnTo>
                      <a:pt x="583" y="818"/>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7" name="Freeform 6"/>
              <p:cNvSpPr/>
              <p:nvPr/>
            </p:nvSpPr>
            <p:spPr bwMode="blackWhite">
              <a:xfrm>
                <a:off x="3354" y="2584"/>
                <a:ext cx="666" cy="1033"/>
              </a:xfrm>
              <a:custGeom>
                <a:avLst/>
                <a:gdLst>
                  <a:gd name="T0" fmla="*/ 217 w 666"/>
                  <a:gd name="T1" fmla="*/ 121 h 1033"/>
                  <a:gd name="T2" fmla="*/ 223 w 666"/>
                  <a:gd name="T3" fmla="*/ 164 h 1033"/>
                  <a:gd name="T4" fmla="*/ 224 w 666"/>
                  <a:gd name="T5" fmla="*/ 209 h 1033"/>
                  <a:gd name="T6" fmla="*/ 222 w 666"/>
                  <a:gd name="T7" fmla="*/ 253 h 1033"/>
                  <a:gd name="T8" fmla="*/ 214 w 666"/>
                  <a:gd name="T9" fmla="*/ 296 h 1033"/>
                  <a:gd name="T10" fmla="*/ 202 w 666"/>
                  <a:gd name="T11" fmla="*/ 339 h 1033"/>
                  <a:gd name="T12" fmla="*/ 187 w 666"/>
                  <a:gd name="T13" fmla="*/ 380 h 1033"/>
                  <a:gd name="T14" fmla="*/ 166 w 666"/>
                  <a:gd name="T15" fmla="*/ 420 h 1033"/>
                  <a:gd name="T16" fmla="*/ 142 w 666"/>
                  <a:gd name="T17" fmla="*/ 457 h 1033"/>
                  <a:gd name="T18" fmla="*/ 114 w 666"/>
                  <a:gd name="T19" fmla="*/ 492 h 1033"/>
                  <a:gd name="T20" fmla="*/ 84 w 666"/>
                  <a:gd name="T21" fmla="*/ 524 h 1033"/>
                  <a:gd name="T22" fmla="*/ 0 w 666"/>
                  <a:gd name="T23" fmla="*/ 371 h 1033"/>
                  <a:gd name="T24" fmla="*/ 0 w 666"/>
                  <a:gd name="T25" fmla="*/ 819 h 1033"/>
                  <a:gd name="T26" fmla="*/ 378 w 666"/>
                  <a:gd name="T27" fmla="*/ 1032 h 1033"/>
                  <a:gd name="T28" fmla="*/ 306 w 666"/>
                  <a:gd name="T29" fmla="*/ 909 h 1033"/>
                  <a:gd name="T30" fmla="*/ 354 w 666"/>
                  <a:gd name="T31" fmla="*/ 871 h 1033"/>
                  <a:gd name="T32" fmla="*/ 398 w 666"/>
                  <a:gd name="T33" fmla="*/ 831 h 1033"/>
                  <a:gd name="T34" fmla="*/ 440 w 666"/>
                  <a:gd name="T35" fmla="*/ 787 h 1033"/>
                  <a:gd name="T36" fmla="*/ 480 w 666"/>
                  <a:gd name="T37" fmla="*/ 741 h 1033"/>
                  <a:gd name="T38" fmla="*/ 515 w 666"/>
                  <a:gd name="T39" fmla="*/ 692 h 1033"/>
                  <a:gd name="T40" fmla="*/ 547 w 666"/>
                  <a:gd name="T41" fmla="*/ 641 h 1033"/>
                  <a:gd name="T42" fmla="*/ 575 w 666"/>
                  <a:gd name="T43" fmla="*/ 588 h 1033"/>
                  <a:gd name="T44" fmla="*/ 600 w 666"/>
                  <a:gd name="T45" fmla="*/ 533 h 1033"/>
                  <a:gd name="T46" fmla="*/ 621 w 666"/>
                  <a:gd name="T47" fmla="*/ 476 h 1033"/>
                  <a:gd name="T48" fmla="*/ 638 w 666"/>
                  <a:gd name="T49" fmla="*/ 419 h 1033"/>
                  <a:gd name="T50" fmla="*/ 651 w 666"/>
                  <a:gd name="T51" fmla="*/ 359 h 1033"/>
                  <a:gd name="T52" fmla="*/ 659 w 666"/>
                  <a:gd name="T53" fmla="*/ 300 h 1033"/>
                  <a:gd name="T54" fmla="*/ 664 w 666"/>
                  <a:gd name="T55" fmla="*/ 239 h 1033"/>
                  <a:gd name="T56" fmla="*/ 665 w 666"/>
                  <a:gd name="T57" fmla="*/ 180 h 1033"/>
                  <a:gd name="T58" fmla="*/ 662 w 666"/>
                  <a:gd name="T59" fmla="*/ 119 h 1033"/>
                  <a:gd name="T60" fmla="*/ 654 w 666"/>
                  <a:gd name="T61" fmla="*/ 59 h 1033"/>
                  <a:gd name="T62" fmla="*/ 642 w 666"/>
                  <a:gd name="T63" fmla="*/ 0 h 1033"/>
                  <a:gd name="T64" fmla="*/ 454 w 666"/>
                  <a:gd name="T65" fmla="*/ 190 h 1033"/>
                  <a:gd name="T66" fmla="*/ 217 w 666"/>
                  <a:gd name="T67" fmla="*/ 121 h 10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66" h="1033">
                    <a:moveTo>
                      <a:pt x="217" y="121"/>
                    </a:moveTo>
                    <a:lnTo>
                      <a:pt x="223" y="164"/>
                    </a:lnTo>
                    <a:lnTo>
                      <a:pt x="224" y="209"/>
                    </a:lnTo>
                    <a:lnTo>
                      <a:pt x="222" y="253"/>
                    </a:lnTo>
                    <a:lnTo>
                      <a:pt x="214" y="296"/>
                    </a:lnTo>
                    <a:lnTo>
                      <a:pt x="202" y="339"/>
                    </a:lnTo>
                    <a:lnTo>
                      <a:pt x="187" y="380"/>
                    </a:lnTo>
                    <a:lnTo>
                      <a:pt x="166" y="420"/>
                    </a:lnTo>
                    <a:lnTo>
                      <a:pt x="142" y="457"/>
                    </a:lnTo>
                    <a:lnTo>
                      <a:pt x="114" y="492"/>
                    </a:lnTo>
                    <a:lnTo>
                      <a:pt x="84" y="524"/>
                    </a:lnTo>
                    <a:lnTo>
                      <a:pt x="0" y="371"/>
                    </a:lnTo>
                    <a:lnTo>
                      <a:pt x="0" y="819"/>
                    </a:lnTo>
                    <a:lnTo>
                      <a:pt x="378" y="1032"/>
                    </a:lnTo>
                    <a:lnTo>
                      <a:pt x="306" y="909"/>
                    </a:lnTo>
                    <a:lnTo>
                      <a:pt x="354" y="871"/>
                    </a:lnTo>
                    <a:lnTo>
                      <a:pt x="398" y="831"/>
                    </a:lnTo>
                    <a:lnTo>
                      <a:pt x="440" y="787"/>
                    </a:lnTo>
                    <a:lnTo>
                      <a:pt x="480" y="741"/>
                    </a:lnTo>
                    <a:lnTo>
                      <a:pt x="515" y="692"/>
                    </a:lnTo>
                    <a:lnTo>
                      <a:pt x="547" y="641"/>
                    </a:lnTo>
                    <a:lnTo>
                      <a:pt x="575" y="588"/>
                    </a:lnTo>
                    <a:lnTo>
                      <a:pt x="600" y="533"/>
                    </a:lnTo>
                    <a:lnTo>
                      <a:pt x="621" y="476"/>
                    </a:lnTo>
                    <a:lnTo>
                      <a:pt x="638" y="419"/>
                    </a:lnTo>
                    <a:lnTo>
                      <a:pt x="651" y="359"/>
                    </a:lnTo>
                    <a:lnTo>
                      <a:pt x="659" y="300"/>
                    </a:lnTo>
                    <a:lnTo>
                      <a:pt x="664" y="239"/>
                    </a:lnTo>
                    <a:lnTo>
                      <a:pt x="665" y="180"/>
                    </a:lnTo>
                    <a:lnTo>
                      <a:pt x="662" y="119"/>
                    </a:lnTo>
                    <a:lnTo>
                      <a:pt x="654" y="59"/>
                    </a:lnTo>
                    <a:lnTo>
                      <a:pt x="642" y="0"/>
                    </a:lnTo>
                    <a:lnTo>
                      <a:pt x="454" y="190"/>
                    </a:lnTo>
                    <a:lnTo>
                      <a:pt x="217" y="12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8" name="Freeform 7"/>
              <p:cNvSpPr/>
              <p:nvPr/>
            </p:nvSpPr>
            <p:spPr bwMode="blackWhite">
              <a:xfrm>
                <a:off x="2522" y="3027"/>
                <a:ext cx="1030" cy="637"/>
              </a:xfrm>
              <a:custGeom>
                <a:avLst/>
                <a:gdLst>
                  <a:gd name="T0" fmla="*/ 792 w 1030"/>
                  <a:gd name="T1" fmla="*/ 161 h 637"/>
                  <a:gd name="T2" fmla="*/ 753 w 1030"/>
                  <a:gd name="T3" fmla="*/ 175 h 637"/>
                  <a:gd name="T4" fmla="*/ 712 w 1030"/>
                  <a:gd name="T5" fmla="*/ 187 h 637"/>
                  <a:gd name="T6" fmla="*/ 670 w 1030"/>
                  <a:gd name="T7" fmla="*/ 193 h 637"/>
                  <a:gd name="T8" fmla="*/ 628 w 1030"/>
                  <a:gd name="T9" fmla="*/ 196 h 637"/>
                  <a:gd name="T10" fmla="*/ 586 w 1030"/>
                  <a:gd name="T11" fmla="*/ 194 h 637"/>
                  <a:gd name="T12" fmla="*/ 544 w 1030"/>
                  <a:gd name="T13" fmla="*/ 188 h 637"/>
                  <a:gd name="T14" fmla="*/ 502 w 1030"/>
                  <a:gd name="T15" fmla="*/ 179 h 637"/>
                  <a:gd name="T16" fmla="*/ 462 w 1030"/>
                  <a:gd name="T17" fmla="*/ 166 h 637"/>
                  <a:gd name="T18" fmla="*/ 424 w 1030"/>
                  <a:gd name="T19" fmla="*/ 148 h 637"/>
                  <a:gd name="T20" fmla="*/ 388 w 1030"/>
                  <a:gd name="T21" fmla="*/ 127 h 637"/>
                  <a:gd name="T22" fmla="*/ 493 w 1030"/>
                  <a:gd name="T23" fmla="*/ 0 h 637"/>
                  <a:gd name="T24" fmla="*/ 73 w 1030"/>
                  <a:gd name="T25" fmla="*/ 152 h 637"/>
                  <a:gd name="T26" fmla="*/ 31 w 1030"/>
                  <a:gd name="T27" fmla="*/ 403 h 637"/>
                  <a:gd name="T28" fmla="*/ 33 w 1030"/>
                  <a:gd name="T29" fmla="*/ 405 h 637"/>
                  <a:gd name="T30" fmla="*/ 0 w 1030"/>
                  <a:gd name="T31" fmla="*/ 588 h 637"/>
                  <a:gd name="T32" fmla="*/ 104 w 1030"/>
                  <a:gd name="T33" fmla="*/ 463 h 637"/>
                  <a:gd name="T34" fmla="*/ 155 w 1030"/>
                  <a:gd name="T35" fmla="*/ 498 h 637"/>
                  <a:gd name="T36" fmla="*/ 208 w 1030"/>
                  <a:gd name="T37" fmla="*/ 530 h 637"/>
                  <a:gd name="T38" fmla="*/ 262 w 1030"/>
                  <a:gd name="T39" fmla="*/ 557 h 637"/>
                  <a:gd name="T40" fmla="*/ 319 w 1030"/>
                  <a:gd name="T41" fmla="*/ 580 h 637"/>
                  <a:gd name="T42" fmla="*/ 377 w 1030"/>
                  <a:gd name="T43" fmla="*/ 600 h 637"/>
                  <a:gd name="T44" fmla="*/ 435 w 1030"/>
                  <a:gd name="T45" fmla="*/ 615 h 637"/>
                  <a:gd name="T46" fmla="*/ 496 w 1030"/>
                  <a:gd name="T47" fmla="*/ 627 h 637"/>
                  <a:gd name="T48" fmla="*/ 557 w 1030"/>
                  <a:gd name="T49" fmla="*/ 634 h 637"/>
                  <a:gd name="T50" fmla="*/ 618 w 1030"/>
                  <a:gd name="T51" fmla="*/ 636 h 637"/>
                  <a:gd name="T52" fmla="*/ 679 w 1030"/>
                  <a:gd name="T53" fmla="*/ 634 h 637"/>
                  <a:gd name="T54" fmla="*/ 740 w 1030"/>
                  <a:gd name="T55" fmla="*/ 628 h 637"/>
                  <a:gd name="T56" fmla="*/ 801 w 1030"/>
                  <a:gd name="T57" fmla="*/ 617 h 637"/>
                  <a:gd name="T58" fmla="*/ 859 w 1030"/>
                  <a:gd name="T59" fmla="*/ 603 h 637"/>
                  <a:gd name="T60" fmla="*/ 917 w 1030"/>
                  <a:gd name="T61" fmla="*/ 585 h 637"/>
                  <a:gd name="T62" fmla="*/ 974 w 1030"/>
                  <a:gd name="T63" fmla="*/ 561 h 637"/>
                  <a:gd name="T64" fmla="*/ 1029 w 1030"/>
                  <a:gd name="T65" fmla="*/ 534 h 637"/>
                  <a:gd name="T66" fmla="*/ 795 w 1030"/>
                  <a:gd name="T67" fmla="*/ 398 h 637"/>
                  <a:gd name="T68" fmla="*/ 792 w 1030"/>
                  <a:gd name="T69" fmla="*/ 161 h 63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30" h="637">
                    <a:moveTo>
                      <a:pt x="792" y="161"/>
                    </a:moveTo>
                    <a:lnTo>
                      <a:pt x="753" y="175"/>
                    </a:lnTo>
                    <a:lnTo>
                      <a:pt x="712" y="187"/>
                    </a:lnTo>
                    <a:lnTo>
                      <a:pt x="670" y="193"/>
                    </a:lnTo>
                    <a:lnTo>
                      <a:pt x="628" y="196"/>
                    </a:lnTo>
                    <a:lnTo>
                      <a:pt x="586" y="194"/>
                    </a:lnTo>
                    <a:lnTo>
                      <a:pt x="544" y="188"/>
                    </a:lnTo>
                    <a:lnTo>
                      <a:pt x="502" y="179"/>
                    </a:lnTo>
                    <a:lnTo>
                      <a:pt x="462" y="166"/>
                    </a:lnTo>
                    <a:lnTo>
                      <a:pt x="424" y="148"/>
                    </a:lnTo>
                    <a:lnTo>
                      <a:pt x="388" y="127"/>
                    </a:lnTo>
                    <a:lnTo>
                      <a:pt x="493" y="0"/>
                    </a:lnTo>
                    <a:lnTo>
                      <a:pt x="73" y="152"/>
                    </a:lnTo>
                    <a:lnTo>
                      <a:pt x="31" y="403"/>
                    </a:lnTo>
                    <a:lnTo>
                      <a:pt x="33" y="405"/>
                    </a:lnTo>
                    <a:lnTo>
                      <a:pt x="0" y="588"/>
                    </a:lnTo>
                    <a:lnTo>
                      <a:pt x="104" y="463"/>
                    </a:lnTo>
                    <a:lnTo>
                      <a:pt x="155" y="498"/>
                    </a:lnTo>
                    <a:lnTo>
                      <a:pt x="208" y="530"/>
                    </a:lnTo>
                    <a:lnTo>
                      <a:pt x="262" y="557"/>
                    </a:lnTo>
                    <a:lnTo>
                      <a:pt x="319" y="580"/>
                    </a:lnTo>
                    <a:lnTo>
                      <a:pt x="377" y="600"/>
                    </a:lnTo>
                    <a:lnTo>
                      <a:pt x="435" y="615"/>
                    </a:lnTo>
                    <a:lnTo>
                      <a:pt x="496" y="627"/>
                    </a:lnTo>
                    <a:lnTo>
                      <a:pt x="557" y="634"/>
                    </a:lnTo>
                    <a:lnTo>
                      <a:pt x="618" y="636"/>
                    </a:lnTo>
                    <a:lnTo>
                      <a:pt x="679" y="634"/>
                    </a:lnTo>
                    <a:lnTo>
                      <a:pt x="740" y="628"/>
                    </a:lnTo>
                    <a:lnTo>
                      <a:pt x="801" y="617"/>
                    </a:lnTo>
                    <a:lnTo>
                      <a:pt x="859" y="603"/>
                    </a:lnTo>
                    <a:lnTo>
                      <a:pt x="917" y="585"/>
                    </a:lnTo>
                    <a:lnTo>
                      <a:pt x="974" y="561"/>
                    </a:lnTo>
                    <a:lnTo>
                      <a:pt x="1029" y="534"/>
                    </a:lnTo>
                    <a:lnTo>
                      <a:pt x="795" y="398"/>
                    </a:lnTo>
                    <a:lnTo>
                      <a:pt x="792" y="161"/>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sp>
            <p:nvSpPr>
              <p:cNvPr id="9" name="Freeform 8"/>
              <p:cNvSpPr/>
              <p:nvPr/>
            </p:nvSpPr>
            <p:spPr bwMode="blackWhite">
              <a:xfrm>
                <a:off x="2157" y="2422"/>
                <a:ext cx="697" cy="971"/>
              </a:xfrm>
              <a:custGeom>
                <a:avLst/>
                <a:gdLst>
                  <a:gd name="T0" fmla="*/ 648 w 697"/>
                  <a:gd name="T1" fmla="*/ 639 h 971"/>
                  <a:gd name="T2" fmla="*/ 621 w 697"/>
                  <a:gd name="T3" fmla="*/ 603 h 971"/>
                  <a:gd name="T4" fmla="*/ 599 w 697"/>
                  <a:gd name="T5" fmla="*/ 563 h 971"/>
                  <a:gd name="T6" fmla="*/ 580 w 697"/>
                  <a:gd name="T7" fmla="*/ 522 h 971"/>
                  <a:gd name="T8" fmla="*/ 566 w 697"/>
                  <a:gd name="T9" fmla="*/ 480 h 971"/>
                  <a:gd name="T10" fmla="*/ 556 w 697"/>
                  <a:gd name="T11" fmla="*/ 436 h 971"/>
                  <a:gd name="T12" fmla="*/ 551 w 697"/>
                  <a:gd name="T13" fmla="*/ 392 h 971"/>
                  <a:gd name="T14" fmla="*/ 550 w 697"/>
                  <a:gd name="T15" fmla="*/ 347 h 971"/>
                  <a:gd name="T16" fmla="*/ 554 w 697"/>
                  <a:gd name="T17" fmla="*/ 302 h 971"/>
                  <a:gd name="T18" fmla="*/ 696 w 697"/>
                  <a:gd name="T19" fmla="*/ 368 h 971"/>
                  <a:gd name="T20" fmla="*/ 445 w 697"/>
                  <a:gd name="T21" fmla="*/ 0 h 971"/>
                  <a:gd name="T22" fmla="*/ 0 w 697"/>
                  <a:gd name="T23" fmla="*/ 44 h 971"/>
                  <a:gd name="T24" fmla="*/ 148 w 697"/>
                  <a:gd name="T25" fmla="*/ 113 h 971"/>
                  <a:gd name="T26" fmla="*/ 133 w 697"/>
                  <a:gd name="T27" fmla="*/ 173 h 971"/>
                  <a:gd name="T28" fmla="*/ 121 w 697"/>
                  <a:gd name="T29" fmla="*/ 233 h 971"/>
                  <a:gd name="T30" fmla="*/ 116 w 697"/>
                  <a:gd name="T31" fmla="*/ 295 h 971"/>
                  <a:gd name="T32" fmla="*/ 112 w 697"/>
                  <a:gd name="T33" fmla="*/ 357 h 971"/>
                  <a:gd name="T34" fmla="*/ 114 w 697"/>
                  <a:gd name="T35" fmla="*/ 418 h 971"/>
                  <a:gd name="T36" fmla="*/ 120 w 697"/>
                  <a:gd name="T37" fmla="*/ 479 h 971"/>
                  <a:gd name="T38" fmla="*/ 131 w 697"/>
                  <a:gd name="T39" fmla="*/ 540 h 971"/>
                  <a:gd name="T40" fmla="*/ 145 w 697"/>
                  <a:gd name="T41" fmla="*/ 599 h 971"/>
                  <a:gd name="T42" fmla="*/ 163 w 697"/>
                  <a:gd name="T43" fmla="*/ 659 h 971"/>
                  <a:gd name="T44" fmla="*/ 187 w 697"/>
                  <a:gd name="T45" fmla="*/ 716 h 971"/>
                  <a:gd name="T46" fmla="*/ 214 w 697"/>
                  <a:gd name="T47" fmla="*/ 771 h 971"/>
                  <a:gd name="T48" fmla="*/ 244 w 697"/>
                  <a:gd name="T49" fmla="*/ 825 h 971"/>
                  <a:gd name="T50" fmla="*/ 278 w 697"/>
                  <a:gd name="T51" fmla="*/ 876 h 971"/>
                  <a:gd name="T52" fmla="*/ 316 w 697"/>
                  <a:gd name="T53" fmla="*/ 925 h 971"/>
                  <a:gd name="T54" fmla="*/ 357 w 697"/>
                  <a:gd name="T55" fmla="*/ 970 h 971"/>
                  <a:gd name="T56" fmla="*/ 399 w 697"/>
                  <a:gd name="T57" fmla="*/ 730 h 971"/>
                  <a:gd name="T58" fmla="*/ 648 w 697"/>
                  <a:gd name="T59" fmla="*/ 639 h 97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97" h="971">
                    <a:moveTo>
                      <a:pt x="648" y="639"/>
                    </a:moveTo>
                    <a:lnTo>
                      <a:pt x="621" y="603"/>
                    </a:lnTo>
                    <a:lnTo>
                      <a:pt x="599" y="563"/>
                    </a:lnTo>
                    <a:lnTo>
                      <a:pt x="580" y="522"/>
                    </a:lnTo>
                    <a:lnTo>
                      <a:pt x="566" y="480"/>
                    </a:lnTo>
                    <a:lnTo>
                      <a:pt x="556" y="436"/>
                    </a:lnTo>
                    <a:lnTo>
                      <a:pt x="551" y="392"/>
                    </a:lnTo>
                    <a:lnTo>
                      <a:pt x="550" y="347"/>
                    </a:lnTo>
                    <a:lnTo>
                      <a:pt x="554" y="302"/>
                    </a:lnTo>
                    <a:lnTo>
                      <a:pt x="696" y="368"/>
                    </a:lnTo>
                    <a:lnTo>
                      <a:pt x="445" y="0"/>
                    </a:lnTo>
                    <a:lnTo>
                      <a:pt x="0" y="44"/>
                    </a:lnTo>
                    <a:lnTo>
                      <a:pt x="148" y="113"/>
                    </a:lnTo>
                    <a:lnTo>
                      <a:pt x="133" y="173"/>
                    </a:lnTo>
                    <a:lnTo>
                      <a:pt x="121" y="233"/>
                    </a:lnTo>
                    <a:lnTo>
                      <a:pt x="116" y="295"/>
                    </a:lnTo>
                    <a:lnTo>
                      <a:pt x="112" y="357"/>
                    </a:lnTo>
                    <a:lnTo>
                      <a:pt x="114" y="418"/>
                    </a:lnTo>
                    <a:lnTo>
                      <a:pt x="120" y="479"/>
                    </a:lnTo>
                    <a:lnTo>
                      <a:pt x="131" y="540"/>
                    </a:lnTo>
                    <a:lnTo>
                      <a:pt x="145" y="599"/>
                    </a:lnTo>
                    <a:lnTo>
                      <a:pt x="163" y="659"/>
                    </a:lnTo>
                    <a:lnTo>
                      <a:pt x="187" y="716"/>
                    </a:lnTo>
                    <a:lnTo>
                      <a:pt x="214" y="771"/>
                    </a:lnTo>
                    <a:lnTo>
                      <a:pt x="244" y="825"/>
                    </a:lnTo>
                    <a:lnTo>
                      <a:pt x="278" y="876"/>
                    </a:lnTo>
                    <a:lnTo>
                      <a:pt x="316" y="925"/>
                    </a:lnTo>
                    <a:lnTo>
                      <a:pt x="357" y="970"/>
                    </a:lnTo>
                    <a:lnTo>
                      <a:pt x="399" y="730"/>
                    </a:lnTo>
                    <a:lnTo>
                      <a:pt x="648" y="639"/>
                    </a:lnTo>
                  </a:path>
                </a:pathLst>
              </a:custGeom>
              <a:solidFill>
                <a:schemeClr val="bg1">
                  <a:lumMod val="65000"/>
                </a:schemeClr>
              </a:solidFill>
              <a:ln w="12700" cap="rnd" cmpd="sng">
                <a:solidFill>
                  <a:schemeClr val="tx1"/>
                </a:solidFill>
                <a:prstDash val="solid"/>
                <a:round/>
              </a:ln>
              <a:effectLst/>
            </p:spPr>
            <p:txBody>
              <a:bodyPr/>
              <a:lstStyle/>
              <a:p>
                <a:pPr>
                  <a:defRPr/>
                </a:pPr>
                <a:endParaRPr lang="zh-CN" altLang="en-US" b="1">
                  <a:solidFill>
                    <a:srgbClr val="17347D"/>
                  </a:solidFill>
                  <a:latin typeface="+mn-lt"/>
                  <a:ea typeface="+mn-ea"/>
                </a:endParaRPr>
              </a:p>
            </p:txBody>
          </p:sp>
        </p:grpSp>
        <p:sp>
          <p:nvSpPr>
            <p:cNvPr id="22" name="矩形 21"/>
            <p:cNvSpPr/>
            <p:nvPr/>
          </p:nvSpPr>
          <p:spPr>
            <a:xfrm>
              <a:off x="2935287" y="1803400"/>
              <a:ext cx="2178050" cy="768350"/>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意识到自己</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做出了正确选择</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sp>
          <p:nvSpPr>
            <p:cNvPr id="23" name="矩形 22"/>
            <p:cNvSpPr/>
            <p:nvPr/>
          </p:nvSpPr>
          <p:spPr>
            <a:xfrm rot="2550871">
              <a:off x="4902201" y="2143125"/>
              <a:ext cx="2060575" cy="769937"/>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了解自己和</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我的选择</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sp>
          <p:nvSpPr>
            <p:cNvPr id="24" name="矩形 23"/>
            <p:cNvSpPr/>
            <p:nvPr/>
          </p:nvSpPr>
          <p:spPr>
            <a:xfrm rot="18410592">
              <a:off x="5071270" y="3969543"/>
              <a:ext cx="2057400" cy="769937"/>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扩展和压缩</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选项清单</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sp>
          <p:nvSpPr>
            <p:cNvPr id="45" name="矩形 44"/>
            <p:cNvSpPr/>
            <p:nvPr/>
          </p:nvSpPr>
          <p:spPr>
            <a:xfrm rot="1287962">
              <a:off x="3338512" y="4749800"/>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选择一个职业</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或专业</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sp>
          <p:nvSpPr>
            <p:cNvPr id="46" name="矩形 45"/>
            <p:cNvSpPr/>
            <p:nvPr/>
          </p:nvSpPr>
          <p:spPr>
            <a:xfrm rot="5400000">
              <a:off x="2215356" y="3272631"/>
              <a:ext cx="1895475" cy="769937"/>
            </a:xfrm>
            <a:prstGeom prst="rect">
              <a:avLst/>
            </a:prstGeom>
          </p:spPr>
          <p:txBody>
            <a:bodyPr>
              <a:spAutoFit/>
            </a:bodyPr>
            <a:lstStyle/>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采取行动</a:t>
              </a:r>
              <a:endParaRPr lang="zh-CN" altLang="en-US" sz="2200" b="1" kern="0" dirty="0">
                <a:solidFill>
                  <a:prstClr val="white"/>
                </a:solidFill>
                <a:latin typeface="微软雅黑" panose="020B0503020204020204" pitchFamily="34" charset="-122"/>
                <a:ea typeface="微软雅黑" panose="020B0503020204020204" pitchFamily="34" charset="-122"/>
              </a:endParaRPr>
            </a:p>
            <a:p>
              <a:pPr algn="ctr" eaLnBrk="0" hangingPunct="0">
                <a:spcBef>
                  <a:spcPts val="0"/>
                </a:spcBef>
                <a:spcAft>
                  <a:spcPts val="0"/>
                </a:spcAft>
                <a:defRPr/>
              </a:pPr>
              <a:r>
                <a:rPr lang="zh-CN" altLang="en-US" sz="2200" b="1" kern="0" dirty="0">
                  <a:solidFill>
                    <a:prstClr val="white"/>
                  </a:solidFill>
                  <a:latin typeface="微软雅黑" panose="020B0503020204020204" pitchFamily="34" charset="-122"/>
                  <a:ea typeface="微软雅黑" panose="020B0503020204020204" pitchFamily="34" charset="-122"/>
                </a:rPr>
                <a:t>落实我的选择</a:t>
              </a:r>
              <a:endParaRPr lang="zh-CN" altLang="en-US" sz="2200" b="1" kern="0" dirty="0">
                <a:solidFill>
                  <a:prstClr val="white"/>
                </a:solidFill>
                <a:latin typeface="微软雅黑" panose="020B0503020204020204" pitchFamily="34" charset="-122"/>
                <a:ea typeface="微软雅黑" panose="020B0503020204020204" pitchFamily="34" charset="-122"/>
              </a:endParaRPr>
            </a:p>
          </p:txBody>
        </p:sp>
      </p:grpSp>
      <p:sp>
        <p:nvSpPr>
          <p:cNvPr id="62467" name="TextBox 28"/>
          <p:cNvSpPr txBox="1">
            <a:spLocks noChangeArrowheads="1"/>
          </p:cNvSpPr>
          <p:nvPr/>
        </p:nvSpPr>
        <p:spPr bwMode="auto">
          <a:xfrm>
            <a:off x="671513" y="1862138"/>
            <a:ext cx="3698875" cy="3105150"/>
          </a:xfrm>
          <a:prstGeom prst="rect">
            <a:avLst/>
          </a:prstGeom>
          <a:noFill/>
          <a:ln w="9525">
            <a:noFill/>
            <a:miter lim="800000"/>
          </a:ln>
        </p:spPr>
        <p:txBody>
          <a:bodyPr>
            <a:spAutoFit/>
          </a:bodyPr>
          <a:lstStyle/>
          <a:p>
            <a:pPr>
              <a:lnSpc>
                <a:spcPct val="150000"/>
              </a:lnSpc>
              <a:spcBef>
                <a:spcPts val="1200"/>
              </a:spcBef>
            </a:pPr>
            <a:r>
              <a:rPr lang="zh-CN" altLang="en-US" sz="2400" b="1">
                <a:solidFill>
                  <a:srgbClr val="000000"/>
                </a:solidFill>
                <a:latin typeface="微软雅黑" panose="020B0503020204020204" pitchFamily="34" charset="-122"/>
                <a:ea typeface="微软雅黑" panose="020B0503020204020204" pitchFamily="34" charset="-122"/>
              </a:rPr>
              <a:t>差距被弥补了吗？</a:t>
            </a:r>
            <a:endParaRPr lang="zh-CN" altLang="en-US" sz="2400" b="1">
              <a:solidFill>
                <a:srgbClr val="000000"/>
              </a:solidFill>
              <a:latin typeface="微软雅黑" panose="020B0503020204020204" pitchFamily="34" charset="-122"/>
              <a:ea typeface="微软雅黑" panose="020B0503020204020204" pitchFamily="34" charset="-122"/>
            </a:endParaRPr>
          </a:p>
          <a:p>
            <a:pPr>
              <a:lnSpc>
                <a:spcPct val="150000"/>
              </a:lnSpc>
              <a:spcBef>
                <a:spcPts val="1200"/>
              </a:spcBef>
            </a:pPr>
            <a:r>
              <a:rPr lang="zh-CN" altLang="en-US" sz="2400" b="1">
                <a:solidFill>
                  <a:srgbClr val="000000"/>
                </a:solidFill>
                <a:latin typeface="微软雅黑" panose="020B0503020204020204" pitchFamily="34" charset="-122"/>
                <a:ea typeface="微软雅黑" panose="020B0503020204020204" pitchFamily="34" charset="-122"/>
              </a:rPr>
              <a:t>消极情绪和生理状态得到改善了吗？</a:t>
            </a:r>
            <a:endParaRPr lang="zh-CN" altLang="en-US" sz="2400" b="1">
              <a:solidFill>
                <a:srgbClr val="000000"/>
              </a:solidFill>
              <a:latin typeface="微软雅黑" panose="020B0503020204020204" pitchFamily="34" charset="-122"/>
              <a:ea typeface="微软雅黑" panose="020B0503020204020204" pitchFamily="34" charset="-122"/>
            </a:endParaRPr>
          </a:p>
          <a:p>
            <a:pPr>
              <a:lnSpc>
                <a:spcPct val="150000"/>
              </a:lnSpc>
              <a:spcBef>
                <a:spcPts val="1200"/>
              </a:spcBef>
            </a:pPr>
            <a:r>
              <a:rPr lang="zh-CN" altLang="en-US" sz="2400" b="1">
                <a:solidFill>
                  <a:srgbClr val="000000"/>
                </a:solidFill>
                <a:latin typeface="微软雅黑" panose="020B0503020204020204" pitchFamily="34" charset="-122"/>
                <a:ea typeface="微软雅黑" panose="020B0503020204020204" pitchFamily="34" charset="-122"/>
              </a:rPr>
              <a:t>我正在采取行动以达到我的目标吗？</a:t>
            </a:r>
            <a:endParaRPr lang="zh-CN" altLang="en-US" sz="2400" b="1">
              <a:solidFill>
                <a:srgbClr val="000000"/>
              </a:solidFill>
              <a:latin typeface="微软雅黑" panose="020B0503020204020204" pitchFamily="34" charset="-122"/>
              <a:ea typeface="微软雅黑" panose="020B0503020204020204" pitchFamily="34" charset="-122"/>
            </a:endParaRPr>
          </a:p>
        </p:txBody>
      </p:sp>
      <p:grpSp>
        <p:nvGrpSpPr>
          <p:cNvPr id="62468" name="组合 29"/>
          <p:cNvGrpSpPr/>
          <p:nvPr/>
        </p:nvGrpSpPr>
        <p:grpSpPr bwMode="auto">
          <a:xfrm>
            <a:off x="403225" y="2039938"/>
            <a:ext cx="317500" cy="319087"/>
            <a:chOff x="804800" y="3471121"/>
            <a:chExt cx="180000" cy="180000"/>
          </a:xfrm>
        </p:grpSpPr>
        <p:sp>
          <p:nvSpPr>
            <p:cNvPr id="31" name="椭圆 30"/>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62481" name="组合 31"/>
            <p:cNvGrpSpPr/>
            <p:nvPr/>
          </p:nvGrpSpPr>
          <p:grpSpPr bwMode="auto">
            <a:xfrm>
              <a:off x="871386" y="3508495"/>
              <a:ext cx="65993" cy="79661"/>
              <a:chOff x="828807" y="3652481"/>
              <a:chExt cx="142793" cy="172367"/>
            </a:xfrm>
          </p:grpSpPr>
          <p:cxnSp>
            <p:nvCxnSpPr>
              <p:cNvPr id="33" name="直接连接符 32"/>
              <p:cNvCxnSpPr/>
              <p:nvPr/>
            </p:nvCxnSpPr>
            <p:spPr>
              <a:xfrm rot="2700000">
                <a:off x="829196" y="3724692"/>
                <a:ext cx="1433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8100000">
                <a:off x="828838" y="3825451"/>
                <a:ext cx="142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62469" name="矩形 2"/>
          <p:cNvSpPr>
            <a:spLocks noChangeArrowheads="1"/>
          </p:cNvSpPr>
          <p:nvPr/>
        </p:nvSpPr>
        <p:spPr bwMode="auto">
          <a:xfrm>
            <a:off x="333375" y="1209675"/>
            <a:ext cx="4133850" cy="661988"/>
          </a:xfrm>
          <a:prstGeom prst="rect">
            <a:avLst/>
          </a:prstGeom>
          <a:noFill/>
          <a:ln w="9525">
            <a:noFill/>
            <a:miter lim="800000"/>
          </a:ln>
        </p:spPr>
        <p:txBody>
          <a:bodyPr wrap="none">
            <a:spAutoFit/>
          </a:bodyPr>
          <a:lstStyle/>
          <a:p>
            <a:pPr>
              <a:lnSpc>
                <a:spcPct val="150000"/>
              </a:lnSpc>
            </a:pPr>
            <a:r>
              <a:rPr lang="zh-CN" altLang="en-US" sz="2800" b="1">
                <a:solidFill>
                  <a:srgbClr val="000000"/>
                </a:solidFill>
                <a:latin typeface="微软雅黑" panose="020B0503020204020204" pitchFamily="34" charset="-122"/>
                <a:ea typeface="微软雅黑" panose="020B0503020204020204" pitchFamily="34" charset="-122"/>
              </a:rPr>
              <a:t>回顾外在和内在的提示：</a:t>
            </a:r>
            <a:endParaRPr lang="zh-CN" altLang="en-US" sz="2800" b="1">
              <a:solidFill>
                <a:srgbClr val="000000"/>
              </a:solidFill>
              <a:latin typeface="微软雅黑" panose="020B0503020204020204" pitchFamily="34" charset="-122"/>
              <a:ea typeface="微软雅黑" panose="020B0503020204020204" pitchFamily="34" charset="-122"/>
            </a:endParaRPr>
          </a:p>
        </p:txBody>
      </p:sp>
      <p:grpSp>
        <p:nvGrpSpPr>
          <p:cNvPr id="62470" name="组合 24"/>
          <p:cNvGrpSpPr/>
          <p:nvPr/>
        </p:nvGrpSpPr>
        <p:grpSpPr bwMode="auto">
          <a:xfrm>
            <a:off x="403225" y="2752725"/>
            <a:ext cx="317500" cy="317500"/>
            <a:chOff x="804800" y="3471121"/>
            <a:chExt cx="180000" cy="180000"/>
          </a:xfrm>
        </p:grpSpPr>
        <p:sp>
          <p:nvSpPr>
            <p:cNvPr id="26" name="椭圆 25"/>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62477" name="组合 26"/>
            <p:cNvGrpSpPr/>
            <p:nvPr/>
          </p:nvGrpSpPr>
          <p:grpSpPr bwMode="auto">
            <a:xfrm>
              <a:off x="871386" y="3508495"/>
              <a:ext cx="65993" cy="79661"/>
              <a:chOff x="828807" y="3652481"/>
              <a:chExt cx="142793" cy="172367"/>
            </a:xfrm>
          </p:grpSpPr>
          <p:cxnSp>
            <p:nvCxnSpPr>
              <p:cNvPr id="28" name="直接连接符 27"/>
              <p:cNvCxnSpPr/>
              <p:nvPr/>
            </p:nvCxnSpPr>
            <p:spPr>
              <a:xfrm rot="2700000">
                <a:off x="829812" y="3724482"/>
                <a:ext cx="142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8100000">
                <a:off x="828838" y="3824772"/>
                <a:ext cx="142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62471" name="组合 34"/>
          <p:cNvGrpSpPr/>
          <p:nvPr/>
        </p:nvGrpSpPr>
        <p:grpSpPr bwMode="auto">
          <a:xfrm>
            <a:off x="403225" y="3962400"/>
            <a:ext cx="317500" cy="319088"/>
            <a:chOff x="804800" y="3471121"/>
            <a:chExt cx="180000" cy="180000"/>
          </a:xfrm>
        </p:grpSpPr>
        <p:sp>
          <p:nvSpPr>
            <p:cNvPr id="36" name="椭圆 35"/>
            <p:cNvSpPr/>
            <p:nvPr/>
          </p:nvSpPr>
          <p:spPr>
            <a:xfrm>
              <a:off x="804800" y="3471121"/>
              <a:ext cx="180000" cy="180000"/>
            </a:xfrm>
            <a:prstGeom prst="ellips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latin typeface="微软雅黑" panose="020B0503020204020204" pitchFamily="34" charset="-122"/>
              </a:endParaRPr>
            </a:p>
          </p:txBody>
        </p:sp>
        <p:grpSp>
          <p:nvGrpSpPr>
            <p:cNvPr id="62473" name="组合 36"/>
            <p:cNvGrpSpPr/>
            <p:nvPr/>
          </p:nvGrpSpPr>
          <p:grpSpPr bwMode="auto">
            <a:xfrm>
              <a:off x="871386" y="3508495"/>
              <a:ext cx="65993" cy="79661"/>
              <a:chOff x="828807" y="3652481"/>
              <a:chExt cx="142793" cy="172367"/>
            </a:xfrm>
          </p:grpSpPr>
          <p:cxnSp>
            <p:nvCxnSpPr>
              <p:cNvPr id="38" name="直接连接符 37"/>
              <p:cNvCxnSpPr/>
              <p:nvPr/>
            </p:nvCxnSpPr>
            <p:spPr>
              <a:xfrm rot="2700000">
                <a:off x="829197" y="3724691"/>
                <a:ext cx="14338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8100000">
                <a:off x="828838" y="3825451"/>
                <a:ext cx="14216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130935" y="228600"/>
            <a:ext cx="5392738" cy="1143000"/>
          </a:xfrm>
        </p:spPr>
        <p:txBody>
          <a:bodyPr anchor="t"/>
          <a:lstStyle/>
          <a:p>
            <a:pPr eaLnBrk="1" hangingPunct="1">
              <a:lnSpc>
                <a:spcPct val="150000"/>
              </a:lnSpc>
            </a:pPr>
            <a:r>
              <a:rPr lang="zh-CN" altLang="en-US" sz="3600" b="1" kern="0" dirty="0">
                <a:solidFill>
                  <a:schemeClr val="tx2"/>
                </a:solidFill>
                <a:latin typeface="微软雅黑" panose="020B0503020204020204" pitchFamily="34" charset="-122"/>
                <a:ea typeface="微软雅黑" panose="020B0503020204020204" pitchFamily="34" charset="-122"/>
              </a:rPr>
              <a:t>教学目标</a:t>
            </a:r>
            <a:endParaRPr lang="zh-CN" altLang="en-US" sz="3600" b="1" smtClean="0">
              <a:latin typeface="微软雅黑" panose="020B0503020204020204" pitchFamily="34" charset="-122"/>
              <a:ea typeface="微软雅黑" panose="020B0503020204020204" pitchFamily="34" charset="-122"/>
            </a:endParaRPr>
          </a:p>
        </p:txBody>
      </p:sp>
      <p:sp>
        <p:nvSpPr>
          <p:cNvPr id="3" name="Rectangle 3"/>
          <p:cNvSpPr txBox="1">
            <a:spLocks noChangeArrowheads="1"/>
          </p:cNvSpPr>
          <p:nvPr/>
        </p:nvSpPr>
        <p:spPr>
          <a:xfrm>
            <a:off x="685800" y="1371600"/>
            <a:ext cx="8001000" cy="3733800"/>
          </a:xfrm>
          <a:prstGeom prst="rect">
            <a:avLst/>
          </a:prstGeom>
        </p:spPr>
        <p:txBody>
          <a:bodyPr/>
          <a:lstStyle/>
          <a:p>
            <a:pPr marL="342900" indent="-342900" eaLnBrk="0" hangingPunct="0">
              <a:lnSpc>
                <a:spcPct val="150000"/>
              </a:lnSpc>
              <a:spcBef>
                <a:spcPct val="30000"/>
              </a:spcBef>
              <a:spcAft>
                <a:spcPct val="30000"/>
              </a:spcAft>
              <a:buFont typeface="Wingdings" panose="05000000000000000000" pitchFamily="2" charset="2"/>
              <a:buNone/>
              <a:defRPr/>
            </a:pPr>
            <a:r>
              <a:rPr lang="zh-CN" altLang="en-US" sz="2800" i="1" kern="0" dirty="0">
                <a:latin typeface="微软雅黑" panose="020B0503020204020204" pitchFamily="34" charset="-122"/>
                <a:ea typeface="微软雅黑" panose="020B0503020204020204" pitchFamily="34" charset="-122"/>
              </a:rPr>
              <a:t>认知目标：</a:t>
            </a:r>
            <a:endParaRPr lang="zh-CN" altLang="en-US" sz="2800" i="1"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r>
              <a:rPr lang="zh-CN" altLang="en-US" sz="2800" kern="0" dirty="0">
                <a:latin typeface="微软雅黑" panose="020B0503020204020204" pitchFamily="34" charset="-122"/>
                <a:ea typeface="微软雅黑" panose="020B0503020204020204" pitchFamily="34" charset="-122"/>
              </a:rPr>
              <a:t>认识到个人的决策风格，辨识和纠正个人的非理性信念</a:t>
            </a:r>
            <a:endParaRPr lang="zh-CN" altLang="en-US" sz="2800"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r>
              <a:rPr lang="zh-CN" altLang="en-US" sz="2800" kern="0" dirty="0">
                <a:latin typeface="微软雅黑" panose="020B0503020204020204" pitchFamily="34" charset="-122"/>
                <a:ea typeface="微软雅黑" panose="020B0503020204020204" pitchFamily="34" charset="-122"/>
              </a:rPr>
              <a:t>能够树立信心，为自己承担责任，自主决策</a:t>
            </a:r>
            <a:endParaRPr lang="zh-CN" altLang="en-US" sz="2800" kern="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r>
              <a:rPr lang="zh-CN" altLang="en-US" sz="2700" b="1">
                <a:solidFill>
                  <a:schemeClr val="tx2"/>
                </a:solidFill>
                <a:latin typeface="微软雅黑" panose="020B0503020204020204" pitchFamily="34" charset="-122"/>
                <a:ea typeface="微软雅黑" panose="020B0503020204020204" pitchFamily="34" charset="-122"/>
                <a:cs typeface="+mn-cs"/>
              </a:rPr>
              <a:t>CASVE循环总结</a:t>
            </a:r>
            <a:endParaRPr lang="zh-CN" altLang="en-US" smtClean="0"/>
          </a:p>
        </p:txBody>
      </p:sp>
      <p:sp>
        <p:nvSpPr>
          <p:cNvPr id="64514" name="Rectangle 3"/>
          <p:cNvSpPr>
            <a:spLocks noGrp="1" noChangeArrowheads="1"/>
          </p:cNvSpPr>
          <p:nvPr>
            <p:ph type="body" idx="1"/>
          </p:nvPr>
        </p:nvSpPr>
        <p:spPr/>
        <p:txBody>
          <a:bodyPr/>
          <a:lstStyle/>
          <a:p>
            <a:pPr fontAlgn="auto">
              <a:lnSpc>
                <a:spcPct val="140000"/>
              </a:lnSpc>
            </a:pPr>
            <a:r>
              <a:rPr lang="zh-CN" altLang="en-US" smtClean="0"/>
              <a:t>沟通：发现差距，意识问题</a:t>
            </a:r>
            <a:endParaRPr lang="zh-CN" altLang="en-US" smtClean="0"/>
          </a:p>
          <a:p>
            <a:pPr fontAlgn="auto">
              <a:lnSpc>
                <a:spcPct val="140000"/>
              </a:lnSpc>
            </a:pPr>
            <a:r>
              <a:rPr lang="zh-CN" altLang="en-US" smtClean="0"/>
              <a:t>分析：联系现状，评估澄清</a:t>
            </a:r>
            <a:endParaRPr lang="zh-CN" altLang="en-US" smtClean="0"/>
          </a:p>
          <a:p>
            <a:pPr fontAlgn="auto">
              <a:lnSpc>
                <a:spcPct val="140000"/>
              </a:lnSpc>
            </a:pPr>
            <a:r>
              <a:rPr lang="zh-CN" altLang="en-US" smtClean="0"/>
              <a:t>综合：理想丰满，现实骨感</a:t>
            </a:r>
            <a:endParaRPr lang="zh-CN" altLang="en-US" smtClean="0"/>
          </a:p>
          <a:p>
            <a:pPr fontAlgn="auto">
              <a:lnSpc>
                <a:spcPct val="140000"/>
              </a:lnSpc>
            </a:pPr>
            <a:r>
              <a:rPr lang="zh-CN" altLang="en-US" smtClean="0"/>
              <a:t>评估：可行满意，轻重缓急</a:t>
            </a:r>
            <a:endParaRPr lang="zh-CN" altLang="en-US" smtClean="0"/>
          </a:p>
          <a:p>
            <a:pPr fontAlgn="auto">
              <a:lnSpc>
                <a:spcPct val="140000"/>
              </a:lnSpc>
            </a:pPr>
            <a:r>
              <a:rPr lang="zh-CN" altLang="en-US" smtClean="0"/>
              <a:t>执行：检验评估，循环往复</a:t>
            </a:r>
            <a:endParaRPr lang="zh-CN" altLang="en-U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r>
              <a:rPr lang="en-US" altLang="zh-CN" sz="2700" b="1">
                <a:solidFill>
                  <a:schemeClr val="tx1"/>
                </a:solidFill>
                <a:latin typeface="微软雅黑" panose="020B0503020204020204" pitchFamily="34" charset="-122"/>
                <a:ea typeface="微软雅黑" panose="020B0503020204020204" pitchFamily="34" charset="-122"/>
                <a:cs typeface="+mn-cs"/>
              </a:rPr>
              <a:t>3.</a:t>
            </a:r>
            <a:r>
              <a:rPr lang="zh-CN" altLang="en-US" sz="2700" b="1">
                <a:solidFill>
                  <a:schemeClr val="tx1"/>
                </a:solidFill>
                <a:latin typeface="微软雅黑" panose="020B0503020204020204" pitchFamily="34" charset="-122"/>
                <a:ea typeface="微软雅黑" panose="020B0503020204020204" pitchFamily="34" charset="-122"/>
                <a:cs typeface="+mn-cs"/>
              </a:rPr>
              <a:t>决策平衡轮</a:t>
            </a:r>
            <a:endParaRPr lang="zh-CN" altLang="en-US" sz="2700" b="1" smtClean="0">
              <a:solidFill>
                <a:schemeClr val="tx1"/>
              </a:solidFill>
              <a:latin typeface="微软雅黑" panose="020B0503020204020204" pitchFamily="34" charset="-122"/>
              <a:ea typeface="微软雅黑" panose="020B0503020204020204" pitchFamily="34" charset="-122"/>
              <a:cs typeface="+mn-cs"/>
            </a:endParaRPr>
          </a:p>
        </p:txBody>
      </p:sp>
      <p:sp>
        <p:nvSpPr>
          <p:cNvPr id="64514" name="Rectangle 3"/>
          <p:cNvSpPr>
            <a:spLocks noGrp="1" noChangeArrowheads="1"/>
          </p:cNvSpPr>
          <p:nvPr>
            <p:ph type="body" idx="1"/>
          </p:nvPr>
        </p:nvSpPr>
        <p:spPr>
          <a:xfrm>
            <a:off x="686435" y="1204595"/>
            <a:ext cx="7828915" cy="4855210"/>
          </a:xfrm>
        </p:spPr>
        <p:txBody>
          <a:bodyPr/>
          <a:lstStyle/>
          <a:p>
            <a:pPr fontAlgn="auto">
              <a:lnSpc>
                <a:spcPct val="140000"/>
              </a:lnSpc>
            </a:pPr>
            <a:r>
              <a:rPr lang="zh-CN" altLang="en-US" b="1" smtClean="0">
                <a:solidFill>
                  <a:schemeClr val="tx1"/>
                </a:solidFill>
              </a:rPr>
              <a:t>决策平衡轮与决策平衡单有相似之处，它是用一种图形的方式，帮助我们比较直观、全面地了解和掌握情况，从而作出选择。</a:t>
            </a:r>
            <a:endParaRPr lang="zh-CN" altLang="en-US" b="1" smtClean="0">
              <a:solidFill>
                <a:schemeClr val="tx1"/>
              </a:solidFill>
            </a:endParaRPr>
          </a:p>
          <a:p>
            <a:pPr fontAlgn="auto">
              <a:lnSpc>
                <a:spcPct val="140000"/>
              </a:lnSpc>
            </a:pPr>
            <a:endParaRPr lang="zh-CN" altLang="en-US" b="1" smtClean="0">
              <a:solidFill>
                <a:schemeClr val="tx1"/>
              </a:solidFill>
            </a:endParaRPr>
          </a:p>
        </p:txBody>
      </p:sp>
      <p:pic>
        <p:nvPicPr>
          <p:cNvPr id="3" name="图片 2"/>
          <p:cNvPicPr>
            <a:picLocks noChangeAspect="1"/>
          </p:cNvPicPr>
          <p:nvPr/>
        </p:nvPicPr>
        <p:blipFill>
          <a:blip r:embed="rId1"/>
          <a:srcRect r="2523"/>
          <a:stretch>
            <a:fillRect/>
          </a:stretch>
        </p:blipFill>
        <p:spPr>
          <a:xfrm>
            <a:off x="1323340" y="2936875"/>
            <a:ext cx="6477635" cy="333438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r>
              <a:rPr lang="en-US" altLang="zh-CN" sz="4000" b="1" smtClean="0">
                <a:solidFill>
                  <a:schemeClr val="tx1"/>
                </a:solidFill>
              </a:rPr>
              <a:t>4.SWOT</a:t>
            </a:r>
            <a:r>
              <a:rPr lang="zh-CN" altLang="en-US" sz="4000" b="1" smtClean="0">
                <a:solidFill>
                  <a:schemeClr val="tx1"/>
                </a:solidFill>
              </a:rPr>
              <a:t>分析</a:t>
            </a:r>
            <a:endParaRPr lang="zh-CN" altLang="en-US" sz="4000" b="1" smtClean="0">
              <a:solidFill>
                <a:schemeClr val="tx1"/>
              </a:solidFill>
            </a:endParaRPr>
          </a:p>
        </p:txBody>
      </p:sp>
      <p:sp>
        <p:nvSpPr>
          <p:cNvPr id="64514" name="Rectangle 3"/>
          <p:cNvSpPr>
            <a:spLocks noGrp="1" noChangeArrowheads="1"/>
          </p:cNvSpPr>
          <p:nvPr>
            <p:ph type="body" idx="1"/>
          </p:nvPr>
        </p:nvSpPr>
        <p:spPr>
          <a:xfrm>
            <a:off x="501015" y="1296035"/>
            <a:ext cx="4034790" cy="4949825"/>
          </a:xfrm>
        </p:spPr>
        <p:txBody>
          <a:bodyPr>
            <a:normAutofit lnSpcReduction="20000"/>
          </a:bodyPr>
          <a:lstStyle/>
          <a:p>
            <a:pPr fontAlgn="auto">
              <a:lnSpc>
                <a:spcPct val="140000"/>
              </a:lnSpc>
            </a:pPr>
            <a:r>
              <a:rPr lang="zh-CN" altLang="en-US" b="1" smtClean="0">
                <a:solidFill>
                  <a:schemeClr val="tx1"/>
                </a:solidFill>
              </a:rPr>
              <a:t>SWOT决策分析法是一种常用的职业决策工具，它是指在职业选择过程中通过对自己的优势(Strength)、劣势(Weakness)、机会(Opportunity)、威胁(Threat)进行分析，对各种机会进行评估，以便选择最佳决策方案的一种职业评估和选择方法。</a:t>
            </a:r>
            <a:endParaRPr lang="zh-CN" altLang="en-US" b="1" smtClean="0">
              <a:solidFill>
                <a:schemeClr val="tx1"/>
              </a:solidFill>
            </a:endParaRPr>
          </a:p>
        </p:txBody>
      </p:sp>
      <p:pic>
        <p:nvPicPr>
          <p:cNvPr id="13" name="图片 13" descr="4"/>
          <p:cNvPicPr>
            <a:picLocks noChangeAspect="1"/>
          </p:cNvPicPr>
          <p:nvPr/>
        </p:nvPicPr>
        <p:blipFill>
          <a:blip r:embed="rId1"/>
          <a:stretch>
            <a:fillRect/>
          </a:stretch>
        </p:blipFill>
        <p:spPr>
          <a:xfrm>
            <a:off x="4913630" y="1464310"/>
            <a:ext cx="3858895" cy="378333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3252800" y="2743665"/>
            <a:ext cx="5536870" cy="1172505"/>
          </a:xfrm>
        </p:spPr>
        <p:txBody>
          <a:bodyPr/>
          <a:p>
            <a:r>
              <a:rPr lang="zh-CN" altLang="en-US" dirty="0">
                <a:latin typeface="微软雅黑" panose="020B0503020204020204" pitchFamily="34" charset="-122"/>
                <a:ea typeface="微软雅黑" panose="020B0503020204020204" pitchFamily="34" charset="-122"/>
                <a:sym typeface="微软雅黑" panose="020B0503020204020204" pitchFamily="34" charset="-122"/>
              </a:rPr>
              <a:t>目标设立与行动计划</a:t>
            </a: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1714500" y="1574165"/>
            <a:ext cx="5600700" cy="914400"/>
          </a:xfrm>
          <a:prstGeom prst="rect">
            <a:avLst/>
          </a:prstGeom>
          <a:solidFill>
            <a:srgbClr val="262673"/>
          </a:solidFill>
          <a:ln w="9525">
            <a:solidFill>
              <a:srgbClr val="2F2F98"/>
            </a:solidFill>
            <a:miter lim="800000"/>
          </a:ln>
          <a:effectLst>
            <a:outerShdw blurRad="63500" dist="23000" dir="5400000" rotWithShape="0">
              <a:srgbClr val="000000">
                <a:alpha val="34999"/>
              </a:srgbClr>
            </a:outerShdw>
          </a:effectLst>
        </p:spPr>
        <p:txBody>
          <a:bodyPr>
            <a:spAutoFit/>
          </a:bodyPr>
          <a:lstStyle/>
          <a:p>
            <a:pPr>
              <a:lnSpc>
                <a:spcPct val="150000"/>
              </a:lnSpc>
              <a:buFont typeface="Wingdings" panose="05000000000000000000" pitchFamily="2" charset="2"/>
              <a:buChar char="Ø"/>
            </a:pPr>
            <a:r>
              <a:rPr lang="zh-CN" altLang="en-US" sz="1800" b="1">
                <a:solidFill>
                  <a:srgbClr val="FFFFFF"/>
                </a:solidFill>
                <a:latin typeface="微软雅黑" panose="020B0503020204020204" pitchFamily="34" charset="-122"/>
                <a:ea typeface="微软雅黑" panose="020B0503020204020204" pitchFamily="34" charset="-122"/>
              </a:rPr>
              <a:t>目标</a:t>
            </a:r>
            <a:r>
              <a:rPr lang="en-US" altLang="zh-CN" sz="1800" b="1">
                <a:solidFill>
                  <a:srgbClr val="FFFFFF"/>
                </a:solidFill>
                <a:latin typeface="微软雅黑" panose="020B0503020204020204" pitchFamily="34" charset="-122"/>
                <a:ea typeface="微软雅黑" panose="020B0503020204020204" pitchFamily="34" charset="-122"/>
              </a:rPr>
              <a:t>A</a:t>
            </a:r>
            <a:r>
              <a:rPr lang="zh-CN" altLang="en-US" sz="1800" b="1">
                <a:solidFill>
                  <a:srgbClr val="FFFFFF"/>
                </a:solidFill>
                <a:latin typeface="微软雅黑" panose="020B0503020204020204" pitchFamily="34" charset="-122"/>
                <a:ea typeface="微软雅黑" panose="020B0503020204020204" pitchFamily="34" charset="-122"/>
              </a:rPr>
              <a:t>：我要找到一个本专业领域（市场营销）不错的工作。</a:t>
            </a:r>
            <a:endParaRPr lang="zh-CN" altLang="en-US" sz="1800" b="1">
              <a:solidFill>
                <a:srgbClr val="FFFFFF"/>
              </a:solidFill>
              <a:latin typeface="微软雅黑" panose="020B0503020204020204" pitchFamily="34" charset="-122"/>
              <a:ea typeface="微软雅黑" panose="020B0503020204020204" pitchFamily="34" charset="-122"/>
            </a:endParaRPr>
          </a:p>
        </p:txBody>
      </p:sp>
      <p:sp>
        <p:nvSpPr>
          <p:cNvPr id="5" name="TextBox 4"/>
          <p:cNvSpPr txBox="1">
            <a:spLocks noChangeArrowheads="1"/>
          </p:cNvSpPr>
          <p:nvPr/>
        </p:nvSpPr>
        <p:spPr bwMode="auto">
          <a:xfrm>
            <a:off x="1714500" y="2959100"/>
            <a:ext cx="5600700" cy="2560320"/>
          </a:xfrm>
          <a:prstGeom prst="rect">
            <a:avLst/>
          </a:prstGeom>
          <a:solidFill>
            <a:srgbClr val="660066"/>
          </a:solidFill>
          <a:ln w="9525">
            <a:solidFill>
              <a:srgbClr val="D5E8EA"/>
            </a:solidFill>
            <a:miter lim="800000"/>
          </a:ln>
          <a:effectLst>
            <a:outerShdw blurRad="63500" dist="23000" dir="5400000" rotWithShape="0">
              <a:srgbClr val="000000">
                <a:alpha val="34999"/>
              </a:srgbClr>
            </a:outerShdw>
          </a:effectLst>
        </p:spPr>
        <p:txBody>
          <a:bodyPr>
            <a:spAutoFit/>
          </a:bodyPr>
          <a:lstStyle/>
          <a:p>
            <a:pPr>
              <a:lnSpc>
                <a:spcPct val="150000"/>
              </a:lnSpc>
              <a:buFont typeface="Wingdings" panose="05000000000000000000" pitchFamily="2" charset="2"/>
              <a:buChar char="Ø"/>
            </a:pPr>
            <a:r>
              <a:rPr lang="zh-CN" altLang="en-US" sz="1800" b="1">
                <a:solidFill>
                  <a:srgbClr val="FFFFFF"/>
                </a:solidFill>
                <a:latin typeface="微软雅黑" panose="020B0503020204020204" pitchFamily="34" charset="-122"/>
                <a:ea typeface="微软雅黑" panose="020B0503020204020204" pitchFamily="34" charset="-122"/>
              </a:rPr>
              <a:t>目标</a:t>
            </a:r>
            <a:r>
              <a:rPr lang="en-US" altLang="zh-CN" sz="1800" b="1">
                <a:solidFill>
                  <a:srgbClr val="FFFFFF"/>
                </a:solidFill>
                <a:latin typeface="微软雅黑" panose="020B0503020204020204" pitchFamily="34" charset="-122"/>
                <a:ea typeface="微软雅黑" panose="020B0503020204020204" pitchFamily="34" charset="-122"/>
              </a:rPr>
              <a:t>B</a:t>
            </a:r>
            <a:r>
              <a:rPr lang="zh-CN" altLang="en-US" sz="1800" b="1">
                <a:solidFill>
                  <a:srgbClr val="FFFFFF"/>
                </a:solidFill>
                <a:latin typeface="微软雅黑" panose="020B0503020204020204" pitchFamily="34" charset="-122"/>
                <a:ea typeface="微软雅黑" panose="020B0503020204020204" pitchFamily="34" charset="-122"/>
              </a:rPr>
              <a:t>：我要在毕业前三个月签下一份北京或者老家的与市场营销专业相关的工作。主要通过亲友、老师、同学及主动上门方式获得。企业类型不限。工作可以为我提供一个最基本的生活需求（工资三千以上），可以用到我的专业知识，可以帮我在专业领域有所成长。</a:t>
            </a:r>
            <a:endParaRPr lang="zh-CN" altLang="en-US" sz="1800" b="1">
              <a:solidFill>
                <a:srgbClr val="FFFFFF"/>
              </a:solidFill>
              <a:latin typeface="微软雅黑" panose="020B0503020204020204" pitchFamily="34" charset="-122"/>
              <a:ea typeface="微软雅黑" panose="020B0503020204020204" pitchFamily="34" charset="-122"/>
            </a:endParaRPr>
          </a:p>
        </p:txBody>
      </p:sp>
      <p:sp>
        <p:nvSpPr>
          <p:cNvPr id="84996" name="Rectangle 4"/>
          <p:cNvSpPr txBox="1">
            <a:spLocks noChangeArrowheads="1"/>
          </p:cNvSpPr>
          <p:nvPr/>
        </p:nvSpPr>
        <p:spPr bwMode="auto">
          <a:xfrm>
            <a:off x="1097280" y="474980"/>
            <a:ext cx="2228850" cy="514350"/>
          </a:xfrm>
          <a:prstGeom prst="rect">
            <a:avLst/>
          </a:prstGeom>
          <a:noFill/>
          <a:ln w="9525">
            <a:noFill/>
            <a:miter lim="800000"/>
          </a:ln>
        </p:spPr>
        <p:txBody>
          <a:bodyPr/>
          <a:lstStyle/>
          <a:p>
            <a:pPr eaLnBrk="0" hangingPunct="0"/>
            <a:r>
              <a:rPr lang="zh-CN" altLang="en-US" sz="2700" b="1">
                <a:solidFill>
                  <a:schemeClr val="tx2"/>
                </a:solidFill>
                <a:latin typeface="微软雅黑" panose="020B0503020204020204" pitchFamily="34" charset="-122"/>
                <a:ea typeface="微软雅黑" panose="020B0503020204020204" pitchFamily="34" charset="-122"/>
              </a:rPr>
              <a:t>目标比较</a:t>
            </a:r>
            <a:endParaRPr lang="zh-CN" altLang="en-US" sz="2700" b="1">
              <a:solidFill>
                <a:schemeClr val="tx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52400" y="1676400"/>
            <a:ext cx="5791200" cy="4343400"/>
          </a:xfrm>
          <a:prstGeom prst="rect">
            <a:avLst/>
          </a:prstGeom>
          <a:noFill/>
        </p:spPr>
        <p:txBody>
          <a:bodyPr/>
          <a:lstStyle>
            <a:lvl1pPr marL="342900" indent="-342900">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lvl="1">
              <a:lnSpc>
                <a:spcPct val="120000"/>
              </a:lnSpc>
              <a:spcBef>
                <a:spcPct val="20000"/>
              </a:spcBef>
              <a:buFont typeface="Wingdings" panose="05000000000000000000" pitchFamily="2" charset="2"/>
              <a:buChar char="Ø"/>
              <a:defRPr/>
            </a:pPr>
            <a:r>
              <a:rPr kumimoji="0" lang="en-US" altLang="zh-CN" b="1">
                <a:effectLst>
                  <a:outerShdw blurRad="38100" dist="38100" dir="2700000" algn="tl">
                    <a:srgbClr val="C0C0C0"/>
                  </a:outerShdw>
                </a:effectLst>
                <a:latin typeface="微软雅黑" panose="020B0503020204020204" pitchFamily="34" charset="-122"/>
                <a:ea typeface="微软雅黑" panose="020B0503020204020204" pitchFamily="34" charset="-122"/>
              </a:rPr>
              <a:t>S</a:t>
            </a:r>
            <a:r>
              <a:rPr kumimoji="0" lang="en-US" altLang="zh-CN">
                <a:latin typeface="微软雅黑" panose="020B0503020204020204" pitchFamily="34" charset="-122"/>
                <a:ea typeface="微软雅黑" panose="020B0503020204020204" pitchFamily="34" charset="-122"/>
              </a:rPr>
              <a:t>pecific</a:t>
            </a:r>
            <a:r>
              <a:rPr kumimoji="0" lang="zh-CN" altLang="en-US">
                <a:latin typeface="微软雅黑" panose="020B0503020204020204" pitchFamily="34" charset="-122"/>
                <a:ea typeface="微软雅黑" panose="020B0503020204020204" pitchFamily="34" charset="-122"/>
              </a:rPr>
              <a:t>：具体的，明确的，不能含糊不清</a:t>
            </a:r>
            <a:endParaRPr kumimoji="0" lang="en-US" altLang="zh-CN">
              <a:latin typeface="微软雅黑" panose="020B0503020204020204" pitchFamily="34" charset="-122"/>
              <a:ea typeface="微软雅黑" panose="020B0503020204020204" pitchFamily="34" charset="-122"/>
            </a:endParaRPr>
          </a:p>
          <a:p>
            <a:pPr lvl="1">
              <a:lnSpc>
                <a:spcPct val="120000"/>
              </a:lnSpc>
              <a:spcBef>
                <a:spcPct val="20000"/>
              </a:spcBef>
              <a:buFont typeface="Wingdings" panose="05000000000000000000" pitchFamily="2" charset="2"/>
              <a:buChar char="Ø"/>
              <a:defRPr/>
            </a:pPr>
            <a:r>
              <a:rPr kumimoji="0" lang="en-US" altLang="zh-CN" b="1">
                <a:effectLst>
                  <a:outerShdw blurRad="38100" dist="38100" dir="2700000" algn="tl">
                    <a:srgbClr val="C0C0C0"/>
                  </a:outerShdw>
                </a:effectLst>
                <a:latin typeface="微软雅黑" panose="020B0503020204020204" pitchFamily="34" charset="-122"/>
                <a:ea typeface="微软雅黑" panose="020B0503020204020204" pitchFamily="34" charset="-122"/>
              </a:rPr>
              <a:t>M</a:t>
            </a:r>
            <a:r>
              <a:rPr kumimoji="0" lang="en-US" altLang="zh-CN">
                <a:latin typeface="微软雅黑" panose="020B0503020204020204" pitchFamily="34" charset="-122"/>
                <a:ea typeface="微软雅黑" panose="020B0503020204020204" pitchFamily="34" charset="-122"/>
              </a:rPr>
              <a:t>easurable</a:t>
            </a:r>
            <a:r>
              <a:rPr kumimoji="0" lang="zh-CN" altLang="en-US">
                <a:latin typeface="微软雅黑" panose="020B0503020204020204" pitchFamily="34" charset="-122"/>
                <a:ea typeface="微软雅黑" panose="020B0503020204020204" pitchFamily="34" charset="-122"/>
              </a:rPr>
              <a:t>：可以量化的，能够明确评估</a:t>
            </a:r>
            <a:endParaRPr kumimoji="0" lang="en-US" altLang="zh-CN">
              <a:latin typeface="微软雅黑" panose="020B0503020204020204" pitchFamily="34" charset="-122"/>
              <a:ea typeface="微软雅黑" panose="020B0503020204020204" pitchFamily="34" charset="-122"/>
            </a:endParaRPr>
          </a:p>
          <a:p>
            <a:pPr lvl="1">
              <a:lnSpc>
                <a:spcPct val="120000"/>
              </a:lnSpc>
              <a:spcBef>
                <a:spcPct val="20000"/>
              </a:spcBef>
              <a:buFont typeface="Wingdings" panose="05000000000000000000" pitchFamily="2" charset="2"/>
              <a:buChar char="Ø"/>
              <a:defRPr/>
            </a:pPr>
            <a:r>
              <a:rPr kumimoji="0" lang="en-US" altLang="zh-CN" b="1">
                <a:effectLst>
                  <a:outerShdw blurRad="38100" dist="38100" dir="2700000" algn="tl">
                    <a:srgbClr val="C0C0C0"/>
                  </a:outerShdw>
                </a:effectLst>
                <a:latin typeface="微软雅黑" panose="020B0503020204020204" pitchFamily="34" charset="-122"/>
                <a:ea typeface="微软雅黑" panose="020B0503020204020204" pitchFamily="34" charset="-122"/>
              </a:rPr>
              <a:t>A</a:t>
            </a:r>
            <a:r>
              <a:rPr kumimoji="0" lang="en-US" altLang="zh-CN">
                <a:latin typeface="微软雅黑" panose="020B0503020204020204" pitchFamily="34" charset="-122"/>
                <a:ea typeface="微软雅黑" panose="020B0503020204020204" pitchFamily="34" charset="-122"/>
              </a:rPr>
              <a:t>chievable but challenging</a:t>
            </a:r>
            <a:r>
              <a:rPr kumimoji="0" lang="zh-CN" altLang="en-US">
                <a:latin typeface="微软雅黑" panose="020B0503020204020204" pitchFamily="34" charset="-122"/>
                <a:ea typeface="微软雅黑" panose="020B0503020204020204" pitchFamily="34" charset="-122"/>
              </a:rPr>
              <a:t>：可实现性，同时具有一定挑战</a:t>
            </a:r>
            <a:endParaRPr kumimoji="0" lang="en-US" altLang="zh-CN">
              <a:latin typeface="微软雅黑" panose="020B0503020204020204" pitchFamily="34" charset="-122"/>
              <a:ea typeface="微软雅黑" panose="020B0503020204020204" pitchFamily="34" charset="-122"/>
            </a:endParaRPr>
          </a:p>
          <a:p>
            <a:pPr lvl="1">
              <a:lnSpc>
                <a:spcPct val="120000"/>
              </a:lnSpc>
              <a:spcBef>
                <a:spcPct val="20000"/>
              </a:spcBef>
              <a:buFont typeface="Wingdings" panose="05000000000000000000" pitchFamily="2" charset="2"/>
              <a:buChar char="Ø"/>
              <a:defRPr/>
            </a:pPr>
            <a:r>
              <a:rPr kumimoji="0" lang="en-US" altLang="zh-CN" b="1">
                <a:effectLst>
                  <a:outerShdw blurRad="38100" dist="38100" dir="2700000" algn="tl">
                    <a:srgbClr val="C0C0C0"/>
                  </a:outerShdw>
                </a:effectLst>
                <a:latin typeface="微软雅黑" panose="020B0503020204020204" pitchFamily="34" charset="-122"/>
                <a:ea typeface="微软雅黑" panose="020B0503020204020204" pitchFamily="34" charset="-122"/>
              </a:rPr>
              <a:t>R</a:t>
            </a:r>
            <a:r>
              <a:rPr kumimoji="0" lang="en-US" altLang="zh-CN">
                <a:latin typeface="微软雅黑" panose="020B0503020204020204" pitchFamily="34" charset="-122"/>
                <a:ea typeface="微软雅黑" panose="020B0503020204020204" pitchFamily="34" charset="-122"/>
              </a:rPr>
              <a:t>ewarding</a:t>
            </a:r>
            <a:r>
              <a:rPr kumimoji="0" lang="zh-CN" altLang="en-US">
                <a:latin typeface="微软雅黑" panose="020B0503020204020204" pitchFamily="34" charset="-122"/>
                <a:ea typeface="微软雅黑" panose="020B0503020204020204" pitchFamily="34" charset="-122"/>
              </a:rPr>
              <a:t>：有意义，有价值，积极的，服务于某个大目标</a:t>
            </a:r>
            <a:endParaRPr kumimoji="0" lang="en-US" altLang="zh-CN">
              <a:latin typeface="微软雅黑" panose="020B0503020204020204" pitchFamily="34" charset="-122"/>
              <a:ea typeface="微软雅黑" panose="020B0503020204020204" pitchFamily="34" charset="-122"/>
            </a:endParaRPr>
          </a:p>
          <a:p>
            <a:pPr lvl="1">
              <a:lnSpc>
                <a:spcPct val="120000"/>
              </a:lnSpc>
              <a:spcBef>
                <a:spcPct val="20000"/>
              </a:spcBef>
              <a:buFont typeface="Wingdings" panose="05000000000000000000" pitchFamily="2" charset="2"/>
              <a:buChar char="Ø"/>
              <a:defRPr/>
            </a:pPr>
            <a:r>
              <a:rPr kumimoji="0" lang="en-US" altLang="zh-CN" b="1">
                <a:effectLst>
                  <a:outerShdw blurRad="38100" dist="38100" dir="2700000" algn="tl">
                    <a:srgbClr val="C0C0C0"/>
                  </a:outerShdw>
                </a:effectLst>
                <a:latin typeface="微软雅黑" panose="020B0503020204020204" pitchFamily="34" charset="-122"/>
                <a:ea typeface="微软雅黑" panose="020B0503020204020204" pitchFamily="34" charset="-122"/>
              </a:rPr>
              <a:t>T</a:t>
            </a:r>
            <a:r>
              <a:rPr kumimoji="0" lang="en-US" altLang="zh-CN">
                <a:latin typeface="微软雅黑" panose="020B0503020204020204" pitchFamily="34" charset="-122"/>
                <a:ea typeface="微软雅黑" panose="020B0503020204020204" pitchFamily="34" charset="-122"/>
              </a:rPr>
              <a:t>ime-bound</a:t>
            </a:r>
            <a:r>
              <a:rPr kumimoji="0" lang="zh-CN" altLang="en-US">
                <a:latin typeface="微软雅黑" panose="020B0503020204020204" pitchFamily="34" charset="-122"/>
                <a:ea typeface="微软雅黑" panose="020B0503020204020204" pitchFamily="34" charset="-122"/>
              </a:rPr>
              <a:t>：有明确时间限制的</a:t>
            </a:r>
            <a:endParaRPr kumimoji="0" lang="en-US" altLang="zh-CN">
              <a:latin typeface="微软雅黑" panose="020B0503020204020204" pitchFamily="34" charset="-122"/>
              <a:ea typeface="微软雅黑" panose="020B0503020204020204" pitchFamily="34" charset="-122"/>
            </a:endParaRPr>
          </a:p>
        </p:txBody>
      </p:sp>
      <p:sp>
        <p:nvSpPr>
          <p:cNvPr id="87042" name="TextBox 1"/>
          <p:cNvSpPr txBox="1">
            <a:spLocks noChangeArrowheads="1"/>
          </p:cNvSpPr>
          <p:nvPr/>
        </p:nvSpPr>
        <p:spPr bwMode="auto">
          <a:xfrm>
            <a:off x="304800" y="655638"/>
            <a:ext cx="7543800" cy="646112"/>
          </a:xfrm>
          <a:prstGeom prst="rect">
            <a:avLst/>
          </a:prstGeom>
          <a:noFill/>
          <a:ln w="9525">
            <a:noFill/>
            <a:miter lim="800000"/>
          </a:ln>
        </p:spPr>
        <p:txBody>
          <a:bodyPr>
            <a:spAutoFit/>
          </a:bodyPr>
          <a:lstStyle/>
          <a:p>
            <a:r>
              <a:rPr lang="zh-CN" altLang="en-US" sz="3600" b="1">
                <a:solidFill>
                  <a:schemeClr val="tx2"/>
                </a:solidFill>
                <a:latin typeface="微软雅黑" panose="020B0503020204020204" pitchFamily="34" charset="-122"/>
                <a:ea typeface="微软雅黑" panose="020B0503020204020204" pitchFamily="34" charset="-122"/>
              </a:rPr>
              <a:t>目标设立的指导原则（</a:t>
            </a:r>
            <a:r>
              <a:rPr lang="en-US" altLang="zh-CN" sz="3600" b="1">
                <a:solidFill>
                  <a:schemeClr val="tx2"/>
                </a:solidFill>
                <a:latin typeface="微软雅黑" panose="020B0503020204020204" pitchFamily="34" charset="-122"/>
                <a:ea typeface="微软雅黑" panose="020B0503020204020204" pitchFamily="34" charset="-122"/>
              </a:rPr>
              <a:t>SMART</a:t>
            </a:r>
            <a:r>
              <a:rPr lang="zh-CN" altLang="en-US" sz="3600" b="1">
                <a:solidFill>
                  <a:schemeClr val="tx2"/>
                </a:solidFill>
                <a:latin typeface="微软雅黑" panose="020B0503020204020204" pitchFamily="34" charset="-122"/>
                <a:ea typeface="微软雅黑" panose="020B0503020204020204" pitchFamily="34" charset="-122"/>
              </a:rPr>
              <a:t>方法）</a:t>
            </a:r>
            <a:endParaRPr lang="zh-CN" altLang="en-US" sz="3600" b="1">
              <a:solidFill>
                <a:schemeClr val="tx2"/>
              </a:solidFill>
              <a:latin typeface="微软雅黑" panose="020B0503020204020204" pitchFamily="34" charset="-122"/>
              <a:ea typeface="微软雅黑" panose="020B0503020204020204" pitchFamily="34" charset="-122"/>
            </a:endParaRPr>
          </a:p>
        </p:txBody>
      </p:sp>
      <p:grpSp>
        <p:nvGrpSpPr>
          <p:cNvPr id="87043" name="Diagram 4"/>
          <p:cNvGrpSpPr/>
          <p:nvPr/>
        </p:nvGrpSpPr>
        <p:grpSpPr bwMode="auto">
          <a:xfrm>
            <a:off x="6019800" y="2057400"/>
            <a:ext cx="2819400" cy="3581400"/>
            <a:chOff x="1617" y="694"/>
            <a:chExt cx="2482" cy="2880"/>
          </a:xfrm>
        </p:grpSpPr>
        <p:sp>
          <p:nvSpPr>
            <p:cNvPr id="87045" name="AutoShape 5"/>
            <p:cNvSpPr>
              <a:spLocks noChangeAspect="1" noChangeArrowheads="1" noTextEdit="1"/>
            </p:cNvSpPr>
            <p:nvPr/>
          </p:nvSpPr>
          <p:spPr bwMode="auto">
            <a:xfrm>
              <a:off x="1617" y="694"/>
              <a:ext cx="2482" cy="2880"/>
            </a:xfrm>
            <a:prstGeom prst="rect">
              <a:avLst/>
            </a:prstGeom>
            <a:noFill/>
            <a:ln w="9525">
              <a:noFill/>
              <a:miter lim="800000"/>
            </a:ln>
          </p:spPr>
          <p:txBody>
            <a:bodyPr/>
            <a:lstStyle/>
            <a:p>
              <a:endParaRPr lang="zh-CN" altLang="en-US"/>
            </a:p>
          </p:txBody>
        </p:sp>
        <p:sp>
          <p:nvSpPr>
            <p:cNvPr id="87046" name="_s1028"/>
            <p:cNvSpPr>
              <a:spLocks noChangeShapeType="1"/>
            </p:cNvSpPr>
            <p:nvPr/>
          </p:nvSpPr>
          <p:spPr bwMode="auto">
            <a:xfrm flipH="1" flipV="1">
              <a:off x="2269" y="1942"/>
              <a:ext cx="295" cy="97"/>
            </a:xfrm>
            <a:prstGeom prst="line">
              <a:avLst/>
            </a:prstGeom>
            <a:noFill/>
            <a:ln w="28575">
              <a:solidFill>
                <a:schemeClr val="tx1"/>
              </a:solidFill>
              <a:round/>
            </a:ln>
          </p:spPr>
          <p:txBody>
            <a:bodyPr anchor="ctr"/>
            <a:lstStyle/>
            <a:p>
              <a:endParaRPr lang="zh-CN" altLang="en-US"/>
            </a:p>
          </p:txBody>
        </p:sp>
        <p:sp>
          <p:nvSpPr>
            <p:cNvPr id="1029" name="_s1029"/>
            <p:cNvSpPr>
              <a:spLocks noChangeArrowheads="1"/>
            </p:cNvSpPr>
            <p:nvPr/>
          </p:nvSpPr>
          <p:spPr bwMode="auto">
            <a:xfrm>
              <a:off x="1663" y="1537"/>
              <a:ext cx="621" cy="619"/>
            </a:xfrm>
            <a:prstGeom prst="ellipse">
              <a:avLst/>
            </a:prstGeom>
            <a:gradFill rotWithShape="1">
              <a:gsLst>
                <a:gs pos="0">
                  <a:srgbClr val="156B13"/>
                </a:gs>
                <a:gs pos="25000">
                  <a:srgbClr val="9CB86E"/>
                </a:gs>
                <a:gs pos="50000">
                  <a:srgbClr val="DDEBCF"/>
                </a:gs>
                <a:gs pos="75000">
                  <a:srgbClr val="9CB86E"/>
                </a:gs>
                <a:gs pos="100000">
                  <a:srgbClr val="156B13"/>
                </a:gs>
              </a:gsLst>
              <a:lin ang="18900000" scaled="1"/>
            </a:gradFill>
            <a:ln>
              <a:noFill/>
            </a:ln>
            <a:effectLst>
              <a:outerShdw blurRad="63500" dist="38099" dir="2700000" algn="ctr" rotWithShape="0">
                <a:srgbClr val="000000">
                  <a:alpha val="74998"/>
                </a:srgbClr>
              </a:outerShdw>
            </a:effectLst>
          </p:spPr>
          <p:txBody>
            <a:bodyPr wrap="none" lIns="0" tIns="0" rIns="0" bIns="0" anchor="ctr"/>
            <a:lstStyle/>
            <a:p>
              <a:pPr algn="ctr">
                <a:defRPr/>
              </a:pPr>
              <a:r>
                <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rPr>
                <a:t>时间表</a:t>
              </a:r>
              <a:endPar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endParaRPr>
            </a:p>
          </p:txBody>
        </p:sp>
        <p:sp>
          <p:nvSpPr>
            <p:cNvPr id="87048" name="_s1030"/>
            <p:cNvSpPr>
              <a:spLocks noChangeShapeType="1"/>
            </p:cNvSpPr>
            <p:nvPr/>
          </p:nvSpPr>
          <p:spPr bwMode="auto">
            <a:xfrm flipH="1">
              <a:off x="2494" y="2384"/>
              <a:ext cx="183" cy="251"/>
            </a:xfrm>
            <a:prstGeom prst="line">
              <a:avLst/>
            </a:prstGeom>
            <a:noFill/>
            <a:ln w="28575">
              <a:solidFill>
                <a:schemeClr val="tx1"/>
              </a:solidFill>
              <a:round/>
            </a:ln>
          </p:spPr>
          <p:txBody>
            <a:bodyPr anchor="ctr"/>
            <a:lstStyle/>
            <a:p>
              <a:endParaRPr lang="zh-CN" altLang="en-US"/>
            </a:p>
          </p:txBody>
        </p:sp>
        <p:sp>
          <p:nvSpPr>
            <p:cNvPr id="1031" name="_s1031"/>
            <p:cNvSpPr>
              <a:spLocks noChangeArrowheads="1"/>
            </p:cNvSpPr>
            <p:nvPr/>
          </p:nvSpPr>
          <p:spPr bwMode="auto">
            <a:xfrm>
              <a:off x="2001" y="2576"/>
              <a:ext cx="619" cy="620"/>
            </a:xfrm>
            <a:prstGeom prst="ellipse">
              <a:avLst/>
            </a:prstGeom>
            <a:gradFill rotWithShape="1">
              <a:gsLst>
                <a:gs pos="0">
                  <a:srgbClr val="156B13"/>
                </a:gs>
                <a:gs pos="25000">
                  <a:srgbClr val="9CB86E"/>
                </a:gs>
                <a:gs pos="50000">
                  <a:srgbClr val="DDEBCF"/>
                </a:gs>
                <a:gs pos="75000">
                  <a:srgbClr val="9CB86E"/>
                </a:gs>
                <a:gs pos="100000">
                  <a:srgbClr val="156B13"/>
                </a:gs>
              </a:gsLst>
              <a:lin ang="18900000" scaled="1"/>
            </a:gradFill>
            <a:ln>
              <a:noFill/>
            </a:ln>
            <a:effectLst>
              <a:outerShdw blurRad="63500" dist="38099" dir="2700000" algn="ctr" rotWithShape="0">
                <a:srgbClr val="000000">
                  <a:alpha val="74998"/>
                </a:srgbClr>
              </a:outerShdw>
            </a:effectLst>
          </p:spPr>
          <p:txBody>
            <a:bodyPr wrap="none" lIns="0" tIns="0" rIns="0" bIns="0" anchor="ctr"/>
            <a:lstStyle/>
            <a:p>
              <a:pPr algn="ctr">
                <a:defRPr/>
              </a:pPr>
              <a:r>
                <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rPr>
                <a:t>价值性</a:t>
              </a:r>
              <a:endPar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endParaRPr>
            </a:p>
          </p:txBody>
        </p:sp>
        <p:sp>
          <p:nvSpPr>
            <p:cNvPr id="87050" name="_s1032"/>
            <p:cNvSpPr>
              <a:spLocks noChangeShapeType="1"/>
            </p:cNvSpPr>
            <p:nvPr/>
          </p:nvSpPr>
          <p:spPr bwMode="auto">
            <a:xfrm>
              <a:off x="3040" y="2383"/>
              <a:ext cx="182" cy="252"/>
            </a:xfrm>
            <a:prstGeom prst="line">
              <a:avLst/>
            </a:prstGeom>
            <a:noFill/>
            <a:ln w="28575">
              <a:solidFill>
                <a:schemeClr val="tx1"/>
              </a:solidFill>
              <a:round/>
            </a:ln>
          </p:spPr>
          <p:txBody>
            <a:bodyPr anchor="ctr"/>
            <a:lstStyle/>
            <a:p>
              <a:endParaRPr lang="zh-CN" altLang="en-US"/>
            </a:p>
          </p:txBody>
        </p:sp>
        <p:sp>
          <p:nvSpPr>
            <p:cNvPr id="1033" name="_s1033"/>
            <p:cNvSpPr>
              <a:spLocks noChangeArrowheads="1"/>
            </p:cNvSpPr>
            <p:nvPr/>
          </p:nvSpPr>
          <p:spPr bwMode="auto">
            <a:xfrm>
              <a:off x="3096" y="2576"/>
              <a:ext cx="619" cy="620"/>
            </a:xfrm>
            <a:prstGeom prst="ellipse">
              <a:avLst/>
            </a:prstGeom>
            <a:gradFill rotWithShape="1">
              <a:gsLst>
                <a:gs pos="0">
                  <a:srgbClr val="156B13"/>
                </a:gs>
                <a:gs pos="25000">
                  <a:srgbClr val="9CB86E"/>
                </a:gs>
                <a:gs pos="50000">
                  <a:srgbClr val="DDEBCF"/>
                </a:gs>
                <a:gs pos="75000">
                  <a:srgbClr val="9CB86E"/>
                </a:gs>
                <a:gs pos="100000">
                  <a:srgbClr val="156B13"/>
                </a:gs>
              </a:gsLst>
              <a:lin ang="18900000" scaled="1"/>
            </a:gradFill>
            <a:ln>
              <a:noFill/>
            </a:ln>
            <a:effectLst>
              <a:outerShdw blurRad="63500" dist="38099" dir="2700000" algn="ctr" rotWithShape="0">
                <a:srgbClr val="000000">
                  <a:alpha val="74998"/>
                </a:srgbClr>
              </a:outerShdw>
            </a:effectLst>
          </p:spPr>
          <p:txBody>
            <a:bodyPr wrap="none" lIns="0" tIns="0" rIns="0" bIns="0" anchor="ctr"/>
            <a:lstStyle/>
            <a:p>
              <a:pPr algn="ctr">
                <a:defRPr/>
              </a:pPr>
              <a:r>
                <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rPr>
                <a:t>可达到</a:t>
              </a:r>
              <a:endPar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endParaRPr>
            </a:p>
          </p:txBody>
        </p:sp>
        <p:sp>
          <p:nvSpPr>
            <p:cNvPr id="87052" name="_s1034"/>
            <p:cNvSpPr>
              <a:spLocks noChangeShapeType="1"/>
            </p:cNvSpPr>
            <p:nvPr/>
          </p:nvSpPr>
          <p:spPr bwMode="auto">
            <a:xfrm flipV="1">
              <a:off x="3152" y="1942"/>
              <a:ext cx="296" cy="96"/>
            </a:xfrm>
            <a:prstGeom prst="line">
              <a:avLst/>
            </a:prstGeom>
            <a:noFill/>
            <a:ln w="28575">
              <a:solidFill>
                <a:schemeClr val="tx1"/>
              </a:solidFill>
              <a:round/>
            </a:ln>
          </p:spPr>
          <p:txBody>
            <a:bodyPr anchor="ctr"/>
            <a:lstStyle/>
            <a:p>
              <a:endParaRPr lang="zh-CN" altLang="en-US"/>
            </a:p>
          </p:txBody>
        </p:sp>
        <p:sp>
          <p:nvSpPr>
            <p:cNvPr id="1035" name="_s1035"/>
            <p:cNvSpPr>
              <a:spLocks noChangeArrowheads="1"/>
            </p:cNvSpPr>
            <p:nvPr/>
          </p:nvSpPr>
          <p:spPr bwMode="auto">
            <a:xfrm>
              <a:off x="3432" y="1537"/>
              <a:ext cx="621" cy="619"/>
            </a:xfrm>
            <a:prstGeom prst="ellipse">
              <a:avLst/>
            </a:prstGeom>
            <a:gradFill rotWithShape="1">
              <a:gsLst>
                <a:gs pos="0">
                  <a:srgbClr val="156B13"/>
                </a:gs>
                <a:gs pos="25000">
                  <a:srgbClr val="9CB86E"/>
                </a:gs>
                <a:gs pos="50000">
                  <a:srgbClr val="DDEBCF"/>
                </a:gs>
                <a:gs pos="75000">
                  <a:srgbClr val="9CB86E"/>
                </a:gs>
                <a:gs pos="100000">
                  <a:srgbClr val="156B13"/>
                </a:gs>
              </a:gsLst>
              <a:lin ang="18900000" scaled="1"/>
            </a:gradFill>
            <a:ln>
              <a:noFill/>
            </a:ln>
            <a:effectLst>
              <a:outerShdw blurRad="63500" dist="38099" dir="2700000" algn="ctr" rotWithShape="0">
                <a:srgbClr val="000000">
                  <a:alpha val="74998"/>
                </a:srgbClr>
              </a:outerShdw>
            </a:effectLst>
          </p:spPr>
          <p:txBody>
            <a:bodyPr wrap="none" lIns="0" tIns="0" rIns="0" bIns="0" anchor="ctr"/>
            <a:lstStyle/>
            <a:p>
              <a:pPr algn="ctr">
                <a:defRPr/>
              </a:pPr>
              <a:r>
                <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rPr>
                <a:t>可测定</a:t>
              </a:r>
              <a:endPar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endParaRPr>
            </a:p>
          </p:txBody>
        </p:sp>
        <p:sp>
          <p:nvSpPr>
            <p:cNvPr id="87054" name="_s1036"/>
            <p:cNvSpPr>
              <a:spLocks noChangeShapeType="1"/>
            </p:cNvSpPr>
            <p:nvPr/>
          </p:nvSpPr>
          <p:spPr bwMode="auto">
            <a:xfrm flipV="1">
              <a:off x="2858" y="1513"/>
              <a:ext cx="0" cy="311"/>
            </a:xfrm>
            <a:prstGeom prst="line">
              <a:avLst/>
            </a:prstGeom>
            <a:noFill/>
            <a:ln w="28575">
              <a:solidFill>
                <a:schemeClr val="tx1"/>
              </a:solidFill>
              <a:round/>
            </a:ln>
          </p:spPr>
          <p:txBody>
            <a:bodyPr anchor="ctr"/>
            <a:lstStyle/>
            <a:p>
              <a:endParaRPr lang="zh-CN" altLang="en-US"/>
            </a:p>
          </p:txBody>
        </p:sp>
        <p:sp>
          <p:nvSpPr>
            <p:cNvPr id="1037" name="_s1037"/>
            <p:cNvSpPr>
              <a:spLocks noChangeArrowheads="1"/>
            </p:cNvSpPr>
            <p:nvPr/>
          </p:nvSpPr>
          <p:spPr bwMode="auto">
            <a:xfrm>
              <a:off x="2548" y="893"/>
              <a:ext cx="622" cy="620"/>
            </a:xfrm>
            <a:prstGeom prst="ellipse">
              <a:avLst/>
            </a:prstGeom>
            <a:gradFill rotWithShape="1">
              <a:gsLst>
                <a:gs pos="0">
                  <a:srgbClr val="156B13"/>
                </a:gs>
                <a:gs pos="25000">
                  <a:srgbClr val="9CB86E"/>
                </a:gs>
                <a:gs pos="50000">
                  <a:srgbClr val="DDEBCF"/>
                </a:gs>
                <a:gs pos="75000">
                  <a:srgbClr val="9CB86E"/>
                </a:gs>
                <a:gs pos="100000">
                  <a:srgbClr val="156B13"/>
                </a:gs>
              </a:gsLst>
              <a:lin ang="18900000" scaled="1"/>
            </a:gradFill>
            <a:ln>
              <a:noFill/>
            </a:ln>
            <a:effectLst>
              <a:outerShdw blurRad="63500" dist="38099" dir="2700000" algn="ctr" rotWithShape="0">
                <a:srgbClr val="000000">
                  <a:alpha val="74998"/>
                </a:srgbClr>
              </a:outerShdw>
            </a:effectLst>
          </p:spPr>
          <p:txBody>
            <a:bodyPr wrap="none" lIns="0" tIns="0" rIns="0" bIns="0" anchor="ctr"/>
            <a:lstStyle/>
            <a:p>
              <a:pPr algn="ctr">
                <a:defRPr/>
              </a:pPr>
              <a:r>
                <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rPr>
                <a:t>明确的</a:t>
              </a:r>
              <a:endParaRPr lang="zh-CN" altLang="en-US" sz="2000" b="1">
                <a:effectLst>
                  <a:outerShdw blurRad="38100" dist="38100" dir="2700000" algn="tl">
                    <a:srgbClr val="FFFFFF"/>
                  </a:outerShdw>
                </a:effectLst>
                <a:latin typeface="Arial" panose="020B0604020202020204" pitchFamily="34" charset="0"/>
                <a:ea typeface="华文细黑" panose="02010600040101010101" pitchFamily="2" charset="-122"/>
              </a:endParaRPr>
            </a:p>
          </p:txBody>
        </p:sp>
        <p:sp>
          <p:nvSpPr>
            <p:cNvPr id="1038" name="_s1038"/>
            <p:cNvSpPr>
              <a:spLocks noChangeArrowheads="1"/>
            </p:cNvSpPr>
            <p:nvPr/>
          </p:nvSpPr>
          <p:spPr bwMode="auto">
            <a:xfrm>
              <a:off x="2548" y="1824"/>
              <a:ext cx="622" cy="620"/>
            </a:xfrm>
            <a:prstGeom prst="ellipse">
              <a:avLst/>
            </a:prstGeom>
            <a:gradFill rotWithShape="1">
              <a:gsLst>
                <a:gs pos="0">
                  <a:srgbClr val="5E9EFF"/>
                </a:gs>
                <a:gs pos="20000">
                  <a:srgbClr val="85C2FF"/>
                </a:gs>
                <a:gs pos="35000">
                  <a:srgbClr val="C4D6EB"/>
                </a:gs>
                <a:gs pos="50000">
                  <a:srgbClr val="FFEBFA"/>
                </a:gs>
                <a:gs pos="65000">
                  <a:srgbClr val="C4D6EB"/>
                </a:gs>
                <a:gs pos="80001">
                  <a:srgbClr val="85C2FF"/>
                </a:gs>
                <a:gs pos="100000">
                  <a:srgbClr val="5E9EFF"/>
                </a:gs>
              </a:gsLst>
              <a:lin ang="18900000" scaled="1"/>
            </a:gradFill>
            <a:ln>
              <a:noFill/>
            </a:ln>
            <a:effectLst>
              <a:outerShdw blurRad="63500" dist="38099" dir="2700000" algn="ctr" rotWithShape="0">
                <a:srgbClr val="000000">
                  <a:alpha val="74998"/>
                </a:srgbClr>
              </a:outerShdw>
            </a:effectLst>
          </p:spPr>
          <p:txBody>
            <a:bodyPr wrap="none" lIns="0" tIns="0" rIns="0" bIns="0" anchor="ctr"/>
            <a:lstStyle/>
            <a:p>
              <a:pPr algn="ctr">
                <a:defRPr/>
              </a:pPr>
              <a:r>
                <a:rPr lang="zh-CN" altLang="en-US" sz="2800" b="1">
                  <a:effectLst>
                    <a:outerShdw blurRad="38100" dist="38100" dir="2700000" algn="tl">
                      <a:srgbClr val="FFFFFF"/>
                    </a:outerShdw>
                  </a:effectLst>
                  <a:latin typeface="Arial" panose="020B0604020202020204" pitchFamily="34" charset="0"/>
                  <a:ea typeface="华文隶书" panose="02010800040101010101" pitchFamily="2" charset="-122"/>
                </a:rPr>
                <a:t>目标</a:t>
              </a:r>
              <a:endParaRPr lang="zh-CN" altLang="en-US" sz="2800" b="1">
                <a:effectLst>
                  <a:outerShdw blurRad="38100" dist="38100" dir="2700000" algn="tl">
                    <a:srgbClr val="FFFFFF"/>
                  </a:outerShdw>
                </a:effectLst>
                <a:latin typeface="Arial" panose="020B0604020202020204" pitchFamily="34" charset="0"/>
                <a:ea typeface="华文隶书" panose="02010800040101010101" pitchFamily="2" charset="-122"/>
              </a:endParaRPr>
            </a:p>
          </p:txBody>
        </p:sp>
      </p:grpSp>
      <p:cxnSp>
        <p:nvCxnSpPr>
          <p:cNvPr id="5" name="直接连接符 4"/>
          <p:cNvCxnSpPr/>
          <p:nvPr/>
        </p:nvCxnSpPr>
        <p:spPr>
          <a:xfrm>
            <a:off x="533400" y="1371600"/>
            <a:ext cx="6096000" cy="0"/>
          </a:xfrm>
          <a:prstGeom prst="line">
            <a:avLst/>
          </a:prstGeom>
          <a:ln>
            <a:solidFill>
              <a:srgbClr val="0070C0"/>
            </a:solidFill>
          </a:ln>
        </p:spPr>
        <p:style>
          <a:lnRef idx="1">
            <a:schemeClr val="accent6"/>
          </a:lnRef>
          <a:fillRef idx="0">
            <a:schemeClr val="accent6"/>
          </a:fillRef>
          <a:effectRef idx="0">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blinds(horizontal)">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blinds(horizontal)">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分享与练习</a:t>
            </a: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13510" y="1299210"/>
            <a:ext cx="6879590" cy="1076325"/>
          </a:xfrm>
          <a:prstGeom prst="rect">
            <a:avLst/>
          </a:prstGeom>
          <a:noFill/>
        </p:spPr>
        <p:txBody>
          <a:bodyPr wrap="square" rtlCol="0">
            <a:spAutoFit/>
          </a:bodyPr>
          <a:p>
            <a:r>
              <a:rPr lang="zh-CN" altLang="en-US" sz="32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就你的目标职业或专业对口的职业，做一个</a:t>
            </a:r>
            <a:r>
              <a:rPr lang="en-US" altLang="zh-CN" sz="32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SWOT</a:t>
            </a:r>
            <a:r>
              <a:rPr lang="zh-CN" altLang="en-US" sz="32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分析。</a:t>
            </a:r>
            <a:endParaRPr lang="zh-CN" altLang="en-US" sz="32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3"/>
          <p:cNvPicPr>
            <a:picLocks noChangeAspect="1" noChangeArrowheads="1"/>
          </p:cNvPicPr>
          <p:nvPr>
            <p:ph type="body" idx="4294967295"/>
          </p:nvPr>
        </p:nvPicPr>
        <p:blipFill>
          <a:blip r:embed="rId1"/>
          <a:srcRect/>
          <a:stretch>
            <a:fillRect/>
          </a:stretch>
        </p:blipFill>
        <p:spPr>
          <a:xfrm>
            <a:off x="582930" y="897890"/>
            <a:ext cx="7467600" cy="4830763"/>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3"/>
          <p:cNvPicPr>
            <a:picLocks noChangeAspect="1" noChangeArrowheads="1"/>
          </p:cNvPicPr>
          <p:nvPr>
            <p:ph type="body" idx="4294967295"/>
          </p:nvPr>
        </p:nvPicPr>
        <p:blipFill>
          <a:blip r:embed="rId1"/>
          <a:srcRect/>
          <a:stretch>
            <a:fillRect/>
          </a:stretch>
        </p:blipFill>
        <p:spPr>
          <a:xfrm>
            <a:off x="685800" y="762000"/>
            <a:ext cx="7924800" cy="53641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685800" y="1055370"/>
            <a:ext cx="7772400" cy="4836795"/>
          </a:xfrm>
          <a:prstGeom prst="rect">
            <a:avLst/>
          </a:prstGeom>
        </p:spPr>
        <p:txBody>
          <a:bodyPr/>
          <a:lstStyle/>
          <a:p>
            <a:pPr marL="342900" indent="-342900" eaLnBrk="0" hangingPunct="0">
              <a:lnSpc>
                <a:spcPct val="150000"/>
              </a:lnSpc>
              <a:spcBef>
                <a:spcPct val="30000"/>
              </a:spcBef>
              <a:spcAft>
                <a:spcPct val="30000"/>
              </a:spcAft>
              <a:buFont typeface="Wingdings" panose="05000000000000000000" pitchFamily="2" charset="2"/>
              <a:buNone/>
              <a:defRPr/>
            </a:pPr>
            <a:r>
              <a:rPr lang="zh-CN" altLang="en-US" sz="2400" i="1" kern="0" dirty="0">
                <a:latin typeface="微软雅黑" panose="020B0503020204020204" pitchFamily="34" charset="-122"/>
                <a:ea typeface="微软雅黑" panose="020B0503020204020204" pitchFamily="34" charset="-122"/>
              </a:rPr>
              <a:t>技能目标：</a:t>
            </a:r>
            <a:endParaRPr lang="zh-CN" altLang="en-US" sz="2400" i="1"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r>
              <a:rPr lang="zh-CN" altLang="en-US" sz="2400" kern="0" dirty="0">
                <a:latin typeface="微软雅黑" panose="020B0503020204020204" pitchFamily="34" charset="-122"/>
                <a:ea typeface="微软雅黑" panose="020B0503020204020204" pitchFamily="34" charset="-122"/>
              </a:rPr>
              <a:t>明确自己在职业规划过程中可能出现的障碍并掌握一些常用的应对方法</a:t>
            </a:r>
            <a:endParaRPr lang="zh-CN" altLang="en-US" sz="2400"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r>
              <a:rPr lang="zh-CN" altLang="en-US" sz="2400" kern="0" dirty="0">
                <a:latin typeface="微软雅黑" panose="020B0503020204020204" pitchFamily="34" charset="-122"/>
                <a:ea typeface="微软雅黑" panose="020B0503020204020204" pitchFamily="34" charset="-122"/>
              </a:rPr>
              <a:t>能够辩认自己在重大问题上常用的决策风格，掌握计划型的决策方法</a:t>
            </a:r>
            <a:endParaRPr lang="zh-CN" altLang="en-US" sz="2400" kern="0" dirty="0">
              <a:latin typeface="微软雅黑" panose="020B0503020204020204" pitchFamily="34" charset="-122"/>
              <a:ea typeface="微软雅黑" panose="020B0503020204020204" pitchFamily="34" charset="-122"/>
            </a:endParaRPr>
          </a:p>
          <a:p>
            <a:pPr marL="342900" indent="-342900" eaLnBrk="0" hangingPunct="0">
              <a:lnSpc>
                <a:spcPct val="150000"/>
              </a:lnSpc>
              <a:spcBef>
                <a:spcPct val="30000"/>
              </a:spcBef>
              <a:spcAft>
                <a:spcPct val="30000"/>
              </a:spcAft>
              <a:buFont typeface="Wingdings" panose="05000000000000000000" pitchFamily="2" charset="2"/>
              <a:buChar char="Ø"/>
              <a:defRPr/>
            </a:pPr>
            <a:r>
              <a:rPr lang="zh-CN" altLang="en-US" sz="2400" kern="0" dirty="0">
                <a:latin typeface="微软雅黑" panose="020B0503020204020204" pitchFamily="34" charset="-122"/>
                <a:ea typeface="微软雅黑" panose="020B0503020204020204" pitchFamily="34" charset="-122"/>
              </a:rPr>
              <a:t>掌握正确的目标设立方法，能够为自己的生涯发展设立长远和近期目标并制定切实可行的行动计划</a:t>
            </a:r>
            <a:endParaRPr lang="zh-CN" altLang="en-US" sz="2400" kern="0" dirty="0">
              <a:latin typeface="微软雅黑" panose="020B0503020204020204" pitchFamily="34" charset="-122"/>
              <a:ea typeface="微软雅黑" panose="020B0503020204020204" pitchFamily="34" charset="-122"/>
            </a:endParaRPr>
          </a:p>
        </p:txBody>
      </p:sp>
      <p:sp>
        <p:nvSpPr>
          <p:cNvPr id="3" name="文本框 2"/>
          <p:cNvSpPr txBox="1"/>
          <p:nvPr/>
        </p:nvSpPr>
        <p:spPr>
          <a:xfrm>
            <a:off x="1184910" y="376555"/>
            <a:ext cx="2011680" cy="678815"/>
          </a:xfrm>
          <a:prstGeom prst="rect">
            <a:avLst/>
          </a:prstGeom>
          <a:noFill/>
        </p:spPr>
        <p:txBody>
          <a:bodyPr wrap="none" rtlCol="0">
            <a:spAutoFit/>
          </a:bodyPr>
          <a:p>
            <a:pPr algn="l"/>
            <a:r>
              <a:rPr lang="zh-CN" altLang="en-US" sz="3600" b="1" kern="0" dirty="0">
                <a:solidFill>
                  <a:schemeClr val="tx2"/>
                </a:solidFill>
                <a:latin typeface="微软雅黑" panose="020B0503020204020204" pitchFamily="34" charset="-122"/>
                <a:ea typeface="微软雅黑" panose="020B0503020204020204" pitchFamily="34" charset="-122"/>
                <a:sym typeface="+mn-ea"/>
              </a:rPr>
              <a:t>教学目标</a:t>
            </a:r>
            <a:endParaRPr lang="zh-CN" altLang="en-US" sz="3600" b="1"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chor="t"/>
          <a:lstStyle/>
          <a:p>
            <a:pPr eaLnBrk="1" hangingPunct="1"/>
            <a:r>
              <a:rPr lang="zh-CN" altLang="en-US" sz="3600" b="1" kern="0" dirty="0">
                <a:solidFill>
                  <a:schemeClr val="tx2"/>
                </a:solidFill>
                <a:latin typeface="微软雅黑" panose="020B0503020204020204" pitchFamily="34" charset="-122"/>
                <a:ea typeface="微软雅黑" panose="020B0503020204020204" pitchFamily="34" charset="-122"/>
                <a:cs typeface="+mn-cs"/>
              </a:rPr>
              <a:t>目 录</a:t>
            </a:r>
            <a:endParaRPr lang="da-DK" altLang="zh-CN" sz="4400" smtClean="0">
              <a:solidFill>
                <a:schemeClr val="tx2"/>
              </a:solidFill>
            </a:endParaRPr>
          </a:p>
        </p:txBody>
      </p:sp>
      <p:sp>
        <p:nvSpPr>
          <p:cNvPr id="14339" name="Rectangle 3"/>
          <p:cNvSpPr>
            <a:spLocks noGrp="1" noChangeArrowheads="1"/>
          </p:cNvSpPr>
          <p:nvPr>
            <p:ph idx="1"/>
          </p:nvPr>
        </p:nvSpPr>
        <p:spPr>
          <a:xfrm>
            <a:off x="1142684" y="1219199"/>
            <a:ext cx="7418385" cy="4233981"/>
          </a:xfrm>
        </p:spPr>
        <p:txBody>
          <a:bodyPr>
            <a:normAutofit lnSpcReduction="20000"/>
          </a:bodyPr>
          <a:lstStyle/>
          <a:p>
            <a:pPr marL="342900" indent="-342900" eaLnBrk="0" hangingPunct="0">
              <a:lnSpc>
                <a:spcPct val="150000"/>
              </a:lnSpc>
              <a:spcBef>
                <a:spcPct val="20000"/>
              </a:spcBef>
              <a:spcAft>
                <a:spcPct val="40000"/>
              </a:spcAft>
              <a:buFont typeface="Wingdings" panose="05000000000000000000" pitchFamily="2" charset="2"/>
              <a:buChar char="Ø"/>
              <a:defRPr/>
            </a:pPr>
            <a:r>
              <a:rPr lang="zh-CN" altLang="en-US" sz="2800" kern="0" dirty="0">
                <a:solidFill>
                  <a:schemeClr val="tx2"/>
                </a:solidFill>
                <a:latin typeface="微软雅黑" panose="020B0503020204020204" pitchFamily="34" charset="-122"/>
                <a:ea typeface="微软雅黑" panose="020B0503020204020204" pitchFamily="34" charset="-122"/>
                <a:sym typeface="+mn-ea"/>
              </a:rPr>
              <a:t>决策的定义</a:t>
            </a:r>
            <a:endParaRPr lang="zh-CN" altLang="en-US" sz="2800" kern="0" dirty="0">
              <a:solidFill>
                <a:schemeClr val="tx2"/>
              </a:solidFill>
              <a:latin typeface="微软雅黑" panose="020B0503020204020204" pitchFamily="34" charset="-122"/>
              <a:ea typeface="微软雅黑" panose="020B0503020204020204" pitchFamily="34" charset="-122"/>
              <a:sym typeface="+mn-ea"/>
            </a:endParaRPr>
          </a:p>
          <a:p>
            <a:pPr marL="342900" indent="-342900" eaLnBrk="0" hangingPunct="0">
              <a:lnSpc>
                <a:spcPct val="150000"/>
              </a:lnSpc>
              <a:spcBef>
                <a:spcPct val="20000"/>
              </a:spcBef>
              <a:spcAft>
                <a:spcPct val="40000"/>
              </a:spcAft>
              <a:buFont typeface="Wingdings" panose="05000000000000000000" pitchFamily="2" charset="2"/>
              <a:buChar char="Ø"/>
              <a:defRPr/>
            </a:pPr>
            <a:r>
              <a:rPr lang="zh-CN" altLang="en-US" sz="2800" kern="0" dirty="0">
                <a:solidFill>
                  <a:schemeClr val="tx2"/>
                </a:solidFill>
                <a:latin typeface="微软雅黑" panose="020B0503020204020204" pitchFamily="34" charset="-122"/>
                <a:ea typeface="微软雅黑" panose="020B0503020204020204" pitchFamily="34" charset="-122"/>
                <a:sym typeface="+mn-ea"/>
              </a:rPr>
              <a:t>影响职业决策的因素</a:t>
            </a:r>
            <a:endParaRPr lang="en-US" altLang="zh-CN" sz="2800" kern="0" dirty="0">
              <a:solidFill>
                <a:schemeClr val="tx2"/>
              </a:solidFill>
              <a:latin typeface="微软雅黑" panose="020B0503020204020204" pitchFamily="34" charset="-122"/>
              <a:ea typeface="微软雅黑" panose="020B0503020204020204" pitchFamily="34" charset="-122"/>
            </a:endParaRPr>
          </a:p>
          <a:p>
            <a:pPr marL="342900" indent="-342900" eaLnBrk="0" hangingPunct="0">
              <a:lnSpc>
                <a:spcPct val="150000"/>
              </a:lnSpc>
              <a:spcBef>
                <a:spcPct val="20000"/>
              </a:spcBef>
              <a:spcAft>
                <a:spcPct val="40000"/>
              </a:spcAft>
              <a:buFont typeface="Wingdings" panose="05000000000000000000" pitchFamily="2" charset="2"/>
              <a:buChar char="Ø"/>
              <a:defRPr/>
            </a:pPr>
            <a:r>
              <a:rPr lang="zh-CN" altLang="en-US" sz="2800" kern="0" dirty="0">
                <a:solidFill>
                  <a:schemeClr val="tx2"/>
                </a:solidFill>
                <a:latin typeface="微软雅黑" panose="020B0503020204020204" pitchFamily="34" charset="-122"/>
                <a:ea typeface="微软雅黑" panose="020B0503020204020204" pitchFamily="34" charset="-122"/>
                <a:sym typeface="+mn-ea"/>
              </a:rPr>
              <a:t>理性决策的方法</a:t>
            </a:r>
            <a:endParaRPr lang="zh-CN" altLang="en-US" sz="2800" kern="0" dirty="0">
              <a:solidFill>
                <a:schemeClr val="tx2"/>
              </a:solidFill>
              <a:latin typeface="微软雅黑" panose="020B0503020204020204" pitchFamily="34" charset="-122"/>
              <a:ea typeface="微软雅黑" panose="020B0503020204020204" pitchFamily="34" charset="-122"/>
            </a:endParaRPr>
          </a:p>
          <a:p>
            <a:pPr marL="342900" indent="-342900" eaLnBrk="0" hangingPunct="0">
              <a:lnSpc>
                <a:spcPct val="150000"/>
              </a:lnSpc>
              <a:spcBef>
                <a:spcPct val="20000"/>
              </a:spcBef>
              <a:spcAft>
                <a:spcPct val="40000"/>
              </a:spcAft>
              <a:buFont typeface="Wingdings" panose="05000000000000000000" pitchFamily="2" charset="2"/>
              <a:buChar char="Ø"/>
              <a:defRPr/>
            </a:pPr>
            <a:r>
              <a:rPr lang="zh-CN" altLang="en-US" sz="2800" dirty="0">
                <a:latin typeface="微软雅黑" panose="020B0503020204020204" pitchFamily="34" charset="-122"/>
                <a:ea typeface="微软雅黑" panose="020B0503020204020204" pitchFamily="34" charset="-122"/>
                <a:sym typeface="微软雅黑" panose="020B0503020204020204" pitchFamily="34" charset="-122"/>
              </a:rPr>
              <a:t>目标设立与行动计划</a:t>
            </a:r>
            <a:endParaRPr lang="zh-CN" altLang="en-US" sz="2800" dirty="0">
              <a:latin typeface="微软雅黑" panose="020B0503020204020204" pitchFamily="34" charset="-122"/>
              <a:ea typeface="微软雅黑" panose="020B0503020204020204" pitchFamily="34" charset="-122"/>
              <a:sym typeface="微软雅黑" panose="020B0503020204020204" pitchFamily="34" charset="-122"/>
            </a:endParaRPr>
          </a:p>
          <a:p>
            <a:pPr marL="342900" lvl="0" indent="-342900" eaLnBrk="0" hangingPunct="0">
              <a:lnSpc>
                <a:spcPct val="150000"/>
              </a:lnSpc>
              <a:spcBef>
                <a:spcPct val="20000"/>
              </a:spcBef>
              <a:buFont typeface="Wingdings" panose="05000000000000000000" pitchFamily="2" charset="2"/>
              <a:buChar char="Ø"/>
            </a:pPr>
            <a:r>
              <a:rPr lang="zh-CN" altLang="en-US" sz="2800" dirty="0">
                <a:latin typeface="微软雅黑" panose="020B0503020204020204" pitchFamily="34" charset="-122"/>
                <a:ea typeface="微软雅黑" panose="020B0503020204020204" pitchFamily="34" charset="-122"/>
                <a:sym typeface="微软雅黑" panose="020B0503020204020204" pitchFamily="34" charset="-122"/>
              </a:rPr>
              <a:t>分享与练习</a:t>
            </a:r>
            <a:endParaRPr lang="zh-CN" altLang="en-US" sz="2800" smtClean="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标题 3"/>
          <p:cNvSpPr>
            <a:spLocks noGrp="1"/>
          </p:cNvSpPr>
          <p:nvPr>
            <p:ph type="title"/>
          </p:nvPr>
        </p:nvSpPr>
        <p:spPr>
          <a:xfrm>
            <a:off x="3276295" y="2819230"/>
            <a:ext cx="5536870" cy="1172505"/>
          </a:xfrm>
        </p:spPr>
        <p:txBody>
          <a:bodyPr>
            <a:normAutofit/>
          </a:bodyPr>
          <a:p>
            <a:r>
              <a:rPr lang="zh-CN" altLang="en-US"/>
              <a:t>决策的定义</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type="body" idx="4294967295"/>
          </p:nvPr>
        </p:nvSpPr>
        <p:spPr>
          <a:xfrm>
            <a:off x="0" y="367665"/>
            <a:ext cx="9144000" cy="6324600"/>
          </a:xfrm>
        </p:spPr>
        <p:txBody>
          <a:bodyPr/>
          <a:lstStyle/>
          <a:p>
            <a:pPr eaLnBrk="1" hangingPunct="1">
              <a:lnSpc>
                <a:spcPct val="80000"/>
              </a:lnSpc>
            </a:pPr>
            <a:r>
              <a:rPr lang="zh-CN" altLang="en-US" smtClean="0"/>
              <a:t>故事分享：</a:t>
            </a:r>
            <a:endParaRPr lang="zh-CN" altLang="en-US" smtClean="0"/>
          </a:p>
          <a:p>
            <a:pPr fontAlgn="auto">
              <a:lnSpc>
                <a:spcPts val="2880"/>
              </a:lnSpc>
              <a:buFontTx/>
              <a:buNone/>
            </a:pPr>
            <a:r>
              <a:rPr lang="zh-CN" altLang="zh-CN" smtClean="0"/>
              <a:t>         </a:t>
            </a:r>
            <a:r>
              <a:rPr lang="zh-CN" altLang="en-US" smtClean="0"/>
              <a:t>古希腊有一位大学者，名叫苏格拉底。一天，带领几个弟子来到一块麦地边。那正是麦熟的季节，地里满是沉甸甸的麦穗。苏格拉底对弟子们说：“你们去麦地里摘一个最大的麦穗，但只能摘一次，只许进不许退，我在麦地的尽头等你们。”</a:t>
            </a:r>
            <a:endParaRPr lang="zh-CN" altLang="en-US" smtClean="0"/>
          </a:p>
          <a:p>
            <a:pPr fontAlgn="auto">
              <a:lnSpc>
                <a:spcPts val="2880"/>
              </a:lnSpc>
              <a:buFontTx/>
              <a:buNone/>
            </a:pPr>
            <a:r>
              <a:rPr lang="zh-CN" altLang="zh-CN" smtClean="0"/>
              <a:t>         </a:t>
            </a:r>
            <a:r>
              <a:rPr lang="zh-CN" altLang="en-US" smtClean="0"/>
              <a:t>第一个弟子出发了，刚走不远，看见一支麦穗感觉不错，便摘了下来。当他往后走时，还有更好的麦穗，但他不能再摘了，很后悔的把麦穗交给老师。</a:t>
            </a:r>
            <a:endParaRPr lang="zh-CN" altLang="en-US" smtClean="0"/>
          </a:p>
          <a:p>
            <a:pPr fontAlgn="auto">
              <a:lnSpc>
                <a:spcPts val="2880"/>
              </a:lnSpc>
              <a:buFontTx/>
              <a:buNone/>
            </a:pPr>
            <a:r>
              <a:rPr lang="zh-CN" altLang="zh-CN" smtClean="0"/>
              <a:t>         </a:t>
            </a:r>
            <a:r>
              <a:rPr lang="zh-CN" altLang="en-US" smtClean="0"/>
              <a:t>第二个弟子出发了，他边走边看，边看边忍，一直没有摘，等到最后才摘。但摘后便很后悔，因为在他走过的地方有比这个更好的，而他不能倒回去摘，也很后悔的把麦穗交给老师。</a:t>
            </a:r>
            <a:endParaRPr lang="zh-CN" altLang="en-US" smtClean="0"/>
          </a:p>
          <a:p>
            <a:pPr fontAlgn="auto">
              <a:lnSpc>
                <a:spcPts val="2880"/>
              </a:lnSpc>
              <a:buFontTx/>
              <a:buNone/>
            </a:pPr>
            <a:r>
              <a:rPr lang="zh-CN" altLang="zh-CN" smtClean="0"/>
              <a:t>         </a:t>
            </a:r>
            <a:r>
              <a:rPr lang="zh-CN" altLang="en-US" smtClean="0"/>
              <a:t>第三个弟子出发了，他将麦地的路程划分为三等分，第一等分“看”，确立麦穗的大小标准，第二等分“验证”，看第一等分所确立的标准是否与第二等分相吻合；第三等分“摘”，即按验证的标准去摘“最大”的麦穗。</a:t>
            </a:r>
            <a:endParaRPr lang="zh-CN" alt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a:xfrm>
            <a:off x="457200" y="304800"/>
            <a:ext cx="8229600" cy="1143000"/>
          </a:xfrm>
        </p:spPr>
        <p:txBody>
          <a:bodyPr/>
          <a:lstStyle/>
          <a:p>
            <a:pPr eaLnBrk="1" hangingPunct="1"/>
            <a:r>
              <a:rPr lang="zh-CN" altLang="en-US" smtClean="0"/>
              <a:t>启示：</a:t>
            </a:r>
            <a:endParaRPr lang="zh-CN" altLang="en-US" smtClean="0"/>
          </a:p>
        </p:txBody>
      </p:sp>
      <p:sp>
        <p:nvSpPr>
          <p:cNvPr id="30722" name="Rectangle 3"/>
          <p:cNvSpPr>
            <a:spLocks noGrp="1" noChangeArrowheads="1"/>
          </p:cNvSpPr>
          <p:nvPr>
            <p:ph type="body" idx="4294967295"/>
          </p:nvPr>
        </p:nvSpPr>
        <p:spPr/>
        <p:txBody>
          <a:bodyPr/>
          <a:lstStyle/>
          <a:p>
            <a:pPr eaLnBrk="1" hangingPunct="1"/>
            <a:endParaRPr lang="zh-CN" altLang="zh-CN" smtClean="0"/>
          </a:p>
          <a:p>
            <a:pPr eaLnBrk="1" hangingPunct="1"/>
            <a:endParaRPr lang="zh-CN" altLang="zh-CN" smtClean="0"/>
          </a:p>
          <a:p>
            <a:pPr eaLnBrk="1" hangingPunct="1"/>
            <a:endParaRPr lang="zh-CN" altLang="zh-CN" smtClean="0"/>
          </a:p>
          <a:p>
            <a:pPr eaLnBrk="1" hangingPunct="1"/>
            <a:r>
              <a:rPr lang="zh-CN" altLang="en-US" sz="5400" b="1" smtClean="0">
                <a:solidFill>
                  <a:srgbClr val="FF0000"/>
                </a:solidFill>
              </a:rPr>
              <a:t>三个弟子悟到了什么？</a:t>
            </a:r>
            <a:endParaRPr lang="zh-CN" altLang="en-US" sz="5400" b="1" smtClean="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1148080" y="176530"/>
            <a:ext cx="3276600" cy="825500"/>
          </a:xfrm>
          <a:prstGeom prst="rect">
            <a:avLst/>
          </a:prstGeom>
          <a:noFill/>
          <a:ln w="9525">
            <a:noFill/>
            <a:miter lim="800000"/>
          </a:ln>
        </p:spPr>
        <p:txBody>
          <a:bodyPr>
            <a:spAutoFit/>
          </a:bodyPr>
          <a:lstStyle/>
          <a:p>
            <a:pPr>
              <a:lnSpc>
                <a:spcPct val="150000"/>
              </a:lnSpc>
              <a:defRPr/>
            </a:pPr>
            <a:r>
              <a:rPr lang="zh-CN" altLang="en-US" sz="3600" b="1" kern="0" dirty="0">
                <a:solidFill>
                  <a:schemeClr val="tx2"/>
                </a:solidFill>
                <a:latin typeface="微软雅黑" panose="020B0503020204020204" pitchFamily="34" charset="-122"/>
                <a:ea typeface="微软雅黑" panose="020B0503020204020204" pitchFamily="34" charset="-122"/>
                <a:cs typeface="+mj-cs"/>
              </a:rPr>
              <a:t>什么是决策？</a:t>
            </a:r>
            <a:endParaRPr lang="zh-CN" altLang="en-US" sz="3600" b="1" kern="0" dirty="0">
              <a:solidFill>
                <a:schemeClr val="tx2"/>
              </a:solidFill>
              <a:latin typeface="微软雅黑" panose="020B0503020204020204" pitchFamily="34" charset="-122"/>
              <a:ea typeface="微软雅黑" panose="020B0503020204020204" pitchFamily="34" charset="-122"/>
              <a:cs typeface="+mj-cs"/>
            </a:endParaRPr>
          </a:p>
        </p:txBody>
      </p:sp>
      <p:sp>
        <p:nvSpPr>
          <p:cNvPr id="6" name="TextBox 5"/>
          <p:cNvSpPr txBox="1">
            <a:spLocks noChangeArrowheads="1"/>
          </p:cNvSpPr>
          <p:nvPr/>
        </p:nvSpPr>
        <p:spPr bwMode="auto">
          <a:xfrm>
            <a:off x="762000" y="1676400"/>
            <a:ext cx="7086600" cy="1955800"/>
          </a:xfrm>
          <a:prstGeom prst="rect">
            <a:avLst/>
          </a:prstGeom>
          <a:noFill/>
          <a:ln w="9525">
            <a:noFill/>
            <a:miter lim="800000"/>
          </a:ln>
        </p:spPr>
        <p:txBody>
          <a:bodyPr>
            <a:spAutoFit/>
          </a:bodyPr>
          <a:lstStyle/>
          <a:p>
            <a:pPr>
              <a:lnSpc>
                <a:spcPct val="150000"/>
              </a:lnSpc>
              <a:buFont typeface="Wingdings" panose="05000000000000000000" pitchFamily="2" charset="2"/>
              <a:buChar char="Ø"/>
            </a:pPr>
            <a:r>
              <a:rPr lang="zh-CN" altLang="en-US" sz="2800">
                <a:latin typeface="微软雅黑" panose="020B0503020204020204" pitchFamily="34" charset="-122"/>
                <a:ea typeface="微软雅黑" panose="020B0503020204020204" pitchFamily="34" charset="-122"/>
              </a:rPr>
              <a:t>决策是根据所获信息做出选择的过程，任何决策都是承前启后的。</a:t>
            </a:r>
            <a:endParaRPr lang="en-US" altLang="zh-CN" sz="2800">
              <a:latin typeface="微软雅黑" panose="020B0503020204020204" pitchFamily="34" charset="-122"/>
              <a:ea typeface="微软雅黑" panose="020B0503020204020204" pitchFamily="34" charset="-122"/>
            </a:endParaRPr>
          </a:p>
          <a:p>
            <a:pPr algn="r">
              <a:lnSpc>
                <a:spcPct val="150000"/>
              </a:lnSpc>
            </a:pPr>
            <a:r>
              <a:rPr lang="en-US" altLang="zh-CN" sz="2800">
                <a:latin typeface="微软雅黑" panose="020B0503020204020204" pitchFamily="34" charset="-122"/>
                <a:ea typeface="微软雅黑" panose="020B0503020204020204" pitchFamily="34" charset="-122"/>
              </a:rPr>
              <a:t>——《</a:t>
            </a:r>
            <a:r>
              <a:rPr lang="zh-CN" altLang="en-US" sz="2800">
                <a:latin typeface="微软雅黑" panose="020B0503020204020204" pitchFamily="34" charset="-122"/>
                <a:ea typeface="微软雅黑" panose="020B0503020204020204" pitchFamily="34" charset="-122"/>
              </a:rPr>
              <a:t>咨询词典</a:t>
            </a:r>
            <a:r>
              <a:rPr lang="en-US" altLang="zh-CN" sz="2800">
                <a:latin typeface="微软雅黑" panose="020B0503020204020204" pitchFamily="34" charset="-122"/>
                <a:ea typeface="微软雅黑" panose="020B0503020204020204" pitchFamily="34" charset="-122"/>
              </a:rPr>
              <a:t>》</a:t>
            </a:r>
            <a:endParaRPr lang="zh-CN" altLang="en-US" sz="2800">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762000" y="3810000"/>
            <a:ext cx="7086600" cy="1955800"/>
          </a:xfrm>
          <a:prstGeom prst="rect">
            <a:avLst/>
          </a:prstGeom>
          <a:noFill/>
          <a:ln w="9525">
            <a:noFill/>
            <a:miter lim="800000"/>
          </a:ln>
        </p:spPr>
        <p:txBody>
          <a:bodyPr>
            <a:spAutoFit/>
          </a:bodyPr>
          <a:lstStyle/>
          <a:p>
            <a:pPr>
              <a:lnSpc>
                <a:spcPct val="150000"/>
              </a:lnSpc>
              <a:buFont typeface="Wingdings" panose="05000000000000000000" pitchFamily="2" charset="2"/>
              <a:buChar char="Ø"/>
            </a:pPr>
            <a:r>
              <a:rPr lang="zh-CN" altLang="en-US" sz="2800">
                <a:latin typeface="微软雅黑" panose="020B0503020204020204" pitchFamily="34" charset="-122"/>
                <a:ea typeface="微软雅黑" panose="020B0503020204020204" pitchFamily="34" charset="-122"/>
              </a:rPr>
              <a:t>生涯决策就是个人在多项选择之间权衡利弊，以达成最大价值的历程。</a:t>
            </a:r>
            <a:endParaRPr lang="en-US" altLang="zh-CN" sz="2800">
              <a:latin typeface="微软雅黑" panose="020B0503020204020204" pitchFamily="34" charset="-122"/>
              <a:ea typeface="微软雅黑" panose="020B0503020204020204" pitchFamily="34" charset="-122"/>
            </a:endParaRPr>
          </a:p>
          <a:p>
            <a:pPr algn="r">
              <a:lnSpc>
                <a:spcPct val="150000"/>
              </a:lnSpc>
            </a:pPr>
            <a:r>
              <a:rPr lang="en-US" altLang="zh-CN" sz="2800">
                <a:latin typeface="微软雅黑" panose="020B0503020204020204" pitchFamily="34" charset="-122"/>
                <a:ea typeface="微软雅黑" panose="020B0503020204020204" pitchFamily="34" charset="-122"/>
              </a:rPr>
              <a:t>——《</a:t>
            </a:r>
            <a:r>
              <a:rPr lang="zh-CN" altLang="en-US" sz="2800">
                <a:latin typeface="微软雅黑" panose="020B0503020204020204" pitchFamily="34" charset="-122"/>
                <a:ea typeface="微软雅黑" panose="020B0503020204020204" pitchFamily="34" charset="-122"/>
              </a:rPr>
              <a:t>生涯心理辅导</a:t>
            </a:r>
            <a:r>
              <a:rPr lang="en-US" altLang="zh-CN" sz="2800">
                <a:latin typeface="微软雅黑" panose="020B0503020204020204" pitchFamily="34" charset="-122"/>
                <a:ea typeface="微软雅黑" panose="020B0503020204020204" pitchFamily="34" charset="-122"/>
              </a:rPr>
              <a:t>》</a:t>
            </a:r>
            <a:endParaRPr lang="zh-CN" altLang="en-US" sz="2800">
              <a:latin typeface="微软雅黑" panose="020B0503020204020204" pitchFamily="34" charset="-122"/>
              <a:ea typeface="微软雅黑" panose="020B0503020204020204" pitchFamily="34" charset="-122"/>
            </a:endParaRPr>
          </a:p>
        </p:txBody>
      </p:sp>
      <p:sp>
        <p:nvSpPr>
          <p:cNvPr id="33798" name="AutoShape 7" descr="C:\Users\wusha\AppData\Roaming\Tencent\Users\348520317\QQ\WinTemp\RichOle\Q1Z3YAFRO_J%0J@YD{ACS.jpg"/>
          <p:cNvSpPr>
            <a:spLocks noChangeAspect="1" noChangeArrowheads="1"/>
          </p:cNvSpPr>
          <p:nvPr/>
        </p:nvSpPr>
        <p:spPr bwMode="auto">
          <a:xfrm>
            <a:off x="0" y="0"/>
            <a:ext cx="304800" cy="304800"/>
          </a:xfrm>
          <a:prstGeom prst="rect">
            <a:avLst/>
          </a:prstGeom>
          <a:noFill/>
          <a:ln w="9525">
            <a:noFill/>
            <a:miter lim="800000"/>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Lst>
  </p:timing>
</p:sld>
</file>

<file path=ppt/tags/tag1.xml><?xml version="1.0" encoding="utf-8"?>
<p:tagLst xmlns:p="http://schemas.openxmlformats.org/presentationml/2006/main">
  <p:tag name="MH" val="20150925153645"/>
  <p:tag name="MH_LIBRARY" val="GRAPHIC"/>
  <p:tag name="MH_TYPE" val="Other"/>
  <p:tag name="MH_ORDER" val="1"/>
</p:tagLst>
</file>

<file path=ppt/tags/tag10.xml><?xml version="1.0" encoding="utf-8"?>
<p:tagLst xmlns:p="http://schemas.openxmlformats.org/presentationml/2006/main">
  <p:tag name="MH_TYPE" val="#NeiR#"/>
  <p:tag name="MH_NUMBER" val="1"/>
  <p:tag name="MH_CATEGORY" val="#TuWHP#"/>
  <p:tag name="MH_LAYOUT" val="SubTitleText"/>
  <p:tag name="MH" val="20150925153645"/>
  <p:tag name="MH_LIBRARY" val="GRAPHIC"/>
  <p:tag name="KSO_WM_TEMPLATE_CATEGORY" val="custom"/>
  <p:tag name="KSO_WM_TEMPLATE_INDEX" val="215"/>
  <p:tag name="KSO_WM_SLIDE_ID" val="custom215_2"/>
  <p:tag name="KSO_WM_SLIDE_INDEX" val="2"/>
  <p:tag name="KSO_WM_SLIDE_ITEM_CNT" val="1"/>
  <p:tag name="KSO_WM_SLIDE_LAYOUT" val="a_f"/>
  <p:tag name="KSO_WM_SLIDE_LAYOUT_CNT" val="1_1"/>
  <p:tag name="KSO_WM_SLIDE_TYPE" val="text"/>
  <p:tag name="KSO_WM_BEAUTIFY_FLAG" val="#wm#"/>
  <p:tag name="KSO_WM_TAG_VERSION" val="1.0"/>
  <p:tag name="KSO_WM_SLIDE_POSITION" val="86*144"/>
  <p:tag name="KSO_WM_SLIDE_SIZE" val="584*333"/>
</p:tagLst>
</file>

<file path=ppt/tags/tag11.xml><?xml version="1.0" encoding="utf-8"?>
<p:tagLst xmlns:p="http://schemas.openxmlformats.org/presentationml/2006/main">
  <p:tag name="KSO_WM_TEMPLATE_CATEGORY" val="diagram"/>
  <p:tag name="KSO_WM_TEMPLATE_INDEX" val="494"/>
  <p:tag name="KSO_WM_UNIT_TYPE" val="a"/>
  <p:tag name="KSO_WM_UNIT_INDEX" val="1"/>
  <p:tag name="KSO_WM_UNIT_ID" val="256*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 name="KSO_WM_BEAUTIFY_FLAG" val="#wm#"/>
  <p:tag name="KSO_WM_TAG_VERSION" val="1.0"/>
</p:tagLst>
</file>

<file path=ppt/tags/tag12.xml><?xml version="1.0" encoding="utf-8"?>
<p:tagLst xmlns:p="http://schemas.openxmlformats.org/presentationml/2006/main">
  <p:tag name="KSO_WM_TEMPLATE_CATEGORY" val="diagram"/>
  <p:tag name="KSO_WM_TEMPLATE_INDEX" val="494"/>
  <p:tag name="KSO_WM_UNIT_TYPE" val="m_h_f"/>
  <p:tag name="KSO_WM_UNIT_INDEX" val="1_1_1"/>
  <p:tag name="KSO_WM_UNIT_ID" val="256*m_h_f*1_1_1"/>
  <p:tag name="KSO_WM_UNIT_CLEAR" val="1"/>
  <p:tag name="KSO_WM_UNIT_LAYERLEVEL" val="1_1_1"/>
  <p:tag name="KSO_WM_UNIT_VALUE" val="25"/>
  <p:tag name="KSO_WM_UNIT_HIGHLIGHT" val="0"/>
  <p:tag name="KSO_WM_UNIT_COMPATIBLE" val="0"/>
  <p:tag name="KSO_WM_BEAUTIFY_FLAG" val="#wm#"/>
  <p:tag name="KSO_WM_UNIT_PRESET_TEXT_INDEX" val="4"/>
  <p:tag name="KSO_WM_UNIT_PRESET_TEXT_LEN" val="26"/>
  <p:tag name="KSO_WM_DIAGRAM_GROUP_CODE" val="m1-1"/>
  <p:tag name="KSO_WM_TAG_VERSION" val="1.0"/>
</p:tagLst>
</file>

<file path=ppt/tags/tag13.xml><?xml version="1.0" encoding="utf-8"?>
<p:tagLst xmlns:p="http://schemas.openxmlformats.org/presentationml/2006/main">
  <p:tag name="KSO_WM_TEMPLATE_CATEGORY" val="diagram"/>
  <p:tag name="KSO_WM_TEMPLATE_INDEX" val="494"/>
  <p:tag name="KSO_WM_UNIT_TYPE" val="m_i"/>
  <p:tag name="KSO_WM_UNIT_INDEX" val="1_1"/>
  <p:tag name="KSO_WM_UNIT_ID" val="256*m_i*1_1"/>
  <p:tag name="KSO_WM_UNIT_CLEAR" val="1"/>
  <p:tag name="KSO_WM_UNIT_LAYERLEVEL" val="1_1"/>
  <p:tag name="KSO_WM_BEAUTIFY_FLAG" val="#wm#"/>
  <p:tag name="KSO_WM_DIAGRAM_GROUP_CODE" val="m1-1"/>
  <p:tag name="KSO_WM_TAG_VERSION" val="1.0"/>
</p:tagLst>
</file>

<file path=ppt/tags/tag14.xml><?xml version="1.0" encoding="utf-8"?>
<p:tagLst xmlns:p="http://schemas.openxmlformats.org/presentationml/2006/main">
  <p:tag name="KSO_WM_TEMPLATE_CATEGORY" val="diagram"/>
  <p:tag name="KSO_WM_TEMPLATE_INDEX" val="494"/>
  <p:tag name="KSO_WM_UNIT_TYPE" val="m_h_f"/>
  <p:tag name="KSO_WM_UNIT_INDEX" val="1_2_1"/>
  <p:tag name="KSO_WM_UNIT_ID" val="256*m_h_f*1_2_1"/>
  <p:tag name="KSO_WM_UNIT_CLEAR" val="1"/>
  <p:tag name="KSO_WM_UNIT_LAYERLEVEL" val="1_1_1"/>
  <p:tag name="KSO_WM_UNIT_VALUE" val="25"/>
  <p:tag name="KSO_WM_UNIT_HIGHLIGHT" val="0"/>
  <p:tag name="KSO_WM_UNIT_COMPATIBLE" val="0"/>
  <p:tag name="KSO_WM_BEAUTIFY_FLAG" val="#wm#"/>
  <p:tag name="KSO_WM_UNIT_PRESET_TEXT_INDEX" val="4"/>
  <p:tag name="KSO_WM_UNIT_PRESET_TEXT_LEN" val="26"/>
  <p:tag name="KSO_WM_DIAGRAM_GROUP_CODE" val="m1-1"/>
  <p:tag name="KSO_WM_TAG_VERSION" val="1.0"/>
</p:tagLst>
</file>

<file path=ppt/tags/tag15.xml><?xml version="1.0" encoding="utf-8"?>
<p:tagLst xmlns:p="http://schemas.openxmlformats.org/presentationml/2006/main">
  <p:tag name="KSO_WM_TEMPLATE_CATEGORY" val="diagram"/>
  <p:tag name="KSO_WM_TEMPLATE_INDEX" val="494"/>
  <p:tag name="KSO_WM_UNIT_TYPE" val="m_i"/>
  <p:tag name="KSO_WM_UNIT_INDEX" val="1_2"/>
  <p:tag name="KSO_WM_UNIT_ID" val="256*m_i*1_2"/>
  <p:tag name="KSO_WM_UNIT_CLEAR" val="1"/>
  <p:tag name="KSO_WM_UNIT_LAYERLEVEL" val="1_1"/>
  <p:tag name="KSO_WM_BEAUTIFY_FLAG" val="#wm#"/>
  <p:tag name="KSO_WM_DIAGRAM_GROUP_CODE" val="m1-1"/>
  <p:tag name="KSO_WM_TAG_VERSION" val="1.0"/>
</p:tagLst>
</file>

<file path=ppt/tags/tag16.xml><?xml version="1.0" encoding="utf-8"?>
<p:tagLst xmlns:p="http://schemas.openxmlformats.org/presentationml/2006/main">
  <p:tag name="KSO_WM_TEMPLATE_CATEGORY" val="diagram"/>
  <p:tag name="KSO_WM_TEMPLATE_INDEX" val="494"/>
  <p:tag name="KSO_WM_UNIT_TYPE" val="m_h_f"/>
  <p:tag name="KSO_WM_UNIT_INDEX" val="1_3_1"/>
  <p:tag name="KSO_WM_UNIT_ID" val="256*m_h_f*1_3_1"/>
  <p:tag name="KSO_WM_UNIT_CLEAR" val="1"/>
  <p:tag name="KSO_WM_UNIT_LAYERLEVEL" val="1_1_1"/>
  <p:tag name="KSO_WM_UNIT_VALUE" val="25"/>
  <p:tag name="KSO_WM_UNIT_HIGHLIGHT" val="0"/>
  <p:tag name="KSO_WM_UNIT_COMPATIBLE" val="0"/>
  <p:tag name="KSO_WM_BEAUTIFY_FLAG" val="#wm#"/>
  <p:tag name="KSO_WM_UNIT_PRESET_TEXT_INDEX" val="4"/>
  <p:tag name="KSO_WM_UNIT_PRESET_TEXT_LEN" val="26"/>
  <p:tag name="KSO_WM_DIAGRAM_GROUP_CODE" val="m1-1"/>
  <p:tag name="KSO_WM_TAG_VERSION" val="1.0"/>
</p:tagLst>
</file>

<file path=ppt/tags/tag17.xml><?xml version="1.0" encoding="utf-8"?>
<p:tagLst xmlns:p="http://schemas.openxmlformats.org/presentationml/2006/main">
  <p:tag name="KSO_WM_TEMPLATE_CATEGORY" val="diagram"/>
  <p:tag name="KSO_WM_TEMPLATE_INDEX" val="494"/>
  <p:tag name="KSO_WM_UNIT_TYPE" val="m_i"/>
  <p:tag name="KSO_WM_UNIT_INDEX" val="1_3"/>
  <p:tag name="KSO_WM_UNIT_ID" val="256*m_i*1_3"/>
  <p:tag name="KSO_WM_UNIT_CLEAR" val="1"/>
  <p:tag name="KSO_WM_UNIT_LAYERLEVEL" val="1_1"/>
  <p:tag name="KSO_WM_BEAUTIFY_FLAG" val="#wm#"/>
  <p:tag name="KSO_WM_DIAGRAM_GROUP_CODE" val="m1-1"/>
  <p:tag name="KSO_WM_TAG_VERSION" val="1.0"/>
</p:tagLst>
</file>

<file path=ppt/tags/tag18.xml><?xml version="1.0" encoding="utf-8"?>
<p:tagLst xmlns:p="http://schemas.openxmlformats.org/presentationml/2006/main">
  <p:tag name="KSO_WM_TEMPLATE_CATEGORY" val="diagram"/>
  <p:tag name="KSO_WM_TEMPLATE_INDEX" val="494"/>
  <p:tag name="KSO_WM_UNIT_TYPE" val="m_h_f"/>
  <p:tag name="KSO_WM_UNIT_INDEX" val="1_4_1"/>
  <p:tag name="KSO_WM_UNIT_ID" val="256*m_h_f*1_4_1"/>
  <p:tag name="KSO_WM_UNIT_CLEAR" val="1"/>
  <p:tag name="KSO_WM_UNIT_LAYERLEVEL" val="1_1_1"/>
  <p:tag name="KSO_WM_UNIT_VALUE" val="25"/>
  <p:tag name="KSO_WM_UNIT_HIGHLIGHT" val="0"/>
  <p:tag name="KSO_WM_UNIT_COMPATIBLE" val="0"/>
  <p:tag name="KSO_WM_BEAUTIFY_FLAG" val="#wm#"/>
  <p:tag name="KSO_WM_UNIT_PRESET_TEXT_INDEX" val="4"/>
  <p:tag name="KSO_WM_UNIT_PRESET_TEXT_LEN" val="26"/>
  <p:tag name="KSO_WM_DIAGRAM_GROUP_CODE" val="m1-1"/>
  <p:tag name="KSO_WM_TAG_VERSION" val="1.0"/>
</p:tagLst>
</file>

<file path=ppt/tags/tag19.xml><?xml version="1.0" encoding="utf-8"?>
<p:tagLst xmlns:p="http://schemas.openxmlformats.org/presentationml/2006/main">
  <p:tag name="KSO_WM_TEMPLATE_CATEGORY" val="diagram"/>
  <p:tag name="KSO_WM_TEMPLATE_INDEX" val="494"/>
  <p:tag name="KSO_WM_UNIT_TYPE" val="m_i"/>
  <p:tag name="KSO_WM_UNIT_INDEX" val="1_4"/>
  <p:tag name="KSO_WM_UNIT_ID" val="256*m_i*1_4"/>
  <p:tag name="KSO_WM_UNIT_CLEAR" val="1"/>
  <p:tag name="KSO_WM_UNIT_LAYERLEVEL" val="1_1"/>
  <p:tag name="KSO_WM_BEAUTIFY_FLAG" val="#wm#"/>
  <p:tag name="KSO_WM_DIAGRAM_GROUP_CODE" val="m1-1"/>
  <p:tag name="KSO_WM_TAG_VERSION" val="1.0"/>
</p:tagLst>
</file>

<file path=ppt/tags/tag2.xml><?xml version="1.0" encoding="utf-8"?>
<p:tagLst xmlns:p="http://schemas.openxmlformats.org/presentationml/2006/main">
  <p:tag name="MH" val="20150925153645"/>
  <p:tag name="MH_LIBRARY" val="GRAPHIC"/>
  <p:tag name="MH_TYPE" val="Other"/>
  <p:tag name="MH_ORDER" val="2"/>
</p:tagLst>
</file>

<file path=ppt/tags/tag20.xml><?xml version="1.0" encoding="utf-8"?>
<p:tagLst xmlns:p="http://schemas.openxmlformats.org/presentationml/2006/main">
  <p:tag name="KSO_WM_TEMPLATE_CATEGORY" val="diagram"/>
  <p:tag name="KSO_WM_TEMPLATE_INDEX" val="494"/>
  <p:tag name="KSO_WM_UNIT_TYPE" val="m_h_f"/>
  <p:tag name="KSO_WM_UNIT_INDEX" val="1_5_1"/>
  <p:tag name="KSO_WM_UNIT_ID" val="256*m_h_f*1_5_1"/>
  <p:tag name="KSO_WM_UNIT_CLEAR" val="1"/>
  <p:tag name="KSO_WM_UNIT_LAYERLEVEL" val="1_1_1"/>
  <p:tag name="KSO_WM_UNIT_VALUE" val="25"/>
  <p:tag name="KSO_WM_UNIT_HIGHLIGHT" val="0"/>
  <p:tag name="KSO_WM_UNIT_COMPATIBLE" val="0"/>
  <p:tag name="KSO_WM_BEAUTIFY_FLAG" val="#wm#"/>
  <p:tag name="KSO_WM_UNIT_PRESET_TEXT_INDEX" val="4"/>
  <p:tag name="KSO_WM_UNIT_PRESET_TEXT_LEN" val="26"/>
  <p:tag name="KSO_WM_DIAGRAM_GROUP_CODE" val="m1-1"/>
  <p:tag name="KSO_WM_TAG_VERSION" val="1.0"/>
</p:tagLst>
</file>

<file path=ppt/tags/tag21.xml><?xml version="1.0" encoding="utf-8"?>
<p:tagLst xmlns:p="http://schemas.openxmlformats.org/presentationml/2006/main">
  <p:tag name="KSO_WM_TEMPLATE_CATEGORY" val="diagram"/>
  <p:tag name="KSO_WM_TEMPLATE_INDEX" val="494"/>
  <p:tag name="KSO_WM_UNIT_TYPE" val="m_i"/>
  <p:tag name="KSO_WM_UNIT_INDEX" val="1_5"/>
  <p:tag name="KSO_WM_UNIT_ID" val="256*m_i*1_5"/>
  <p:tag name="KSO_WM_UNIT_CLEAR" val="1"/>
  <p:tag name="KSO_WM_UNIT_LAYERLEVEL" val="1_1"/>
  <p:tag name="KSO_WM_BEAUTIFY_FLAG" val="#wm#"/>
  <p:tag name="KSO_WM_DIAGRAM_GROUP_CODE" val="m1-1"/>
  <p:tag name="KSO_WM_TAG_VERSION" val="1.0"/>
</p:tagLst>
</file>

<file path=ppt/tags/tag22.xml><?xml version="1.0" encoding="utf-8"?>
<p:tagLst xmlns:p="http://schemas.openxmlformats.org/presentationml/2006/main">
  <p:tag name="KSO_WM_TEMPLATE_CATEGORY" val="diagram"/>
  <p:tag name="KSO_WM_TEMPLATE_INDEX" val="494"/>
  <p:tag name="KSO_WM_UNIT_TYPE" val="m_h_f"/>
  <p:tag name="KSO_WM_UNIT_INDEX" val="1_6_1"/>
  <p:tag name="KSO_WM_UNIT_ID" val="256*m_h_f*1_6_1"/>
  <p:tag name="KSO_WM_UNIT_CLEAR" val="1"/>
  <p:tag name="KSO_WM_UNIT_LAYERLEVEL" val="1_1_1"/>
  <p:tag name="KSO_WM_UNIT_VALUE" val="25"/>
  <p:tag name="KSO_WM_UNIT_HIGHLIGHT" val="0"/>
  <p:tag name="KSO_WM_UNIT_COMPATIBLE" val="0"/>
  <p:tag name="KSO_WM_BEAUTIFY_FLAG" val="#wm#"/>
  <p:tag name="KSO_WM_UNIT_PRESET_TEXT_INDEX" val="4"/>
  <p:tag name="KSO_WM_UNIT_PRESET_TEXT_LEN" val="26"/>
  <p:tag name="KSO_WM_DIAGRAM_GROUP_CODE" val="m1-1"/>
  <p:tag name="KSO_WM_TAG_VERSION" val="1.0"/>
</p:tagLst>
</file>

<file path=ppt/tags/tag23.xml><?xml version="1.0" encoding="utf-8"?>
<p:tagLst xmlns:p="http://schemas.openxmlformats.org/presentationml/2006/main">
  <p:tag name="KSO_WM_TEMPLATE_CATEGORY" val="diagram"/>
  <p:tag name="KSO_WM_TEMPLATE_INDEX" val="494"/>
  <p:tag name="KSO_WM_UNIT_TYPE" val="m_i"/>
  <p:tag name="KSO_WM_UNIT_INDEX" val="1_6"/>
  <p:tag name="KSO_WM_UNIT_ID" val="256*m_i*1_6"/>
  <p:tag name="KSO_WM_UNIT_CLEAR" val="1"/>
  <p:tag name="KSO_WM_UNIT_LAYERLEVEL" val="1_1"/>
  <p:tag name="KSO_WM_BEAUTIFY_FLAG" val="#wm#"/>
  <p:tag name="KSO_WM_DIAGRAM_GROUP_CODE" val="m1-1"/>
  <p:tag name="KSO_WM_TAG_VERSION" val="1.0"/>
</p:tagLst>
</file>

<file path=ppt/tags/tag24.xml><?xml version="1.0" encoding="utf-8"?>
<p:tagLst xmlns:p="http://schemas.openxmlformats.org/presentationml/2006/main">
  <p:tag name="KSO_WM_TEMPLATE_CATEGORY" val="diagram"/>
  <p:tag name="KSO_WM_TEMPLATE_INDEX" val="494"/>
  <p:tag name="KSO_WM_UNIT_TYPE" val="m_h_f"/>
  <p:tag name="KSO_WM_UNIT_INDEX" val="1_6_1"/>
  <p:tag name="KSO_WM_UNIT_ID" val="256*m_h_f*1_6_1"/>
  <p:tag name="KSO_WM_UNIT_CLEAR" val="1"/>
  <p:tag name="KSO_WM_UNIT_LAYERLEVEL" val="1_1_1"/>
  <p:tag name="KSO_WM_UNIT_VALUE" val="25"/>
  <p:tag name="KSO_WM_UNIT_HIGHLIGHT" val="0"/>
  <p:tag name="KSO_WM_UNIT_COMPATIBLE" val="0"/>
  <p:tag name="KSO_WM_BEAUTIFY_FLAG" val="#wm#"/>
  <p:tag name="KSO_WM_UNIT_PRESET_TEXT_INDEX" val="4"/>
  <p:tag name="KSO_WM_UNIT_PRESET_TEXT_LEN" val="26"/>
  <p:tag name="KSO_WM_DIAGRAM_GROUP_CODE" val="m1-1"/>
  <p:tag name="KSO_WM_TAG_VERSION" val="1.0"/>
</p:tagLst>
</file>

<file path=ppt/tags/tag25.xml><?xml version="1.0" encoding="utf-8"?>
<p:tagLst xmlns:p="http://schemas.openxmlformats.org/presentationml/2006/main">
  <p:tag name="KSO_WM_TEMPLATE_CATEGORY" val="diagram"/>
  <p:tag name="KSO_WM_TEMPLATE_INDEX" val="494"/>
  <p:tag name="KSO_WM_UNIT_TYPE" val="m_i"/>
  <p:tag name="KSO_WM_UNIT_INDEX" val="1_6"/>
  <p:tag name="KSO_WM_UNIT_ID" val="256*m_i*1_6"/>
  <p:tag name="KSO_WM_UNIT_CLEAR" val="1"/>
  <p:tag name="KSO_WM_UNIT_LAYERLEVEL" val="1_1"/>
  <p:tag name="KSO_WM_BEAUTIFY_FLAG" val="#wm#"/>
  <p:tag name="KSO_WM_DIAGRAM_GROUP_CODE" val="m1-1"/>
  <p:tag name="KSO_WM_TAG_VERSION" val="1.0"/>
</p:tagLst>
</file>

<file path=ppt/tags/tag26.xml><?xml version="1.0" encoding="utf-8"?>
<p:tagLst xmlns:p="http://schemas.openxmlformats.org/presentationml/2006/main">
  <p:tag name="KSO_WM_TEMPLATE_CATEGORY" val="diagram"/>
  <p:tag name="KSO_WM_TEMPLATE_INDEX" val="494"/>
  <p:tag name="KSO_WM_SLIDE_ID" val="diagram494_1"/>
  <p:tag name="KSO_WM_SLIDE_INDEX" val="1"/>
  <p:tag name="KSO_WM_SLIDE_ITEM_CNT" val="6"/>
  <p:tag name="KSO_WM_SLIDE_LAYOUT" val="a_m"/>
  <p:tag name="KSO_WM_SLIDE_LAYOUT_CNT" val="1_1"/>
  <p:tag name="KSO_WM_SLIDE_TYPE" val="text"/>
  <p:tag name="KSO_WM_BEAUTIFY_FLAG" val="#wm#"/>
  <p:tag name="KSO_WM_SLIDE_POSITION" val="73*154"/>
  <p:tag name="KSO_WM_SLIDE_SIZE" val="574*298"/>
  <p:tag name="KSO_WM_DIAGRAM_GROUP_CODE" val="m1-1"/>
  <p:tag name="KSO_WM_TAG_VERSION" val="1.0"/>
</p:tagLst>
</file>

<file path=ppt/tags/tag3.xml><?xml version="1.0" encoding="utf-8"?>
<p:tagLst xmlns:p="http://schemas.openxmlformats.org/presentationml/2006/main">
  <p:tag name="MH" val="20150925153645"/>
  <p:tag name="MH_LIBRARY" val="GRAPHIC"/>
  <p:tag name="MH_TYPE" val="Other"/>
  <p:tag name="MH_ORDER" val="1"/>
</p:tagLst>
</file>

<file path=ppt/tags/tag4.xml><?xml version="1.0" encoding="utf-8"?>
<p:tagLst xmlns:p="http://schemas.openxmlformats.org/presentationml/2006/main">
  <p:tag name="MH" val="20150925153645"/>
  <p:tag name="MH_LIBRARY" val="GRAPHIC"/>
  <p:tag name="MH_TYPE" val="Other"/>
  <p:tag name="MH_ORDER" val="2"/>
</p:tagLst>
</file>

<file path=ppt/tags/tag5.xml><?xml version="1.0" encoding="utf-8"?>
<p:tagLst xmlns:p="http://schemas.openxmlformats.org/presentationml/2006/main">
  <p:tag name="MH" val="20150925142203"/>
  <p:tag name="MH_LIBRARY" val="GRAPHIC"/>
  <p:tag name="MH_ORDER" val="图片 6"/>
  <p:tag name="KSO_WM_TAG_VERSION" val="1.0"/>
  <p:tag name="KSO_WM_BEAUTIFY_FLAG" val="#wm#"/>
  <p:tag name="KSO_WM_UNIT_TYPE" val="i"/>
  <p:tag name="KSO_WM_UNIT_ID" val="258*i*0"/>
  <p:tag name="KSO_WM_TEMPLATE_CATEGORY" val="custom"/>
  <p:tag name="KSO_WM_TEMPLATE_INDEX" val="160115"/>
</p:tagLst>
</file>

<file path=ppt/tags/tag6.xml><?xml version="1.0" encoding="utf-8"?>
<p:tagLst xmlns:p="http://schemas.openxmlformats.org/presentationml/2006/main">
  <p:tag name="KSO_WM_TAG_VERSION" val="1.0"/>
  <p:tag name="KSO_WM_TEMPLATE_CATEGORY" val="custom"/>
  <p:tag name="KSO_WM_TEMPLATE_INDEX" val="215"/>
</p:tagLst>
</file>

<file path=ppt/tags/tag7.xml><?xml version="1.0" encoding="utf-8"?>
<p:tagLst xmlns:p="http://schemas.openxmlformats.org/presentationml/2006/main">
  <p:tag name="KSO_WM_TAG_VERSION" val="1.0"/>
  <p:tag name="KSO_WM_TEMPLATE_CATEGORY" val="custom"/>
  <p:tag name="KSO_WM_TEMPLATE_INDEX" val="215"/>
</p:tagLst>
</file>

<file path=ppt/tags/tag8.xml><?xml version="1.0" encoding="utf-8"?>
<p:tagLst xmlns:p="http://schemas.openxmlformats.org/presentationml/2006/main">
  <p:tag name="KSO_WM_TAG_VERSION" val="1.0"/>
  <p:tag name="KSO_WM_BEAUTIFY_FLAG" val="#wm#"/>
  <p:tag name="KSO_WM_TEMPLATE_CATEGORY" val="custom"/>
  <p:tag name="KSO_WM_TEMPLATE_INDEX" val="215"/>
  <p:tag name="KSO_WM_UNIT_TYPE" val="a"/>
  <p:tag name="KSO_WM_UNIT_INDEX" val="1"/>
  <p:tag name="KSO_WM_UNIT_ID" val="custom215_2*a*1"/>
  <p:tag name="KSO_WM_UNIT_CLEAR" val="1"/>
  <p:tag name="KSO_WM_UNIT_LAYERLEVEL" val="1"/>
  <p:tag name="KSO_WM_UNIT_VALUE" val="15"/>
  <p:tag name="KSO_WM_UNIT_ISCONTENTSTITLE" val="0"/>
  <p:tag name="KSO_WM_UNIT_HIGHLIGHT" val="0"/>
  <p:tag name="KSO_WM_UNIT_COMPATIBLE" val="0"/>
  <p:tag name="KSO_WM_UNIT_PRESET_TEXT_INDEX" val="3"/>
  <p:tag name="KSO_WM_UNIT_PRESET_TEXT_LEN" val="17"/>
</p:tagLst>
</file>

<file path=ppt/tags/tag9.xml><?xml version="1.0" encoding="utf-8"?>
<p:tagLst xmlns:p="http://schemas.openxmlformats.org/presentationml/2006/main">
  <p:tag name="KSO_WM_TAG_VERSION" val="1.0"/>
  <p:tag name="KSO_WM_BEAUTIFY_FLAG" val="#wm#"/>
  <p:tag name="KSO_WM_TEMPLATE_CATEGORY" val="custom"/>
  <p:tag name="KSO_WM_TEMPLATE_INDEX" val="215"/>
  <p:tag name="KSO_WM_UNIT_TYPE" val="f"/>
  <p:tag name="KSO_WM_UNIT_INDEX" val="1"/>
  <p:tag name="KSO_WM_UNIT_ID" val="custom215_2*f*1"/>
  <p:tag name="KSO_WM_UNIT_CLEAR" val="1"/>
  <p:tag name="KSO_WM_UNIT_LAYERLEVEL" val="1"/>
  <p:tag name="KSO_WM_UNIT_VALUE" val="496"/>
  <p:tag name="KSO_WM_UNIT_HIGHLIGHT" val="0"/>
  <p:tag name="KSO_WM_UNIT_COMPATIBLE" val="0"/>
  <p:tag name="KSO_WM_UNIT_PRESET_TEXT_INDEX" val="5"/>
  <p:tag name="KSO_WM_UNIT_PRESET_TEXT_LEN" val="232"/>
</p:tagLst>
</file>

<file path=ppt/theme/theme1.xml><?xml version="1.0" encoding="utf-8"?>
<a:theme xmlns:a="http://schemas.openxmlformats.org/drawingml/2006/main" name="1_Office 主题">
  <a:themeElements>
    <a:clrScheme name="21515">
      <a:dk1>
        <a:srgbClr val="5F5F5F"/>
      </a:dk1>
      <a:lt1>
        <a:srgbClr val="FFFFFF"/>
      </a:lt1>
      <a:dk2>
        <a:srgbClr val="4D4D4D"/>
      </a:dk2>
      <a:lt2>
        <a:srgbClr val="FFFFFF"/>
      </a:lt2>
      <a:accent1>
        <a:srgbClr val="47B6E7"/>
      </a:accent1>
      <a:accent2>
        <a:srgbClr val="628EE3"/>
      </a:accent2>
      <a:accent3>
        <a:srgbClr val="2BC3B5"/>
      </a:accent3>
      <a:accent4>
        <a:srgbClr val="92D050"/>
      </a:accent4>
      <a:accent5>
        <a:srgbClr val="CEB9A3"/>
      </a:accent5>
      <a:accent6>
        <a:srgbClr val="FFC000"/>
      </a:accent6>
      <a:hlink>
        <a:srgbClr val="00B0F0"/>
      </a:hlink>
      <a:folHlink>
        <a:srgbClr val="AFB2B4"/>
      </a:folHlink>
    </a:clrScheme>
    <a:fontScheme name="自定义 2">
      <a:majorFont>
        <a:latin typeface="Arial"/>
        <a:ea typeface="黑体"/>
        <a:cs typeface=""/>
      </a:majorFont>
      <a:minorFont>
        <a:latin typeface="Arial"/>
        <a:ea typeface="黑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北森PPT模板_2011.pot</Template>
  <TotalTime>0</TotalTime>
  <Words>3615</Words>
  <Application>WPS 演示</Application>
  <PresentationFormat>全屏显示(4:3)</PresentationFormat>
  <Paragraphs>542</Paragraphs>
  <Slides>39</Slides>
  <Notes>37</Notes>
  <HiddenSlides>9</HiddenSlides>
  <MMClips>1</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39</vt:i4>
      </vt:variant>
    </vt:vector>
  </HeadingPairs>
  <TitlesOfParts>
    <vt:vector size="52" baseType="lpstr">
      <vt:lpstr>Arial</vt:lpstr>
      <vt:lpstr>宋体</vt:lpstr>
      <vt:lpstr>Wingdings</vt:lpstr>
      <vt:lpstr>方正舒体</vt:lpstr>
      <vt:lpstr>楷体</vt:lpstr>
      <vt:lpstr>微软雅黑</vt:lpstr>
      <vt:lpstr>黑体</vt:lpstr>
      <vt:lpstr>Arial Unicode MS</vt:lpstr>
      <vt:lpstr>Calibri</vt:lpstr>
      <vt:lpstr>Times New Roman</vt:lpstr>
      <vt:lpstr>华文细黑</vt:lpstr>
      <vt:lpstr>华文隶书</vt:lpstr>
      <vt:lpstr>1_Office 主题</vt:lpstr>
      <vt:lpstr>第七单元  决策与行动计划</vt:lpstr>
      <vt:lpstr>PowerPoint 演示文稿</vt:lpstr>
      <vt:lpstr>教学目标</vt:lpstr>
      <vt:lpstr>PowerPoint 演示文稿</vt:lpstr>
      <vt:lpstr>目 录</vt:lpstr>
      <vt:lpstr>决策的定义</vt:lpstr>
      <vt:lpstr>PowerPoint 演示文稿</vt:lpstr>
      <vt:lpstr>启示：</vt:lpstr>
      <vt:lpstr>PowerPoint 演示文稿</vt:lpstr>
      <vt:lpstr>影响职业决策的因素</vt:lpstr>
      <vt:lpstr>影响决策的因素</vt:lpstr>
      <vt:lpstr>决策的风险和责任</vt:lpstr>
      <vt:lpstr>PowerPoint 演示文稿</vt:lpstr>
      <vt:lpstr>PowerPoint 演示文稿</vt:lpstr>
      <vt:lpstr>PowerPoint 演示文稿</vt:lpstr>
      <vt:lpstr>PowerPoint 演示文稿</vt:lpstr>
      <vt:lpstr>理性决策是方法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CASVE循环总结</vt:lpstr>
      <vt:lpstr>3.决策平衡轮</vt:lpstr>
      <vt:lpstr>4.SWOT分析</vt:lpstr>
      <vt:lpstr>目标设立与行动计划</vt:lpstr>
      <vt:lpstr>PowerPoint 演示文稿</vt:lpstr>
      <vt:lpstr>PowerPoint 演示文稿</vt:lpstr>
      <vt:lpstr>分享与练习</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不侘傺</cp:lastModifiedBy>
  <cp:revision>256</cp:revision>
  <cp:lastPrinted>2113-01-01T00:00:00Z</cp:lastPrinted>
  <dcterms:created xsi:type="dcterms:W3CDTF">2113-01-01T00:00:00Z</dcterms:created>
  <dcterms:modified xsi:type="dcterms:W3CDTF">2019-12-18T12:52:17Z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2052-11.1.0.9305</vt:lpwstr>
  </property>
</Properties>
</file>