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5"/>
  </p:notesMasterIdLst>
  <p:sldIdLst>
    <p:sldId id="398" r:id="rId3"/>
    <p:sldId id="681" r:id="rId4"/>
    <p:sldId id="682" r:id="rId6"/>
    <p:sldId id="683" r:id="rId7"/>
    <p:sldId id="503" r:id="rId8"/>
    <p:sldId id="504" r:id="rId9"/>
    <p:sldId id="684" r:id="rId10"/>
    <p:sldId id="685" r:id="rId11"/>
    <p:sldId id="686" r:id="rId12"/>
    <p:sldId id="505" r:id="rId13"/>
    <p:sldId id="688" r:id="rId14"/>
    <p:sldId id="689" r:id="rId15"/>
    <p:sldId id="690" r:id="rId16"/>
    <p:sldId id="691" r:id="rId17"/>
    <p:sldId id="692" r:id="rId18"/>
    <p:sldId id="693" r:id="rId19"/>
    <p:sldId id="507" r:id="rId20"/>
    <p:sldId id="694" r:id="rId21"/>
    <p:sldId id="695" r:id="rId22"/>
    <p:sldId id="700" r:id="rId23"/>
    <p:sldId id="701" r:id="rId24"/>
    <p:sldId id="702" r:id="rId25"/>
    <p:sldId id="704" r:id="rId26"/>
    <p:sldId id="705" r:id="rId27"/>
    <p:sldId id="706" r:id="rId28"/>
    <p:sldId id="730" r:id="rId29"/>
    <p:sldId id="708" r:id="rId30"/>
    <p:sldId id="709" r:id="rId31"/>
    <p:sldId id="710" r:id="rId32"/>
    <p:sldId id="711" r:id="rId33"/>
    <p:sldId id="712" r:id="rId34"/>
    <p:sldId id="713" r:id="rId35"/>
    <p:sldId id="714" r:id="rId36"/>
    <p:sldId id="716" r:id="rId37"/>
    <p:sldId id="715" r:id="rId38"/>
    <p:sldId id="719" r:id="rId39"/>
    <p:sldId id="720" r:id="rId40"/>
    <p:sldId id="721" r:id="rId41"/>
    <p:sldId id="722" r:id="rId42"/>
    <p:sldId id="724" r:id="rId43"/>
    <p:sldId id="731" r:id="rId44"/>
    <p:sldId id="777" r:id="rId45"/>
    <p:sldId id="780" r:id="rId46"/>
    <p:sldId id="78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6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043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724"/>
        <p:guide pos="21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1" Type="http://schemas.openxmlformats.org/officeDocument/2006/relationships/commentAuthors" Target="commentAuthors.xml"/><Relationship Id="rId50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C355ED-9C31-4AF8-A0D7-5DE9CBFB4CA4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6729811-BBF8-4560-BAB9-5CBD9A2EA2AD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研发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A5E866-B999-4C51-B973-A8688AF28426}" cxnId="{95C59347-E468-4417-AF13-B52485774DF7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48B5281-6A19-41DC-952B-DF8135B4A16B}" cxnId="{95C59347-E468-4417-AF13-B52485774DF7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0EF8E92-97D9-4383-A5DD-8939DE34A72B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生产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3B203C6-820E-4CA2-ABED-3B9E5A6A6031}" cxnId="{A0A5A57A-4B0A-4CE2-88F8-4D685DD4D919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5A64670-7E63-4FF1-B24A-4B447DA1C2A8}" cxnId="{A0A5A57A-4B0A-4CE2-88F8-4D685DD4D919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0351B6E-D2B0-48D0-8C90-8DFDA88F6E73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市场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056A936-18EF-4A9C-B18F-7DEF07A12ACC}" cxnId="{FC8E0799-621C-4A7D-B354-7B3CB8D09283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7BF91C-9FF0-4B51-8731-ED7EF821045F}" cxnId="{FC8E0799-621C-4A7D-B354-7B3CB8D09283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570BBC4-E2C9-48C0-9926-BF7818CF2359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销售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4F5D0FC-9E64-45E5-84A2-CFBAADEF740B}" cxnId="{97541229-EF3B-4E56-A904-749DD41EE557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06A9476-6E81-420B-9E60-67F24E46A622}" cxnId="{97541229-EF3B-4E56-A904-749DD41EE557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45CB357-C1BC-46F1-80B2-4FAC45452E6B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分析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28DE87F-D150-491A-9923-AA3BDC2849CF}" cxnId="{AC9D74EC-C6CA-4718-A8B5-E50A67C64D35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D0D72DA-7BDD-4587-AA24-3CE430FEF113}" cxnId="{AC9D74EC-C6CA-4718-A8B5-E50A67C64D35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94FCC6-99E1-41BB-9435-A0C9240BF448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客服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7030AC-0935-4016-9CE7-D9C5999B7CC8}" cxnId="{FCD809C1-CE4B-477B-A26B-92A6A9375688}" type="parTrans">
      <dgm:prSet/>
      <dgm:spPr/>
      <dgm:t>
        <a:bodyPr/>
        <a:lstStyle/>
        <a:p>
          <a:endParaRPr lang="en-US"/>
        </a:p>
      </dgm:t>
    </dgm:pt>
    <dgm:pt modelId="{2290DFF9-25D2-4E4B-9B5C-774C834C7F64}" cxnId="{FCD809C1-CE4B-477B-A26B-92A6A9375688}" type="sibTrans">
      <dgm:prSet/>
      <dgm:spPr/>
      <dgm:t>
        <a:bodyPr/>
        <a:lstStyle/>
        <a:p>
          <a:endParaRPr lang="en-US"/>
        </a:p>
      </dgm:t>
    </dgm:pt>
    <dgm:pt modelId="{47E2378C-4C5D-453D-9F03-5E207D98EFAE}" type="pres">
      <dgm:prSet presAssocID="{61C355ED-9C31-4AF8-A0D7-5DE9CBFB4C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4A80CE-4C98-41D0-BE92-AFFBC822D9E2}" type="pres">
      <dgm:prSet presAssocID="{86729811-BBF8-4560-BAB9-5CBD9A2EA2AD}" presName="dummy" presStyleCnt="0"/>
      <dgm:spPr/>
    </dgm:pt>
    <dgm:pt modelId="{6D913E9D-F7C2-40DA-95E3-6C19029DD3F3}" type="pres">
      <dgm:prSet presAssocID="{86729811-BBF8-4560-BAB9-5CBD9A2EA2AD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81B3F-F570-4E8D-BDB5-30CDDF5A11E0}" type="pres">
      <dgm:prSet presAssocID="{348B5281-6A19-41DC-952B-DF8135B4A16B}" presName="sibTrans" presStyleLbl="node1" presStyleIdx="0" presStyleCnt="6"/>
      <dgm:spPr/>
      <dgm:t>
        <a:bodyPr/>
        <a:lstStyle/>
        <a:p>
          <a:endParaRPr lang="en-US"/>
        </a:p>
      </dgm:t>
    </dgm:pt>
    <dgm:pt modelId="{BC3D6BA9-FA7D-49E8-B9EE-BF1F6EB17C11}" type="pres">
      <dgm:prSet presAssocID="{A0EF8E92-97D9-4383-A5DD-8939DE34A72B}" presName="dummy" presStyleCnt="0"/>
      <dgm:spPr/>
    </dgm:pt>
    <dgm:pt modelId="{418D0796-DDEF-402A-97DB-384E7CEE27C7}" type="pres">
      <dgm:prSet presAssocID="{A0EF8E92-97D9-4383-A5DD-8939DE34A72B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1CBFD-65B7-4E38-BBA8-37C23E859436}" type="pres">
      <dgm:prSet presAssocID="{E5A64670-7E63-4FF1-B24A-4B447DA1C2A8}" presName="sibTrans" presStyleLbl="node1" presStyleIdx="1" presStyleCnt="6"/>
      <dgm:spPr/>
      <dgm:t>
        <a:bodyPr/>
        <a:lstStyle/>
        <a:p>
          <a:endParaRPr lang="en-US"/>
        </a:p>
      </dgm:t>
    </dgm:pt>
    <dgm:pt modelId="{36339B72-462E-47C1-9B8B-B84ED06286DB}" type="pres">
      <dgm:prSet presAssocID="{70351B6E-D2B0-48D0-8C90-8DFDA88F6E73}" presName="dummy" presStyleCnt="0"/>
      <dgm:spPr/>
    </dgm:pt>
    <dgm:pt modelId="{6770D4A5-AE7B-4262-BF5B-F8954D78EACE}" type="pres">
      <dgm:prSet presAssocID="{70351B6E-D2B0-48D0-8C90-8DFDA88F6E73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437839-2827-4C08-8944-05C26791075B}" type="pres">
      <dgm:prSet presAssocID="{B07BF91C-9FF0-4B51-8731-ED7EF821045F}" presName="sibTrans" presStyleLbl="node1" presStyleIdx="2" presStyleCnt="6"/>
      <dgm:spPr/>
      <dgm:t>
        <a:bodyPr/>
        <a:lstStyle/>
        <a:p>
          <a:endParaRPr lang="en-US"/>
        </a:p>
      </dgm:t>
    </dgm:pt>
    <dgm:pt modelId="{AAAC1DA9-0B35-47AD-BF1D-7249E5B70DB5}" type="pres">
      <dgm:prSet presAssocID="{7570BBC4-E2C9-48C0-9926-BF7818CF2359}" presName="dummy" presStyleCnt="0"/>
      <dgm:spPr/>
    </dgm:pt>
    <dgm:pt modelId="{33388CC9-2E0F-4907-B05D-D4D20433C2E6}" type="pres">
      <dgm:prSet presAssocID="{7570BBC4-E2C9-48C0-9926-BF7818CF2359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2CDA9-D836-46DA-9129-FC30B5E30474}" type="pres">
      <dgm:prSet presAssocID="{F06A9476-6E81-420B-9E60-67F24E46A622}" presName="sibTrans" presStyleLbl="node1" presStyleIdx="3" presStyleCnt="6"/>
      <dgm:spPr/>
      <dgm:t>
        <a:bodyPr/>
        <a:lstStyle/>
        <a:p>
          <a:endParaRPr lang="en-US"/>
        </a:p>
      </dgm:t>
    </dgm:pt>
    <dgm:pt modelId="{5463E74C-E652-445D-B300-144287FC91EA}" type="pres">
      <dgm:prSet presAssocID="{9794FCC6-99E1-41BB-9435-A0C9240BF448}" presName="dummy" presStyleCnt="0"/>
      <dgm:spPr/>
    </dgm:pt>
    <dgm:pt modelId="{DBDEAD13-1612-4091-BB6D-9CA66FD75793}" type="pres">
      <dgm:prSet presAssocID="{9794FCC6-99E1-41BB-9435-A0C9240BF448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27568-6362-4154-95AD-6C5079E26F72}" type="pres">
      <dgm:prSet presAssocID="{2290DFF9-25D2-4E4B-9B5C-774C834C7F64}" presName="sibTrans" presStyleLbl="node1" presStyleIdx="4" presStyleCnt="6"/>
      <dgm:spPr/>
      <dgm:t>
        <a:bodyPr/>
        <a:lstStyle/>
        <a:p>
          <a:endParaRPr lang="en-US"/>
        </a:p>
      </dgm:t>
    </dgm:pt>
    <dgm:pt modelId="{3139E0C5-B74C-4B8C-B7B7-A55A430D5A30}" type="pres">
      <dgm:prSet presAssocID="{845CB357-C1BC-46F1-80B2-4FAC45452E6B}" presName="dummy" presStyleCnt="0"/>
      <dgm:spPr/>
    </dgm:pt>
    <dgm:pt modelId="{FF0D1AE2-2846-4991-9FEC-2456DC0CD8EC}" type="pres">
      <dgm:prSet presAssocID="{845CB357-C1BC-46F1-80B2-4FAC45452E6B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F9F20-FB01-436C-B62E-7AB5097AE471}" type="pres">
      <dgm:prSet presAssocID="{ED0D72DA-7BDD-4587-AA24-3CE430FEF113}" presName="sibTrans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FCD809C1-CE4B-477B-A26B-92A6A9375688}" srcId="{61C355ED-9C31-4AF8-A0D7-5DE9CBFB4CA4}" destId="{9794FCC6-99E1-41BB-9435-A0C9240BF448}" srcOrd="4" destOrd="0" parTransId="{737030AC-0935-4016-9CE7-D9C5999B7CC8}" sibTransId="{2290DFF9-25D2-4E4B-9B5C-774C834C7F64}"/>
    <dgm:cxn modelId="{8D1E326E-2539-40E4-A39B-D0C615FE941A}" type="presOf" srcId="{2290DFF9-25D2-4E4B-9B5C-774C834C7F64}" destId="{F2327568-6362-4154-95AD-6C5079E26F72}" srcOrd="0" destOrd="0" presId="urn:microsoft.com/office/officeart/2005/8/layout/cycle1"/>
    <dgm:cxn modelId="{A0A5A57A-4B0A-4CE2-88F8-4D685DD4D919}" srcId="{61C355ED-9C31-4AF8-A0D7-5DE9CBFB4CA4}" destId="{A0EF8E92-97D9-4383-A5DD-8939DE34A72B}" srcOrd="1" destOrd="0" parTransId="{93B203C6-820E-4CA2-ABED-3B9E5A6A6031}" sibTransId="{E5A64670-7E63-4FF1-B24A-4B447DA1C2A8}"/>
    <dgm:cxn modelId="{AC9D74EC-C6CA-4718-A8B5-E50A67C64D35}" srcId="{61C355ED-9C31-4AF8-A0D7-5DE9CBFB4CA4}" destId="{845CB357-C1BC-46F1-80B2-4FAC45452E6B}" srcOrd="5" destOrd="0" parTransId="{C28DE87F-D150-491A-9923-AA3BDC2849CF}" sibTransId="{ED0D72DA-7BDD-4587-AA24-3CE430FEF113}"/>
    <dgm:cxn modelId="{FC8E0799-621C-4A7D-B354-7B3CB8D09283}" srcId="{61C355ED-9C31-4AF8-A0D7-5DE9CBFB4CA4}" destId="{70351B6E-D2B0-48D0-8C90-8DFDA88F6E73}" srcOrd="2" destOrd="0" parTransId="{2056A936-18EF-4A9C-B18F-7DEF07A12ACC}" sibTransId="{B07BF91C-9FF0-4B51-8731-ED7EF821045F}"/>
    <dgm:cxn modelId="{97541229-EF3B-4E56-A904-749DD41EE557}" srcId="{61C355ED-9C31-4AF8-A0D7-5DE9CBFB4CA4}" destId="{7570BBC4-E2C9-48C0-9926-BF7818CF2359}" srcOrd="3" destOrd="0" parTransId="{94F5D0FC-9E64-45E5-84A2-CFBAADEF740B}" sibTransId="{F06A9476-6E81-420B-9E60-67F24E46A622}"/>
    <dgm:cxn modelId="{3BC6FF2B-25EB-43E9-803B-844E7C3D928E}" type="presOf" srcId="{7570BBC4-E2C9-48C0-9926-BF7818CF2359}" destId="{33388CC9-2E0F-4907-B05D-D4D20433C2E6}" srcOrd="0" destOrd="0" presId="urn:microsoft.com/office/officeart/2005/8/layout/cycle1"/>
    <dgm:cxn modelId="{95C59347-E468-4417-AF13-B52485774DF7}" srcId="{61C355ED-9C31-4AF8-A0D7-5DE9CBFB4CA4}" destId="{86729811-BBF8-4560-BAB9-5CBD9A2EA2AD}" srcOrd="0" destOrd="0" parTransId="{C1A5E866-B999-4C51-B973-A8688AF28426}" sibTransId="{348B5281-6A19-41DC-952B-DF8135B4A16B}"/>
    <dgm:cxn modelId="{8187645E-D389-428A-8EB5-3467ABC56D38}" type="presOf" srcId="{9794FCC6-99E1-41BB-9435-A0C9240BF448}" destId="{DBDEAD13-1612-4091-BB6D-9CA66FD75793}" srcOrd="0" destOrd="0" presId="urn:microsoft.com/office/officeart/2005/8/layout/cycle1"/>
    <dgm:cxn modelId="{DCF358B4-5185-44C6-A714-0ACD4953DBFB}" type="presOf" srcId="{61C355ED-9C31-4AF8-A0D7-5DE9CBFB4CA4}" destId="{47E2378C-4C5D-453D-9F03-5E207D98EFAE}" srcOrd="0" destOrd="0" presId="urn:microsoft.com/office/officeart/2005/8/layout/cycle1"/>
    <dgm:cxn modelId="{7D11D1FF-9F45-4C9A-848F-C8277E49003E}" type="presOf" srcId="{348B5281-6A19-41DC-952B-DF8135B4A16B}" destId="{ADE81B3F-F570-4E8D-BDB5-30CDDF5A11E0}" srcOrd="0" destOrd="0" presId="urn:microsoft.com/office/officeart/2005/8/layout/cycle1"/>
    <dgm:cxn modelId="{D3DAFD97-EDAF-4C18-BF9E-26B8BE0EA170}" type="presOf" srcId="{ED0D72DA-7BDD-4587-AA24-3CE430FEF113}" destId="{21DF9F20-FB01-436C-B62E-7AB5097AE471}" srcOrd="0" destOrd="0" presId="urn:microsoft.com/office/officeart/2005/8/layout/cycle1"/>
    <dgm:cxn modelId="{3E39B909-3CC1-4E6F-AEC7-F95CA2A5310F}" type="presOf" srcId="{A0EF8E92-97D9-4383-A5DD-8939DE34A72B}" destId="{418D0796-DDEF-402A-97DB-384E7CEE27C7}" srcOrd="0" destOrd="0" presId="urn:microsoft.com/office/officeart/2005/8/layout/cycle1"/>
    <dgm:cxn modelId="{FD8483A4-9B47-4C4A-8397-5BA79A8B3614}" type="presOf" srcId="{B07BF91C-9FF0-4B51-8731-ED7EF821045F}" destId="{EB437839-2827-4C08-8944-05C26791075B}" srcOrd="0" destOrd="0" presId="urn:microsoft.com/office/officeart/2005/8/layout/cycle1"/>
    <dgm:cxn modelId="{FCFB625C-D3AF-4B99-A864-D363F8BF9731}" type="presOf" srcId="{70351B6E-D2B0-48D0-8C90-8DFDA88F6E73}" destId="{6770D4A5-AE7B-4262-BF5B-F8954D78EACE}" srcOrd="0" destOrd="0" presId="urn:microsoft.com/office/officeart/2005/8/layout/cycle1"/>
    <dgm:cxn modelId="{3C130451-1433-4451-B83B-F6D5ADC08FF4}" type="presOf" srcId="{845CB357-C1BC-46F1-80B2-4FAC45452E6B}" destId="{FF0D1AE2-2846-4991-9FEC-2456DC0CD8EC}" srcOrd="0" destOrd="0" presId="urn:microsoft.com/office/officeart/2005/8/layout/cycle1"/>
    <dgm:cxn modelId="{AB7A761E-250B-4646-8A75-E89D82FB0D24}" type="presOf" srcId="{86729811-BBF8-4560-BAB9-5CBD9A2EA2AD}" destId="{6D913E9D-F7C2-40DA-95E3-6C19029DD3F3}" srcOrd="0" destOrd="0" presId="urn:microsoft.com/office/officeart/2005/8/layout/cycle1"/>
    <dgm:cxn modelId="{F67CD2FF-E718-4758-B124-0065919BA405}" type="presOf" srcId="{F06A9476-6E81-420B-9E60-67F24E46A622}" destId="{BEC2CDA9-D836-46DA-9129-FC30B5E30474}" srcOrd="0" destOrd="0" presId="urn:microsoft.com/office/officeart/2005/8/layout/cycle1"/>
    <dgm:cxn modelId="{2FDC588F-8407-4039-BCA0-060FCB486573}" type="presOf" srcId="{E5A64670-7E63-4FF1-B24A-4B447DA1C2A8}" destId="{A861CBFD-65B7-4E38-BBA8-37C23E859436}" srcOrd="0" destOrd="0" presId="urn:microsoft.com/office/officeart/2005/8/layout/cycle1"/>
    <dgm:cxn modelId="{536FE3B0-73B4-4CAB-BD38-44A6B1946ECD}" type="presParOf" srcId="{47E2378C-4C5D-453D-9F03-5E207D98EFAE}" destId="{934A80CE-4C98-41D0-BE92-AFFBC822D9E2}" srcOrd="0" destOrd="0" presId="urn:microsoft.com/office/officeart/2005/8/layout/cycle1"/>
    <dgm:cxn modelId="{2D762DE0-7028-41E2-B1D7-10283F4C5E80}" type="presParOf" srcId="{47E2378C-4C5D-453D-9F03-5E207D98EFAE}" destId="{6D913E9D-F7C2-40DA-95E3-6C19029DD3F3}" srcOrd="1" destOrd="0" presId="urn:microsoft.com/office/officeart/2005/8/layout/cycle1"/>
    <dgm:cxn modelId="{B72F10A3-73F8-4EF7-A060-BA86757B8465}" type="presParOf" srcId="{47E2378C-4C5D-453D-9F03-5E207D98EFAE}" destId="{ADE81B3F-F570-4E8D-BDB5-30CDDF5A11E0}" srcOrd="2" destOrd="0" presId="urn:microsoft.com/office/officeart/2005/8/layout/cycle1"/>
    <dgm:cxn modelId="{237BAD16-316A-425A-A739-080CF00DC5DF}" type="presParOf" srcId="{47E2378C-4C5D-453D-9F03-5E207D98EFAE}" destId="{BC3D6BA9-FA7D-49E8-B9EE-BF1F6EB17C11}" srcOrd="3" destOrd="0" presId="urn:microsoft.com/office/officeart/2005/8/layout/cycle1"/>
    <dgm:cxn modelId="{6CF16EA0-01F7-4544-915D-0C9F125C45DE}" type="presParOf" srcId="{47E2378C-4C5D-453D-9F03-5E207D98EFAE}" destId="{418D0796-DDEF-402A-97DB-384E7CEE27C7}" srcOrd="4" destOrd="0" presId="urn:microsoft.com/office/officeart/2005/8/layout/cycle1"/>
    <dgm:cxn modelId="{5FF13F6B-DC32-4205-A117-AAA6E741A638}" type="presParOf" srcId="{47E2378C-4C5D-453D-9F03-5E207D98EFAE}" destId="{A861CBFD-65B7-4E38-BBA8-37C23E859436}" srcOrd="5" destOrd="0" presId="urn:microsoft.com/office/officeart/2005/8/layout/cycle1"/>
    <dgm:cxn modelId="{D5FEF861-DF64-40D1-B148-0A12F68A2A2C}" type="presParOf" srcId="{47E2378C-4C5D-453D-9F03-5E207D98EFAE}" destId="{36339B72-462E-47C1-9B8B-B84ED06286DB}" srcOrd="6" destOrd="0" presId="urn:microsoft.com/office/officeart/2005/8/layout/cycle1"/>
    <dgm:cxn modelId="{EC98E2D9-90C8-4A34-99CE-EC54265011C0}" type="presParOf" srcId="{47E2378C-4C5D-453D-9F03-5E207D98EFAE}" destId="{6770D4A5-AE7B-4262-BF5B-F8954D78EACE}" srcOrd="7" destOrd="0" presId="urn:microsoft.com/office/officeart/2005/8/layout/cycle1"/>
    <dgm:cxn modelId="{36B2A664-9133-49C8-A46A-1D8F0E316FEE}" type="presParOf" srcId="{47E2378C-4C5D-453D-9F03-5E207D98EFAE}" destId="{EB437839-2827-4C08-8944-05C26791075B}" srcOrd="8" destOrd="0" presId="urn:microsoft.com/office/officeart/2005/8/layout/cycle1"/>
    <dgm:cxn modelId="{0C4FB973-4F43-4D8B-8CB2-84A5927C8DDB}" type="presParOf" srcId="{47E2378C-4C5D-453D-9F03-5E207D98EFAE}" destId="{AAAC1DA9-0B35-47AD-BF1D-7249E5B70DB5}" srcOrd="9" destOrd="0" presId="urn:microsoft.com/office/officeart/2005/8/layout/cycle1"/>
    <dgm:cxn modelId="{1DA84B73-ECF9-4505-AC10-4ADF48BBD71A}" type="presParOf" srcId="{47E2378C-4C5D-453D-9F03-5E207D98EFAE}" destId="{33388CC9-2E0F-4907-B05D-D4D20433C2E6}" srcOrd="10" destOrd="0" presId="urn:microsoft.com/office/officeart/2005/8/layout/cycle1"/>
    <dgm:cxn modelId="{C6F0427A-8CA6-4ADE-A7AF-C36660B039DE}" type="presParOf" srcId="{47E2378C-4C5D-453D-9F03-5E207D98EFAE}" destId="{BEC2CDA9-D836-46DA-9129-FC30B5E30474}" srcOrd="11" destOrd="0" presId="urn:microsoft.com/office/officeart/2005/8/layout/cycle1"/>
    <dgm:cxn modelId="{7891FE18-570B-461D-B654-D1D60DEA1023}" type="presParOf" srcId="{47E2378C-4C5D-453D-9F03-5E207D98EFAE}" destId="{5463E74C-E652-445D-B300-144287FC91EA}" srcOrd="12" destOrd="0" presId="urn:microsoft.com/office/officeart/2005/8/layout/cycle1"/>
    <dgm:cxn modelId="{042DC4EE-271F-4FB4-BE8F-9E0C8D01E0B9}" type="presParOf" srcId="{47E2378C-4C5D-453D-9F03-5E207D98EFAE}" destId="{DBDEAD13-1612-4091-BB6D-9CA66FD75793}" srcOrd="13" destOrd="0" presId="urn:microsoft.com/office/officeart/2005/8/layout/cycle1"/>
    <dgm:cxn modelId="{7903C363-64EE-432D-906C-12AF207C8509}" type="presParOf" srcId="{47E2378C-4C5D-453D-9F03-5E207D98EFAE}" destId="{F2327568-6362-4154-95AD-6C5079E26F72}" srcOrd="14" destOrd="0" presId="urn:microsoft.com/office/officeart/2005/8/layout/cycle1"/>
    <dgm:cxn modelId="{3DADCE5A-06E1-45AC-AF17-027279086DFC}" type="presParOf" srcId="{47E2378C-4C5D-453D-9F03-5E207D98EFAE}" destId="{3139E0C5-B74C-4B8C-B7B7-A55A430D5A30}" srcOrd="15" destOrd="0" presId="urn:microsoft.com/office/officeart/2005/8/layout/cycle1"/>
    <dgm:cxn modelId="{E6974FDA-4467-4D4A-B256-C5439F79E06E}" type="presParOf" srcId="{47E2378C-4C5D-453D-9F03-5E207D98EFAE}" destId="{FF0D1AE2-2846-4991-9FEC-2456DC0CD8EC}" srcOrd="16" destOrd="0" presId="urn:microsoft.com/office/officeart/2005/8/layout/cycle1"/>
    <dgm:cxn modelId="{B65E7ACB-CCFF-4A6D-AE19-5D1D6586F45E}" type="presParOf" srcId="{47E2378C-4C5D-453D-9F03-5E207D98EFAE}" destId="{21DF9F20-FB01-436C-B62E-7AB5097AE471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0" name=""/>
      <dsp:cNvGrpSpPr/>
    </dsp:nvGrpSpPr>
    <dsp:grpSpPr>
      <a:xfrm>
        <a:off x="0" y="0"/>
        <a:ext cx="8064896" cy="5976664"/>
        <a:chOff x="0" y="0"/>
        <a:chExt cx="0" cy="0"/>
      </a:xfrm>
    </dsp:grpSpPr>
    <dsp:sp>
      <dsp:nvSpPr>
        <dsp:cNvPr id="1" name="矩形 0"/>
        <dsp:cNvSpPr/>
      </dsp:nvSpPr>
      <dsp:spPr>
        <a:xfrm>
          <a:off x="4784468" y="15514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研发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784468" y="15514"/>
        <a:ext cx="1222729" cy="1222729"/>
      </dsp:txXfrm>
    </dsp:sp>
    <dsp:sp>
      <dsp:nvSpPr>
        <dsp:cNvPr id="2" name="环形箭头 1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20572064"/>
            <a:gd name="adj4" fmla="val 18984182"/>
            <a:gd name="adj5" fmla="val 465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>
      <dsp:nvSpPr>
        <dsp:cNvPr id="3" name="矩形 2"/>
        <dsp:cNvSpPr/>
      </dsp:nvSpPr>
      <dsp:spPr>
        <a:xfrm>
          <a:off x="6147854" y="2376967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生产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147854" y="2376967"/>
        <a:ext cx="1222729" cy="1222729"/>
      </dsp:txXfrm>
    </dsp:sp>
    <dsp:sp>
      <dsp:nvSpPr>
        <dsp:cNvPr id="4" name="环形箭头 3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2365262"/>
            <a:gd name="adj4" fmla="val 777380"/>
            <a:gd name="adj5" fmla="val 465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>
      <dsp:nvSpPr>
        <dsp:cNvPr id="5" name="矩形 4"/>
        <dsp:cNvSpPr/>
      </dsp:nvSpPr>
      <dsp:spPr>
        <a:xfrm>
          <a:off x="4784468" y="4738420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市场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784468" y="4738420"/>
        <a:ext cx="1222729" cy="1222729"/>
      </dsp:txXfrm>
    </dsp:sp>
    <dsp:sp>
      <dsp:nvSpPr>
        <dsp:cNvPr id="6" name="环形箭头 5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6109996"/>
            <a:gd name="adj4" fmla="val 4439448"/>
            <a:gd name="adj5" fmla="val 4659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>
      <dsp:nvSpPr>
        <dsp:cNvPr id="7" name="矩形 6"/>
        <dsp:cNvSpPr/>
      </dsp:nvSpPr>
      <dsp:spPr>
        <a:xfrm>
          <a:off x="2057697" y="4738420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销售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057697" y="4738420"/>
        <a:ext cx="1222729" cy="1222729"/>
      </dsp:txXfrm>
    </dsp:sp>
    <dsp:sp>
      <dsp:nvSpPr>
        <dsp:cNvPr id="8" name="环形箭头 7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9772064"/>
            <a:gd name="adj4" fmla="val 8184182"/>
            <a:gd name="adj5" fmla="val 465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>
      <dsp:nvSpPr>
        <dsp:cNvPr id="9" name="矩形 8"/>
        <dsp:cNvSpPr/>
      </dsp:nvSpPr>
      <dsp:spPr>
        <a:xfrm>
          <a:off x="694312" y="2376967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客服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94312" y="2376967"/>
        <a:ext cx="1222729" cy="1222729"/>
      </dsp:txXfrm>
    </dsp:sp>
    <dsp:sp>
      <dsp:nvSpPr>
        <dsp:cNvPr id="10" name="环形箭头 9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13165262"/>
            <a:gd name="adj4" fmla="val 11577380"/>
            <a:gd name="adj5" fmla="val 4659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>
      <dsp:nvSpPr>
        <dsp:cNvPr id="11" name="矩形 10"/>
        <dsp:cNvSpPr/>
      </dsp:nvSpPr>
      <dsp:spPr>
        <a:xfrm>
          <a:off x="2057697" y="15514"/>
          <a:ext cx="1222729" cy="12227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分析</a:t>
          </a:r>
          <a:endParaRPr 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057697" y="15514"/>
        <a:ext cx="1222729" cy="1222729"/>
      </dsp:txXfrm>
    </dsp:sp>
    <dsp:sp>
      <dsp:nvSpPr>
        <dsp:cNvPr id="12" name="环形箭头 11"/>
        <dsp:cNvSpPr/>
      </dsp:nvSpPr>
      <dsp:spPr>
        <a:xfrm>
          <a:off x="1047375" y="3259"/>
          <a:ext cx="5970145" cy="5970145"/>
        </a:xfrm>
        <a:prstGeom prst="circularArrow">
          <a:avLst>
            <a:gd name="adj1" fmla="val 3994"/>
            <a:gd name="adj2" fmla="val 250556"/>
            <a:gd name="adj3" fmla="val 16909996"/>
            <a:gd name="adj4" fmla="val 15239448"/>
            <a:gd name="adj5" fmla="val 465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7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553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65539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zh-CN"/>
              <a:t>根据兴趣选择你想从事的行业，参考</a:t>
            </a:r>
            <a:r>
              <a:rPr lang="en-US" altLang="zh-CN"/>
              <a:t>33</a:t>
            </a:r>
            <a:r>
              <a:rPr lang="zh-CN" altLang="zh-CN"/>
              <a:t>页工作世界地图，兴趣类型偏横轴以上部分，喜欢与物打交道，横轴以下部分，喜欢与人打交道，数轴左边喜欢与资料、文件等打交道，数轴右边喜欢与观点的研究和表达，根据兴趣类型来选择从事的行业，根据技能和性格结合工作要求选择职位，根据价值观选择组织，也就是单位的性质，讲</a:t>
            </a:r>
            <a:r>
              <a:rPr lang="en-US" altLang="zh-CN"/>
              <a:t>34</a:t>
            </a:r>
            <a:r>
              <a:rPr lang="zh-CN" altLang="en-US"/>
              <a:t>页国企、外企，民企的区别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1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1682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71683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en-US"/>
              <a:t>很多大学生不知道如何进行工作世界的探索，其中一个很重要的原因是工作世界信息浩如烟海，根本搞不清从哪入手，更谈不上如何进行了。通过自我探索，每一部分都有对应的职业出现，再根据自己的理想头脑风暴出你想做的职业，然后找出这些职业的共同点，综合出</a:t>
            </a:r>
            <a:r>
              <a:rPr lang="en-US" altLang="zh-CN"/>
              <a:t>5-10</a:t>
            </a:r>
            <a:r>
              <a:rPr lang="zh-CN" altLang="en-US"/>
              <a:t>个职业，就是你的职业库。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98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646112" y="0"/>
            <a:ext cx="1828800" cy="1371600"/>
          </a:xfrm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9875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r>
              <a:rPr lang="zh-CN" altLang="en-US" dirty="0"/>
              <a:t>美国劳工组织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01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722312" y="0"/>
            <a:ext cx="1828800" cy="1371600"/>
          </a:xfrm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15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r>
              <a:rPr lang="zh-CN" altLang="en-US" dirty="0"/>
              <a:t>漫不经心而不是步步惊心，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588" y="0"/>
            <a:ext cx="0" cy="0"/>
          </a:xfrm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87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zh-CN" dirty="0"/>
          </a:p>
          <a:p>
            <a:pPr lvl="0"/>
            <a:endParaRPr lang="zh-CN" altLang="zh-CN" dirty="0"/>
          </a:p>
          <a:p>
            <a:pPr lvl="0"/>
            <a:endParaRPr lang="zh-CN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2D648-5A42-4356-B13C-F97BE5534B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2D648-5A42-4356-B13C-F97BE5534B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1746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31747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3794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33795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en-US"/>
              <a:t>教材</a:t>
            </a:r>
            <a:r>
              <a:rPr lang="en-US" altLang="zh-CN"/>
              <a:t>94-95</a:t>
            </a:r>
            <a:r>
              <a:rPr lang="zh-CN" altLang="en-US"/>
              <a:t>页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993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39939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513" y="0"/>
            <a:ext cx="1587" cy="0"/>
          </a:xfrm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3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zh-CN" dirty="0"/>
          </a:p>
          <a:p>
            <a:pPr lvl="0"/>
            <a:endParaRPr lang="zh-CN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8370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1440" tIns="45720" rIns="91440" bIns="45720"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58371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en-US"/>
              <a:t>通过</a:t>
            </a:r>
            <a:r>
              <a:rPr lang="en-US" altLang="zh-CN"/>
              <a:t>“</a:t>
            </a:r>
            <a:r>
              <a:rPr lang="zh-CN" altLang="en-US"/>
              <a:t>一个手机的旅行</a:t>
            </a:r>
            <a:r>
              <a:rPr lang="en-US" altLang="zh-CN"/>
              <a:t>”</a:t>
            </a:r>
            <a:r>
              <a:rPr lang="zh-CN" altLang="en-US"/>
              <a:t>让学生了解一部手机的诞生，同时了解一般公司的组织架构，了解哪些部门需要相关专业知识和核心技能，哪些部门专业不限。如分析、研发、生产、财务部门一般需要相关专业知识和核心技能，但市场、销售和客服、行政、人事一般可以专业不限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hyperlink" Target="http://sports.163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hyperlink" Target="http://business.sohu.com/20040915/n222055803.shtml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第六单元  工作世界探索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我们这个时代的麻烦就是将来不会是过去那个熟悉的模样。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           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保尔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  <a:sym typeface="+mn-ea"/>
              </a:rPr>
              <a:t>·瓦雷里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123895" y="2666830"/>
            <a:ext cx="5536870" cy="1172505"/>
          </a:xfrm>
        </p:spPr>
        <p:txBody>
          <a:bodyPr>
            <a:normAutofit/>
          </a:bodyPr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工作世界的宏观现状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4"/>
          <p:cNvSpPr/>
          <p:nvPr/>
        </p:nvSpPr>
        <p:spPr>
          <a:xfrm>
            <a:off x="1219200" y="457200"/>
            <a:ext cx="36576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供求情况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13410" y="1652270"/>
            <a:ext cx="8501380" cy="462343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3"/>
          <p:cNvSpPr/>
          <p:nvPr/>
        </p:nvSpPr>
        <p:spPr>
          <a:xfrm>
            <a:off x="986473" y="1570990"/>
            <a:ext cx="6629400" cy="4038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地域结构性问题：毕业生“宁要北京一张床，不要西部一套房”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专业供求结构性问题：劳动力供给过剩和短缺并存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考研热、考公务员热、基层就业冷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Rectangle 4"/>
          <p:cNvSpPr/>
          <p:nvPr/>
        </p:nvSpPr>
        <p:spPr>
          <a:xfrm>
            <a:off x="1143000" y="381000"/>
            <a:ext cx="46482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结构性失业问题突出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341630"/>
            <a:ext cx="8139430" cy="862965"/>
          </a:xfrm>
        </p:spPr>
        <p:txBody>
          <a:bodyPr>
            <a:normAutofit/>
          </a:bodyPr>
          <a:p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信息化、全球化时代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>
                <a:sym typeface="+mn-ea"/>
              </a:rPr>
              <a:t>面临国际化人才的竞争</a:t>
            </a:r>
            <a:endParaRPr lang="zh-CN" altLang="en-US">
              <a:sym typeface="+mn-ea"/>
            </a:endParaRPr>
          </a:p>
          <a:p>
            <a:pPr lvl="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>
                <a:sym typeface="+mn-ea"/>
              </a:rPr>
              <a:t>要具备国际化视野和素质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Rectangle 4"/>
          <p:cNvSpPr/>
          <p:nvPr/>
        </p:nvSpPr>
        <p:spPr>
          <a:xfrm>
            <a:off x="1371600" y="2971800"/>
            <a:ext cx="3581400" cy="3384550"/>
          </a:xfrm>
          <a:prstGeom prst="rect">
            <a:avLst/>
          </a:prstGeom>
          <a:solidFill>
            <a:srgbClr val="CCCC00"/>
          </a:solidFill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全职工作</a:t>
            </a:r>
            <a:endParaRPr lang="zh-CN" altLang="en-US" sz="2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兼职工作</a:t>
            </a:r>
            <a:endParaRPr lang="zh-CN" altLang="en-US" sz="2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多重工作</a:t>
            </a:r>
            <a:endParaRPr lang="zh-CN" altLang="en-US" sz="2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自由职业</a:t>
            </a:r>
            <a:endParaRPr lang="zh-CN" altLang="en-US" sz="2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sz="2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自己创业</a:t>
            </a:r>
            <a:endParaRPr 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Rectangle 5"/>
          <p:cNvSpPr/>
          <p:nvPr/>
        </p:nvSpPr>
        <p:spPr>
          <a:xfrm>
            <a:off x="4114800" y="1677035"/>
            <a:ext cx="3192780" cy="2639695"/>
          </a:xfrm>
          <a:prstGeom prst="rect">
            <a:avLst/>
          </a:prstGeom>
          <a:solidFill>
            <a:srgbClr val="FFCC99"/>
          </a:solidFill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人才库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代理</a:t>
            </a:r>
            <a:r>
              <a:rPr lang="en-US" altLang="zh-CN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经纪人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合同工作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zh-CN" altLang="en-US" sz="2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咨询工作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zh-CN" altLang="en-US" sz="2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50180" name="Rectangle 4"/>
          <p:cNvSpPr/>
          <p:nvPr/>
        </p:nvSpPr>
        <p:spPr>
          <a:xfrm>
            <a:off x="1219200" y="457200"/>
            <a:ext cx="53340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多种工作形式选择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ldLvl="0" animBg="1"/>
      <p:bldP spid="2867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Freeform 19"/>
          <p:cNvSpPr/>
          <p:nvPr/>
        </p:nvSpPr>
        <p:spPr>
          <a:xfrm>
            <a:off x="5867400" y="4343400"/>
            <a:ext cx="2057400" cy="1470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55" h="667">
                <a:moveTo>
                  <a:pt x="142" y="471"/>
                </a:moveTo>
                <a:lnTo>
                  <a:pt x="138" y="461"/>
                </a:lnTo>
                <a:lnTo>
                  <a:pt x="136" y="457"/>
                </a:lnTo>
                <a:lnTo>
                  <a:pt x="134" y="454"/>
                </a:lnTo>
                <a:lnTo>
                  <a:pt x="131" y="451"/>
                </a:lnTo>
                <a:lnTo>
                  <a:pt x="129" y="450"/>
                </a:lnTo>
                <a:lnTo>
                  <a:pt x="126" y="449"/>
                </a:lnTo>
                <a:lnTo>
                  <a:pt x="123" y="449"/>
                </a:lnTo>
                <a:lnTo>
                  <a:pt x="121" y="449"/>
                </a:lnTo>
                <a:lnTo>
                  <a:pt x="118" y="450"/>
                </a:lnTo>
                <a:lnTo>
                  <a:pt x="112" y="452"/>
                </a:lnTo>
                <a:lnTo>
                  <a:pt x="105" y="457"/>
                </a:lnTo>
                <a:lnTo>
                  <a:pt x="98" y="461"/>
                </a:lnTo>
                <a:lnTo>
                  <a:pt x="91" y="467"/>
                </a:lnTo>
                <a:lnTo>
                  <a:pt x="83" y="472"/>
                </a:lnTo>
                <a:lnTo>
                  <a:pt x="76" y="477"/>
                </a:lnTo>
                <a:lnTo>
                  <a:pt x="68" y="481"/>
                </a:lnTo>
                <a:lnTo>
                  <a:pt x="59" y="483"/>
                </a:lnTo>
                <a:lnTo>
                  <a:pt x="55" y="483"/>
                </a:lnTo>
                <a:lnTo>
                  <a:pt x="51" y="483"/>
                </a:lnTo>
                <a:lnTo>
                  <a:pt x="47" y="483"/>
                </a:lnTo>
                <a:lnTo>
                  <a:pt x="42" y="482"/>
                </a:lnTo>
                <a:lnTo>
                  <a:pt x="38" y="480"/>
                </a:lnTo>
                <a:lnTo>
                  <a:pt x="33" y="477"/>
                </a:lnTo>
                <a:lnTo>
                  <a:pt x="25" y="470"/>
                </a:lnTo>
                <a:lnTo>
                  <a:pt x="21" y="467"/>
                </a:lnTo>
                <a:lnTo>
                  <a:pt x="18" y="463"/>
                </a:lnTo>
                <a:lnTo>
                  <a:pt x="12" y="454"/>
                </a:lnTo>
                <a:lnTo>
                  <a:pt x="10" y="450"/>
                </a:lnTo>
                <a:lnTo>
                  <a:pt x="7" y="445"/>
                </a:lnTo>
                <a:lnTo>
                  <a:pt x="4" y="435"/>
                </a:lnTo>
                <a:lnTo>
                  <a:pt x="3" y="430"/>
                </a:lnTo>
                <a:lnTo>
                  <a:pt x="2" y="425"/>
                </a:lnTo>
                <a:lnTo>
                  <a:pt x="0" y="413"/>
                </a:lnTo>
                <a:lnTo>
                  <a:pt x="0" y="402"/>
                </a:lnTo>
                <a:lnTo>
                  <a:pt x="1" y="391"/>
                </a:lnTo>
                <a:lnTo>
                  <a:pt x="3" y="381"/>
                </a:lnTo>
                <a:lnTo>
                  <a:pt x="5" y="371"/>
                </a:lnTo>
                <a:lnTo>
                  <a:pt x="7" y="366"/>
                </a:lnTo>
                <a:lnTo>
                  <a:pt x="9" y="361"/>
                </a:lnTo>
                <a:lnTo>
                  <a:pt x="14" y="353"/>
                </a:lnTo>
                <a:lnTo>
                  <a:pt x="17" y="348"/>
                </a:lnTo>
                <a:lnTo>
                  <a:pt x="19" y="345"/>
                </a:lnTo>
                <a:lnTo>
                  <a:pt x="26" y="338"/>
                </a:lnTo>
                <a:lnTo>
                  <a:pt x="30" y="335"/>
                </a:lnTo>
                <a:lnTo>
                  <a:pt x="34" y="332"/>
                </a:lnTo>
                <a:lnTo>
                  <a:pt x="39" y="329"/>
                </a:lnTo>
                <a:lnTo>
                  <a:pt x="44" y="327"/>
                </a:lnTo>
                <a:lnTo>
                  <a:pt x="48" y="326"/>
                </a:lnTo>
                <a:lnTo>
                  <a:pt x="53" y="326"/>
                </a:lnTo>
                <a:lnTo>
                  <a:pt x="57" y="324"/>
                </a:lnTo>
                <a:lnTo>
                  <a:pt x="61" y="326"/>
                </a:lnTo>
                <a:lnTo>
                  <a:pt x="70" y="328"/>
                </a:lnTo>
                <a:lnTo>
                  <a:pt x="78" y="331"/>
                </a:lnTo>
                <a:lnTo>
                  <a:pt x="85" y="336"/>
                </a:lnTo>
                <a:lnTo>
                  <a:pt x="92" y="341"/>
                </a:lnTo>
                <a:lnTo>
                  <a:pt x="99" y="345"/>
                </a:lnTo>
                <a:lnTo>
                  <a:pt x="106" y="350"/>
                </a:lnTo>
                <a:lnTo>
                  <a:pt x="112" y="354"/>
                </a:lnTo>
                <a:lnTo>
                  <a:pt x="118" y="356"/>
                </a:lnTo>
                <a:lnTo>
                  <a:pt x="121" y="357"/>
                </a:lnTo>
                <a:lnTo>
                  <a:pt x="123" y="357"/>
                </a:lnTo>
                <a:lnTo>
                  <a:pt x="126" y="357"/>
                </a:lnTo>
                <a:lnTo>
                  <a:pt x="129" y="356"/>
                </a:lnTo>
                <a:lnTo>
                  <a:pt x="131" y="355"/>
                </a:lnTo>
                <a:lnTo>
                  <a:pt x="133" y="353"/>
                </a:lnTo>
                <a:lnTo>
                  <a:pt x="136" y="350"/>
                </a:lnTo>
                <a:lnTo>
                  <a:pt x="138" y="346"/>
                </a:lnTo>
                <a:lnTo>
                  <a:pt x="140" y="342"/>
                </a:lnTo>
                <a:lnTo>
                  <a:pt x="142" y="336"/>
                </a:lnTo>
                <a:lnTo>
                  <a:pt x="142" y="142"/>
                </a:lnTo>
                <a:lnTo>
                  <a:pt x="412" y="142"/>
                </a:lnTo>
                <a:lnTo>
                  <a:pt x="418" y="140"/>
                </a:lnTo>
                <a:lnTo>
                  <a:pt x="422" y="138"/>
                </a:lnTo>
                <a:lnTo>
                  <a:pt x="425" y="136"/>
                </a:lnTo>
                <a:lnTo>
                  <a:pt x="428" y="134"/>
                </a:lnTo>
                <a:lnTo>
                  <a:pt x="429" y="131"/>
                </a:lnTo>
                <a:lnTo>
                  <a:pt x="430" y="128"/>
                </a:lnTo>
                <a:lnTo>
                  <a:pt x="431" y="123"/>
                </a:lnTo>
                <a:lnTo>
                  <a:pt x="431" y="120"/>
                </a:lnTo>
                <a:lnTo>
                  <a:pt x="430" y="117"/>
                </a:lnTo>
                <a:lnTo>
                  <a:pt x="427" y="112"/>
                </a:lnTo>
                <a:lnTo>
                  <a:pt x="423" y="105"/>
                </a:lnTo>
                <a:lnTo>
                  <a:pt x="419" y="99"/>
                </a:lnTo>
                <a:lnTo>
                  <a:pt x="413" y="92"/>
                </a:lnTo>
                <a:lnTo>
                  <a:pt x="408" y="85"/>
                </a:lnTo>
                <a:lnTo>
                  <a:pt x="404" y="77"/>
                </a:lnTo>
                <a:lnTo>
                  <a:pt x="401" y="70"/>
                </a:lnTo>
                <a:lnTo>
                  <a:pt x="399" y="66"/>
                </a:lnTo>
                <a:lnTo>
                  <a:pt x="399" y="61"/>
                </a:lnTo>
                <a:lnTo>
                  <a:pt x="398" y="57"/>
                </a:lnTo>
                <a:lnTo>
                  <a:pt x="398" y="53"/>
                </a:lnTo>
                <a:lnTo>
                  <a:pt x="399" y="51"/>
                </a:lnTo>
                <a:lnTo>
                  <a:pt x="399" y="49"/>
                </a:lnTo>
                <a:lnTo>
                  <a:pt x="400" y="44"/>
                </a:lnTo>
                <a:lnTo>
                  <a:pt x="402" y="40"/>
                </a:lnTo>
                <a:lnTo>
                  <a:pt x="405" y="35"/>
                </a:lnTo>
                <a:lnTo>
                  <a:pt x="408" y="30"/>
                </a:lnTo>
                <a:lnTo>
                  <a:pt x="411" y="27"/>
                </a:lnTo>
                <a:lnTo>
                  <a:pt x="414" y="23"/>
                </a:lnTo>
                <a:lnTo>
                  <a:pt x="418" y="20"/>
                </a:lnTo>
                <a:lnTo>
                  <a:pt x="426" y="14"/>
                </a:lnTo>
                <a:lnTo>
                  <a:pt x="435" y="10"/>
                </a:lnTo>
                <a:lnTo>
                  <a:pt x="440" y="8"/>
                </a:lnTo>
                <a:lnTo>
                  <a:pt x="445" y="6"/>
                </a:lnTo>
                <a:lnTo>
                  <a:pt x="455" y="3"/>
                </a:lnTo>
                <a:lnTo>
                  <a:pt x="465" y="1"/>
                </a:lnTo>
                <a:lnTo>
                  <a:pt x="476" y="0"/>
                </a:lnTo>
                <a:lnTo>
                  <a:pt x="487" y="1"/>
                </a:lnTo>
                <a:lnTo>
                  <a:pt x="497" y="2"/>
                </a:lnTo>
                <a:lnTo>
                  <a:pt x="508" y="4"/>
                </a:lnTo>
                <a:lnTo>
                  <a:pt x="518" y="8"/>
                </a:lnTo>
                <a:lnTo>
                  <a:pt x="522" y="10"/>
                </a:lnTo>
                <a:lnTo>
                  <a:pt x="527" y="12"/>
                </a:lnTo>
                <a:lnTo>
                  <a:pt x="531" y="15"/>
                </a:lnTo>
                <a:lnTo>
                  <a:pt x="536" y="18"/>
                </a:lnTo>
                <a:lnTo>
                  <a:pt x="540" y="21"/>
                </a:lnTo>
                <a:lnTo>
                  <a:pt x="544" y="25"/>
                </a:lnTo>
                <a:lnTo>
                  <a:pt x="548" y="29"/>
                </a:lnTo>
                <a:lnTo>
                  <a:pt x="551" y="34"/>
                </a:lnTo>
                <a:lnTo>
                  <a:pt x="553" y="38"/>
                </a:lnTo>
                <a:lnTo>
                  <a:pt x="555" y="43"/>
                </a:lnTo>
                <a:lnTo>
                  <a:pt x="557" y="47"/>
                </a:lnTo>
                <a:lnTo>
                  <a:pt x="557" y="51"/>
                </a:lnTo>
                <a:lnTo>
                  <a:pt x="557" y="55"/>
                </a:lnTo>
                <a:lnTo>
                  <a:pt x="557" y="59"/>
                </a:lnTo>
                <a:lnTo>
                  <a:pt x="555" y="67"/>
                </a:lnTo>
                <a:lnTo>
                  <a:pt x="551" y="75"/>
                </a:lnTo>
                <a:lnTo>
                  <a:pt x="546" y="83"/>
                </a:lnTo>
                <a:lnTo>
                  <a:pt x="535" y="98"/>
                </a:lnTo>
                <a:lnTo>
                  <a:pt x="530" y="104"/>
                </a:lnTo>
                <a:lnTo>
                  <a:pt x="526" y="111"/>
                </a:lnTo>
                <a:lnTo>
                  <a:pt x="523" y="117"/>
                </a:lnTo>
                <a:lnTo>
                  <a:pt x="522" y="123"/>
                </a:lnTo>
                <a:lnTo>
                  <a:pt x="522" y="125"/>
                </a:lnTo>
                <a:lnTo>
                  <a:pt x="522" y="128"/>
                </a:lnTo>
                <a:lnTo>
                  <a:pt x="523" y="131"/>
                </a:lnTo>
                <a:lnTo>
                  <a:pt x="525" y="134"/>
                </a:lnTo>
                <a:lnTo>
                  <a:pt x="528" y="136"/>
                </a:lnTo>
                <a:lnTo>
                  <a:pt x="531" y="138"/>
                </a:lnTo>
                <a:lnTo>
                  <a:pt x="535" y="140"/>
                </a:lnTo>
                <a:lnTo>
                  <a:pt x="540" y="142"/>
                </a:lnTo>
                <a:lnTo>
                  <a:pt x="814" y="142"/>
                </a:lnTo>
                <a:lnTo>
                  <a:pt x="814" y="338"/>
                </a:lnTo>
                <a:lnTo>
                  <a:pt x="816" y="343"/>
                </a:lnTo>
                <a:lnTo>
                  <a:pt x="818" y="347"/>
                </a:lnTo>
                <a:lnTo>
                  <a:pt x="820" y="350"/>
                </a:lnTo>
                <a:lnTo>
                  <a:pt x="822" y="353"/>
                </a:lnTo>
                <a:lnTo>
                  <a:pt x="825" y="355"/>
                </a:lnTo>
                <a:lnTo>
                  <a:pt x="827" y="356"/>
                </a:lnTo>
                <a:lnTo>
                  <a:pt x="830" y="357"/>
                </a:lnTo>
                <a:lnTo>
                  <a:pt x="832" y="357"/>
                </a:lnTo>
                <a:lnTo>
                  <a:pt x="835" y="357"/>
                </a:lnTo>
                <a:lnTo>
                  <a:pt x="838" y="356"/>
                </a:lnTo>
                <a:lnTo>
                  <a:pt x="843" y="354"/>
                </a:lnTo>
                <a:lnTo>
                  <a:pt x="850" y="350"/>
                </a:lnTo>
                <a:lnTo>
                  <a:pt x="856" y="345"/>
                </a:lnTo>
                <a:lnTo>
                  <a:pt x="870" y="335"/>
                </a:lnTo>
                <a:lnTo>
                  <a:pt x="878" y="331"/>
                </a:lnTo>
                <a:lnTo>
                  <a:pt x="882" y="329"/>
                </a:lnTo>
                <a:lnTo>
                  <a:pt x="886" y="328"/>
                </a:lnTo>
                <a:lnTo>
                  <a:pt x="890" y="327"/>
                </a:lnTo>
                <a:lnTo>
                  <a:pt x="894" y="326"/>
                </a:lnTo>
                <a:lnTo>
                  <a:pt x="898" y="324"/>
                </a:lnTo>
                <a:lnTo>
                  <a:pt x="903" y="326"/>
                </a:lnTo>
                <a:lnTo>
                  <a:pt x="907" y="326"/>
                </a:lnTo>
                <a:lnTo>
                  <a:pt x="911" y="327"/>
                </a:lnTo>
                <a:lnTo>
                  <a:pt x="916" y="329"/>
                </a:lnTo>
                <a:lnTo>
                  <a:pt x="921" y="332"/>
                </a:lnTo>
                <a:lnTo>
                  <a:pt x="925" y="335"/>
                </a:lnTo>
                <a:lnTo>
                  <a:pt x="929" y="338"/>
                </a:lnTo>
                <a:lnTo>
                  <a:pt x="932" y="341"/>
                </a:lnTo>
                <a:lnTo>
                  <a:pt x="936" y="345"/>
                </a:lnTo>
                <a:lnTo>
                  <a:pt x="941" y="353"/>
                </a:lnTo>
                <a:lnTo>
                  <a:pt x="946" y="361"/>
                </a:lnTo>
                <a:lnTo>
                  <a:pt x="948" y="366"/>
                </a:lnTo>
                <a:lnTo>
                  <a:pt x="950" y="371"/>
                </a:lnTo>
                <a:lnTo>
                  <a:pt x="953" y="381"/>
                </a:lnTo>
                <a:lnTo>
                  <a:pt x="954" y="391"/>
                </a:lnTo>
                <a:lnTo>
                  <a:pt x="955" y="397"/>
                </a:lnTo>
                <a:lnTo>
                  <a:pt x="955" y="402"/>
                </a:lnTo>
                <a:lnTo>
                  <a:pt x="955" y="413"/>
                </a:lnTo>
                <a:lnTo>
                  <a:pt x="954" y="425"/>
                </a:lnTo>
                <a:lnTo>
                  <a:pt x="951" y="435"/>
                </a:lnTo>
                <a:lnTo>
                  <a:pt x="948" y="445"/>
                </a:lnTo>
                <a:lnTo>
                  <a:pt x="946" y="450"/>
                </a:lnTo>
                <a:lnTo>
                  <a:pt x="943" y="454"/>
                </a:lnTo>
                <a:lnTo>
                  <a:pt x="940" y="459"/>
                </a:lnTo>
                <a:lnTo>
                  <a:pt x="937" y="463"/>
                </a:lnTo>
                <a:lnTo>
                  <a:pt x="934" y="467"/>
                </a:lnTo>
                <a:lnTo>
                  <a:pt x="931" y="470"/>
                </a:lnTo>
                <a:lnTo>
                  <a:pt x="927" y="474"/>
                </a:lnTo>
                <a:lnTo>
                  <a:pt x="922" y="477"/>
                </a:lnTo>
                <a:lnTo>
                  <a:pt x="917" y="480"/>
                </a:lnTo>
                <a:lnTo>
                  <a:pt x="913" y="482"/>
                </a:lnTo>
                <a:lnTo>
                  <a:pt x="909" y="483"/>
                </a:lnTo>
                <a:lnTo>
                  <a:pt x="904" y="483"/>
                </a:lnTo>
                <a:lnTo>
                  <a:pt x="900" y="483"/>
                </a:lnTo>
                <a:lnTo>
                  <a:pt x="896" y="483"/>
                </a:lnTo>
                <a:lnTo>
                  <a:pt x="888" y="481"/>
                </a:lnTo>
                <a:lnTo>
                  <a:pt x="880" y="477"/>
                </a:lnTo>
                <a:lnTo>
                  <a:pt x="872" y="472"/>
                </a:lnTo>
                <a:lnTo>
                  <a:pt x="857" y="462"/>
                </a:lnTo>
                <a:lnTo>
                  <a:pt x="851" y="457"/>
                </a:lnTo>
                <a:lnTo>
                  <a:pt x="844" y="453"/>
                </a:lnTo>
                <a:lnTo>
                  <a:pt x="838" y="450"/>
                </a:lnTo>
                <a:lnTo>
                  <a:pt x="835" y="449"/>
                </a:lnTo>
                <a:lnTo>
                  <a:pt x="832" y="449"/>
                </a:lnTo>
                <a:lnTo>
                  <a:pt x="830" y="449"/>
                </a:lnTo>
                <a:lnTo>
                  <a:pt x="827" y="450"/>
                </a:lnTo>
                <a:lnTo>
                  <a:pt x="824" y="451"/>
                </a:lnTo>
                <a:lnTo>
                  <a:pt x="822" y="453"/>
                </a:lnTo>
                <a:lnTo>
                  <a:pt x="820" y="456"/>
                </a:lnTo>
                <a:lnTo>
                  <a:pt x="818" y="459"/>
                </a:lnTo>
                <a:lnTo>
                  <a:pt x="816" y="464"/>
                </a:lnTo>
                <a:lnTo>
                  <a:pt x="814" y="469"/>
                </a:lnTo>
                <a:lnTo>
                  <a:pt x="814" y="667"/>
                </a:lnTo>
                <a:lnTo>
                  <a:pt x="142" y="667"/>
                </a:lnTo>
                <a:lnTo>
                  <a:pt x="142" y="471"/>
                </a:lnTo>
                <a:close/>
              </a:path>
            </a:pathLst>
          </a:custGeom>
          <a:solidFill>
            <a:srgbClr val="FFCC00">
              <a:alpha val="58038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9155" name="TextBox 5"/>
          <p:cNvSpPr/>
          <p:nvPr/>
        </p:nvSpPr>
        <p:spPr>
          <a:xfrm>
            <a:off x="685800" y="1371283"/>
            <a:ext cx="8305800" cy="318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传统价值观：做一颗螺丝钉，工作到退休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现代价值观：实现经济目标，成就理性动机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后现代价值观：实现个体幸福最大化，追求个体标准差异，不强调权威与大众标准。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156" name="Rectangle 4"/>
          <p:cNvSpPr/>
          <p:nvPr/>
        </p:nvSpPr>
        <p:spPr>
          <a:xfrm>
            <a:off x="1143000" y="381000"/>
            <a:ext cx="53340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工作价值观整体趋向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继续教育和学习成为必然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5970" y="1673225"/>
            <a:ext cx="7908925" cy="2860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考研、在职研究生、学校保送研究生、研究生学历班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出国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函授、自考、成人教育、夜大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在职培训、资格认证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 fontScale="90000"/>
          </a:bodyPr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有关工作世界的基本事实 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内容占位符 2"/>
          <p:cNvSpPr>
            <a:spLocks noGrp="1"/>
          </p:cNvSpPr>
          <p:nvPr>
            <p:ph idx="1"/>
          </p:nvPr>
        </p:nvSpPr>
        <p:spPr/>
        <p:txBody>
          <a:bodyPr anchor="t"/>
          <a:p>
            <a:pPr>
              <a:lnSpc>
                <a:spcPct val="200000"/>
              </a:lnSpc>
            </a:pPr>
            <a:r>
              <a:rPr lang="zh-CN" altLang="en-US"/>
              <a:t>请学生用头脑风暴法列举出与手机相关的尽可能多的职业，并将所有联想到的职业都记录到黑板上</a:t>
            </a:r>
            <a:endParaRPr lang="zh-CN" altLang="en-US"/>
          </a:p>
          <a:p>
            <a:pPr>
              <a:lnSpc>
                <a:spcPct val="200000"/>
              </a:lnSpc>
            </a:pPr>
            <a:r>
              <a:rPr lang="zh-CN" altLang="en-US"/>
              <a:t>讨论：你从这个活动中得到了什么启发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课堂活动</a:t>
            </a:r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图示 1"/>
          <p:cNvGraphicFramePr/>
          <p:nvPr/>
        </p:nvGraphicFramePr>
        <p:xfrm>
          <a:off x="1601669" y="834991"/>
          <a:ext cx="6048672" cy="4482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椭圆 2"/>
          <p:cNvSpPr/>
          <p:nvPr/>
        </p:nvSpPr>
        <p:spPr>
          <a:xfrm>
            <a:off x="3762375" y="2619375"/>
            <a:ext cx="1727200" cy="17272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行政</a:t>
            </a:r>
            <a:endParaRPr lang="zh-CN" altLang="en-US" sz="2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</a:t>
            </a:r>
            <a:endParaRPr lang="zh-CN" altLang="en-US" sz="2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</a:t>
            </a:r>
            <a:endParaRPr lang="zh-CN" altLang="en-US" sz="2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 bwMode="auto">
          <a:xfrm>
            <a:off x="4442048" y="508546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C0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觉知与承诺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 bwMode="auto">
          <a:xfrm rot="1800000">
            <a:off x="5799568" y="1583262"/>
            <a:ext cx="359051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90000"/>
              <a:hueOff val="0"/>
              <a:satOff val="0"/>
              <a:lumOff val="0"/>
              <a:alphaOff val="0"/>
            </a:schemeClr>
          </a:fillRef>
          <a:effectRef idx="2">
            <a:schemeClr val="accent6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-1" tIns="91074" rIns="107724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6100986" y="1684670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12458"/>
              <a:lumOff val="1655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认识自己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 bwMode="auto">
          <a:xfrm rot="5400000">
            <a:off x="6596040" y="3134687"/>
            <a:ext cx="359044" cy="455338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11794"/>
              <a:lumOff val="14590"/>
              <a:alphaOff val="0"/>
            </a:schemeClr>
          </a:lnRef>
          <a:fillRef idx="3">
            <a:schemeClr val="accent6">
              <a:shade val="90000"/>
              <a:hueOff val="0"/>
              <a:satOff val="-11794"/>
              <a:lumOff val="14590"/>
              <a:alphaOff val="0"/>
            </a:schemeClr>
          </a:fillRef>
          <a:effectRef idx="2">
            <a:schemeClr val="accent6">
              <a:shade val="90000"/>
              <a:hueOff val="0"/>
              <a:satOff val="-11794"/>
              <a:lumOff val="14590"/>
              <a:alphaOff val="0"/>
            </a:schemeClr>
          </a:effectRef>
          <a:fontRef idx="minor">
            <a:schemeClr val="lt1"/>
          </a:fontRef>
        </p:style>
        <p:txBody>
          <a:bodyPr lIns="-1" tIns="91074" rIns="107724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 bwMode="auto">
          <a:xfrm>
            <a:off x="6100986" y="3644391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FFC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24933"/>
              <a:lumOff val="3310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认识工作世界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 rot="19800000">
            <a:off x="5727290" y="4659697"/>
            <a:ext cx="359052" cy="455330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359079" y="364299"/>
                </a:moveTo>
                <a:lnTo>
                  <a:pt x="179539" y="364299"/>
                </a:lnTo>
                <a:lnTo>
                  <a:pt x="179539" y="455374"/>
                </a:lnTo>
                <a:lnTo>
                  <a:pt x="0" y="227687"/>
                </a:lnTo>
                <a:lnTo>
                  <a:pt x="179539" y="0"/>
                </a:lnTo>
                <a:lnTo>
                  <a:pt x="179539" y="91075"/>
                </a:lnTo>
                <a:lnTo>
                  <a:pt x="359079" y="91075"/>
                </a:lnTo>
                <a:lnTo>
                  <a:pt x="359079" y="364299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23604"/>
              <a:lumOff val="29180"/>
              <a:alphaOff val="0"/>
            </a:schemeClr>
          </a:lnRef>
          <a:fillRef idx="3">
            <a:schemeClr val="accent6">
              <a:shade val="90000"/>
              <a:hueOff val="0"/>
              <a:satOff val="-23604"/>
              <a:lumOff val="29180"/>
              <a:alphaOff val="0"/>
            </a:schemeClr>
          </a:fillRef>
          <a:effectRef idx="2">
            <a:schemeClr val="accent6">
              <a:shade val="90000"/>
              <a:hueOff val="0"/>
              <a:satOff val="-23604"/>
              <a:lumOff val="29180"/>
              <a:alphaOff val="0"/>
            </a:schemeClr>
          </a:effectRef>
          <a:fontRef idx="minor">
            <a:schemeClr val="lt1"/>
          </a:fontRef>
        </p:style>
        <p:txBody>
          <a:bodyPr lIns="107723" tIns="91075" rIns="1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4345893" y="4724523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0070C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37408"/>
              <a:lumOff val="49652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决策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 bwMode="auto">
          <a:xfrm rot="1800000">
            <a:off x="3972197" y="4669859"/>
            <a:ext cx="359052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359079" y="364299"/>
                </a:moveTo>
                <a:lnTo>
                  <a:pt x="179539" y="364299"/>
                </a:lnTo>
                <a:lnTo>
                  <a:pt x="179539" y="455374"/>
                </a:lnTo>
                <a:lnTo>
                  <a:pt x="0" y="227687"/>
                </a:lnTo>
                <a:lnTo>
                  <a:pt x="179539" y="0"/>
                </a:lnTo>
                <a:lnTo>
                  <a:pt x="179539" y="91075"/>
                </a:lnTo>
                <a:lnTo>
                  <a:pt x="359079" y="91075"/>
                </a:lnTo>
                <a:lnTo>
                  <a:pt x="359079" y="364299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35415"/>
              <a:lumOff val="43770"/>
              <a:alphaOff val="0"/>
            </a:schemeClr>
          </a:lnRef>
          <a:fillRef idx="3">
            <a:schemeClr val="accent6">
              <a:shade val="90000"/>
              <a:hueOff val="0"/>
              <a:satOff val="-35415"/>
              <a:lumOff val="43770"/>
              <a:alphaOff val="0"/>
            </a:schemeClr>
          </a:fillRef>
          <a:effectRef idx="2">
            <a:schemeClr val="accent6">
              <a:shade val="90000"/>
              <a:hueOff val="0"/>
              <a:satOff val="-35415"/>
              <a:lumOff val="43770"/>
              <a:alphaOff val="0"/>
            </a:schemeClr>
          </a:effectRef>
          <a:fontRef idx="minor">
            <a:schemeClr val="lt1"/>
          </a:fontRef>
        </p:style>
        <p:txBody>
          <a:bodyPr lIns="107724" tIns="91075" rIns="0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 bwMode="auto">
          <a:xfrm>
            <a:off x="2590800" y="3711239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24933"/>
              <a:lumOff val="3310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 rot="16200000">
            <a:off x="3085854" y="3155010"/>
            <a:ext cx="359044" cy="455338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23604"/>
              <a:lumOff val="29180"/>
              <a:alphaOff val="0"/>
            </a:schemeClr>
          </a:lnRef>
          <a:fillRef idx="3">
            <a:schemeClr val="accent6">
              <a:shade val="90000"/>
              <a:hueOff val="0"/>
              <a:satOff val="-23604"/>
              <a:lumOff val="29180"/>
              <a:alphaOff val="0"/>
            </a:schemeClr>
          </a:fillRef>
          <a:effectRef idx="2">
            <a:schemeClr val="accent6">
              <a:shade val="90000"/>
              <a:hueOff val="0"/>
              <a:satOff val="-23604"/>
              <a:lumOff val="29180"/>
              <a:alphaOff val="0"/>
            </a:schemeClr>
          </a:effectRef>
          <a:fontRef idx="minor">
            <a:schemeClr val="lt1"/>
          </a:fontRef>
        </p:style>
        <p:txBody>
          <a:bodyPr lIns="-1" tIns="91075" rIns="107724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 bwMode="auto">
          <a:xfrm>
            <a:off x="2590800" y="1684670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7030A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12458"/>
              <a:lumOff val="1655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再评估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 bwMode="auto">
          <a:xfrm rot="19800000">
            <a:off x="3954597" y="1630008"/>
            <a:ext cx="359051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11794"/>
              <a:lumOff val="14590"/>
              <a:alphaOff val="0"/>
            </a:schemeClr>
          </a:lnRef>
          <a:fillRef idx="3">
            <a:schemeClr val="accent6">
              <a:shade val="90000"/>
              <a:hueOff val="0"/>
              <a:satOff val="-11794"/>
              <a:lumOff val="14590"/>
              <a:alphaOff val="0"/>
            </a:schemeClr>
          </a:fillRef>
          <a:effectRef idx="2">
            <a:schemeClr val="accent6">
              <a:shade val="90000"/>
              <a:hueOff val="0"/>
              <a:satOff val="-11794"/>
              <a:lumOff val="14590"/>
              <a:alphaOff val="0"/>
            </a:schemeClr>
          </a:effectRef>
          <a:fontRef idx="minor">
            <a:schemeClr val="lt1"/>
          </a:fontRef>
        </p:style>
        <p:txBody>
          <a:bodyPr lIns="-1" tIns="91075" rIns="107724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66" name="TextBox 11"/>
          <p:cNvSpPr txBox="1">
            <a:spLocks noChangeArrowheads="1"/>
          </p:cNvSpPr>
          <p:nvPr/>
        </p:nvSpPr>
        <p:spPr bwMode="auto">
          <a:xfrm>
            <a:off x="775018" y="904875"/>
            <a:ext cx="704850" cy="415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系统职业生涯规划步骤</a:t>
            </a:r>
            <a:endParaRPr 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6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2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2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500"/>
                            </p:stCondLst>
                            <p:childTnLst>
                              <p:par>
                                <p:cTn id="126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5" grpId="2" bldLvl="0" animBg="1"/>
      <p:bldP spid="7" grpId="0" bldLvl="0" animBg="1"/>
      <p:bldP spid="7" grpId="1" bldLvl="0" animBg="1"/>
      <p:bldP spid="9" grpId="0" bldLvl="0" animBg="1"/>
      <p:bldP spid="9" grpId="1" bldLvl="0" animBg="1"/>
      <p:bldP spid="12" grpId="0" bldLvl="0" animBg="1"/>
      <p:bldP spid="12" grpId="1" bldLvl="0" animBg="1"/>
      <p:bldP spid="14" grpId="0" bldLvl="0" animBg="1"/>
      <p:bldP spid="14" grpId="1" bldLvl="0" animBg="1"/>
      <p:bldP spid="16" grpId="0" bldLvl="0" animBg="1"/>
      <p:bldP spid="16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Rectangle 3"/>
          <p:cNvSpPr/>
          <p:nvPr/>
        </p:nvSpPr>
        <p:spPr>
          <a:xfrm>
            <a:off x="685800" y="1371600"/>
            <a:ext cx="7251700" cy="3886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algn="just" eaLnBrk="0" hangingPunct="0">
              <a:lnSpc>
                <a:spcPct val="15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目前现存有超过</a:t>
            </a:r>
            <a:r>
              <a:rPr lang="zh-CN" altLang="en-US" sz="2800" u="sng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 u="sng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20000 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多种职业，对于大多数人来说，都有数种职业适合于他们。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ct val="15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调查表明，各个经济收入阶层和各种行业领域的人都 </a:t>
            </a:r>
            <a:r>
              <a:rPr lang="zh-CN" altLang="en-US" sz="2800" u="sng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热爱 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自己的工作。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2" name="Rectangle 4"/>
          <p:cNvSpPr/>
          <p:nvPr/>
        </p:nvSpPr>
        <p:spPr>
          <a:xfrm>
            <a:off x="1219200" y="457200"/>
            <a:ext cx="57912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有关工作世界的基本事实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4"/>
          <p:cNvSpPr/>
          <p:nvPr/>
        </p:nvSpPr>
        <p:spPr>
          <a:xfrm>
            <a:off x="1143000" y="457200"/>
            <a:ext cx="57912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有关工作世界的基本事实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TextBox 5"/>
          <p:cNvSpPr/>
          <p:nvPr/>
        </p:nvSpPr>
        <p:spPr>
          <a:xfrm>
            <a:off x="1752600" y="3368675"/>
            <a:ext cx="5181600" cy="613410"/>
          </a:xfrm>
          <a:prstGeom prst="rect">
            <a:avLst/>
          </a:prstGeom>
          <a:solidFill>
            <a:srgbClr val="660066"/>
          </a:solidFill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职业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=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+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职位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+ 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组织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3" name="下箭头 6"/>
          <p:cNvSpPr/>
          <p:nvPr/>
        </p:nvSpPr>
        <p:spPr>
          <a:xfrm>
            <a:off x="3398838" y="4052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4" name="下箭头 7"/>
          <p:cNvSpPr/>
          <p:nvPr/>
        </p:nvSpPr>
        <p:spPr>
          <a:xfrm>
            <a:off x="4756150" y="4052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下箭头 8"/>
          <p:cNvSpPr/>
          <p:nvPr/>
        </p:nvSpPr>
        <p:spPr>
          <a:xfrm>
            <a:off x="6096000" y="4052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下箭头 9"/>
          <p:cNvSpPr/>
          <p:nvPr/>
        </p:nvSpPr>
        <p:spPr>
          <a:xfrm>
            <a:off x="3398838" y="2528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下箭头 10"/>
          <p:cNvSpPr/>
          <p:nvPr/>
        </p:nvSpPr>
        <p:spPr>
          <a:xfrm>
            <a:off x="4756150" y="2528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8" name="下箭头 11"/>
          <p:cNvSpPr/>
          <p:nvPr/>
        </p:nvSpPr>
        <p:spPr>
          <a:xfrm>
            <a:off x="6096000" y="2528888"/>
            <a:ext cx="457200" cy="762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9900"/>
          </a:solidFill>
          <a:ln w="9525">
            <a:noFill/>
            <a:miter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9" name="TextBox 12"/>
          <p:cNvSpPr/>
          <p:nvPr/>
        </p:nvSpPr>
        <p:spPr>
          <a:xfrm>
            <a:off x="3155950" y="1828800"/>
            <a:ext cx="91440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 eaLnBrk="0" hangingPunct="0"/>
            <a:r>
              <a:rPr lang="zh-CN" altLang="en-US" sz="28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兴趣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0" name="TextBox 13"/>
          <p:cNvSpPr/>
          <p:nvPr/>
        </p:nvSpPr>
        <p:spPr>
          <a:xfrm>
            <a:off x="4511675" y="1524000"/>
            <a:ext cx="914400" cy="9753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28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技能</a:t>
            </a:r>
            <a:endParaRPr lang="en-US" altLang="x-none" sz="2800" dirty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zh-CN" altLang="en-US" sz="28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性格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1" name="TextBox 14"/>
          <p:cNvSpPr/>
          <p:nvPr/>
        </p:nvSpPr>
        <p:spPr>
          <a:xfrm>
            <a:off x="5638800" y="1828800"/>
            <a:ext cx="137160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 eaLnBrk="0" hangingPunct="0"/>
            <a:r>
              <a:rPr lang="zh-CN" altLang="en-US" sz="28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TextBox 15"/>
          <p:cNvSpPr/>
          <p:nvPr/>
        </p:nvSpPr>
        <p:spPr>
          <a:xfrm>
            <a:off x="3124200" y="4924425"/>
            <a:ext cx="1004888" cy="14020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 eaLnBrk="0" hangingPunct="0"/>
            <a:r>
              <a:rPr lang="zh-CN" altLang="en-US" sz="28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工作世界地图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3" name="TextBox 16"/>
          <p:cNvSpPr/>
          <p:nvPr/>
        </p:nvSpPr>
        <p:spPr>
          <a:xfrm>
            <a:off x="5822950" y="4924425"/>
            <a:ext cx="1003300" cy="9753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 eaLnBrk="0" hangingPunct="0"/>
            <a:r>
              <a:rPr lang="zh-CN" altLang="en-US" sz="28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单位性质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4" name="TextBox 17"/>
          <p:cNvSpPr/>
          <p:nvPr/>
        </p:nvSpPr>
        <p:spPr>
          <a:xfrm>
            <a:off x="4481513" y="4924425"/>
            <a:ext cx="1003300" cy="9753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 eaLnBrk="0" hangingPunct="0"/>
            <a:r>
              <a:rPr lang="zh-CN" altLang="en-US" sz="2800" dirty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工作要求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5" name="TextBox 54"/>
          <p:cNvSpPr/>
          <p:nvPr/>
        </p:nvSpPr>
        <p:spPr>
          <a:xfrm>
            <a:off x="6873875" y="4662488"/>
            <a:ext cx="1981200" cy="1463040"/>
          </a:xfrm>
          <a:prstGeom prst="rect">
            <a:avLst/>
          </a:prstGeom>
          <a:solidFill>
            <a:srgbClr val="A42700"/>
          </a:solidFill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国企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政府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事业</a:t>
            </a:r>
            <a:endParaRPr lang="en-US" altLang="x-none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外企</a:t>
            </a:r>
            <a:endParaRPr lang="en-US" altLang="x-none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民企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7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47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7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6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2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ldLvl="0" animBg="1"/>
      <p:bldP spid="32774" grpId="0" bldLvl="0" animBg="1"/>
      <p:bldP spid="32775" grpId="0" bldLvl="0" animBg="1"/>
      <p:bldP spid="32776" grpId="0" bldLvl="0" animBg="1"/>
      <p:bldP spid="32777" grpId="0" bldLvl="0" animBg="1"/>
      <p:bldP spid="32778" grpId="0" bldLvl="0" animBg="1"/>
      <p:bldP spid="32779" grpId="0" bldLvl="0"/>
      <p:bldP spid="32780" grpId="0" bldLvl="0"/>
      <p:bldP spid="32781" grpId="0" bldLvl="0"/>
      <p:bldP spid="32782" grpId="0" bldLvl="0"/>
      <p:bldP spid="32783" grpId="0" bldLvl="0"/>
      <p:bldP spid="32784" grpId="0" bldLvl="0"/>
      <p:bldP spid="3278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5" name="Picture 23" descr="wg转盘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25" y="1153478"/>
            <a:ext cx="5114925" cy="51435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9396" name="TextBox 9"/>
          <p:cNvSpPr/>
          <p:nvPr/>
        </p:nvSpPr>
        <p:spPr>
          <a:xfrm>
            <a:off x="3276600" y="1965325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R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7" name="TextBox 10"/>
          <p:cNvSpPr/>
          <p:nvPr/>
        </p:nvSpPr>
        <p:spPr>
          <a:xfrm>
            <a:off x="5562600" y="5395913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8" name="TextBox 11"/>
          <p:cNvSpPr/>
          <p:nvPr/>
        </p:nvSpPr>
        <p:spPr>
          <a:xfrm>
            <a:off x="6324600" y="3657600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9" name="TextBox 12"/>
          <p:cNvSpPr/>
          <p:nvPr/>
        </p:nvSpPr>
        <p:spPr>
          <a:xfrm>
            <a:off x="5562600" y="1981200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0" name="TextBox 13"/>
          <p:cNvSpPr/>
          <p:nvPr/>
        </p:nvSpPr>
        <p:spPr>
          <a:xfrm>
            <a:off x="3048000" y="5343525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1" name="TextBox 14"/>
          <p:cNvSpPr/>
          <p:nvPr/>
        </p:nvSpPr>
        <p:spPr>
          <a:xfrm>
            <a:off x="2362200" y="3505200"/>
            <a:ext cx="381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800" b="1" dirty="0">
                <a:solidFill>
                  <a:srgbClr val="66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zh-CN" altLang="en-US" sz="2800" b="1" dirty="0">
              <a:solidFill>
                <a:srgbClr val="66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59402" name="直接箭头连接符 15"/>
          <p:cNvCxnSpPr/>
          <p:nvPr/>
        </p:nvCxnSpPr>
        <p:spPr>
          <a:xfrm>
            <a:off x="1309688" y="3932238"/>
            <a:ext cx="6477000" cy="1587"/>
          </a:xfrm>
          <a:prstGeom prst="straightConnector1">
            <a:avLst/>
          </a:prstGeom>
          <a:ln w="9525" cap="flat" cmpd="sng">
            <a:solidFill>
              <a:schemeClr val="accent2"/>
            </a:solidFill>
            <a:prstDash val="solid"/>
            <a:round/>
            <a:headEnd type="arrow" w="med" len="med"/>
            <a:tailEnd type="arrow" w="med" len="med"/>
          </a:ln>
        </p:spPr>
      </p:cxnSp>
      <p:cxnSp>
        <p:nvCxnSpPr>
          <p:cNvPr id="59403" name="直接箭头连接符 16"/>
          <p:cNvCxnSpPr/>
          <p:nvPr/>
        </p:nvCxnSpPr>
        <p:spPr>
          <a:xfrm rot="-5400000" flipH="1">
            <a:off x="2065338" y="3925888"/>
            <a:ext cx="4922837" cy="3175"/>
          </a:xfrm>
          <a:prstGeom prst="straightConnector1">
            <a:avLst/>
          </a:prstGeom>
          <a:ln w="9525" cap="flat" cmpd="sng">
            <a:solidFill>
              <a:schemeClr val="accent2"/>
            </a:solidFill>
            <a:prstDash val="solid"/>
            <a:round/>
            <a:headEnd type="arrow" w="med" len="med"/>
            <a:tailEnd type="arrow" w="med" len="med"/>
          </a:ln>
        </p:spPr>
      </p:cxnSp>
      <p:sp>
        <p:nvSpPr>
          <p:cNvPr id="59404" name="矩形 17"/>
          <p:cNvSpPr/>
          <p:nvPr/>
        </p:nvSpPr>
        <p:spPr>
          <a:xfrm>
            <a:off x="350520" y="3714115"/>
            <a:ext cx="79248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资料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405" name="矩形 18"/>
          <p:cNvSpPr/>
          <p:nvPr/>
        </p:nvSpPr>
        <p:spPr>
          <a:xfrm>
            <a:off x="7957820" y="3740150"/>
            <a:ext cx="79248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观点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406" name="矩形 19"/>
          <p:cNvSpPr/>
          <p:nvPr/>
        </p:nvSpPr>
        <p:spPr>
          <a:xfrm>
            <a:off x="4333240" y="6388735"/>
            <a:ext cx="48768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407" name="矩形 20"/>
          <p:cNvSpPr/>
          <p:nvPr/>
        </p:nvSpPr>
        <p:spPr>
          <a:xfrm>
            <a:off x="4304030" y="606425"/>
            <a:ext cx="48768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物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575" name="Rectangle 4"/>
          <p:cNvSpPr/>
          <p:nvPr/>
        </p:nvSpPr>
        <p:spPr>
          <a:xfrm>
            <a:off x="1143000" y="381000"/>
            <a:ext cx="57912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工作世界地图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9" name="六边形 25"/>
          <p:cNvSpPr/>
          <p:nvPr/>
        </p:nvSpPr>
        <p:spPr>
          <a:xfrm>
            <a:off x="2819400" y="2433638"/>
            <a:ext cx="3505200" cy="3021012"/>
          </a:xfrm>
          <a:prstGeom prst="hexagon">
            <a:avLst>
              <a:gd name="adj" fmla="val 24994"/>
              <a:gd name="vf" fmla="val 115470"/>
            </a:avLst>
          </a:prstGeom>
          <a:noFill/>
          <a:ln w="25400" cap="flat" cmpd="sng">
            <a:solidFill>
              <a:srgbClr val="88A3A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7" dur="1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7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2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2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7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42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47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2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62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67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2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ldLvl="0"/>
      <p:bldP spid="59397" grpId="0" bldLvl="0"/>
      <p:bldP spid="59398" grpId="0" bldLvl="0"/>
      <p:bldP spid="59399" grpId="0" bldLvl="0"/>
      <p:bldP spid="59400" grpId="0" bldLvl="0"/>
      <p:bldP spid="59401" grpId="0" bldLvl="0"/>
      <p:bldP spid="59402" grpId="0" bldLvl="0" animBg="1"/>
      <p:bldP spid="59403" grpId="0" bldLvl="0" animBg="1"/>
      <p:bldP spid="59404" grpId="0" bldLvl="0"/>
      <p:bldP spid="59405" grpId="0" bldLvl="0"/>
      <p:bldP spid="59406" grpId="0" bldLvl="0"/>
      <p:bldP spid="59407" grpId="0" bldLvl="0"/>
      <p:bldP spid="5940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矩形 1"/>
          <p:cNvSpPr/>
          <p:nvPr/>
        </p:nvSpPr>
        <p:spPr>
          <a:xfrm>
            <a:off x="838200" y="1219200"/>
            <a:ext cx="7391400" cy="477964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just" eaLnBrk="0" hangingPunct="0">
              <a:lnSpc>
                <a:spcPct val="150000"/>
              </a:lnSpc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没有哪一种工作能够完全满足你所有的需要。</a:t>
            </a:r>
            <a:endParaRPr lang="en-US" altLang="x-none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algn="just" eaLnBrk="0" hangingPunct="0">
              <a:lnSpc>
                <a:spcPct val="150000"/>
              </a:lnSpc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工作市场和经济形势都时常发生变化，甚至是急剧的变化。有的行业在目前可能充满了机会，但却会在数年内饱和。</a:t>
            </a:r>
            <a:endParaRPr lang="en-US" altLang="x-none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algn="just" eaLnBrk="0" hangingPunct="0">
              <a:lnSpc>
                <a:spcPct val="150000"/>
              </a:lnSpc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变化是生活的一部分。我们的决定很可能不会持续一生，而需要不断调整和变化才能保持满意度。你需要学会如何应对工作的变动，而不是一意去回避它。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algn="just" eaLnBrk="0" hangingPunct="0">
              <a:lnSpc>
                <a:spcPct val="150000"/>
              </a:lnSpc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zh-CN" altLang="en-US" sz="24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68611" name="Rectangle 4"/>
          <p:cNvSpPr/>
          <p:nvPr/>
        </p:nvSpPr>
        <p:spPr>
          <a:xfrm>
            <a:off x="1143000" y="457200"/>
            <a:ext cx="57912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有关工作世界的基本事实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探索工作世界的方法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7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获得职业信息的前提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58" name="内容占位符 2"/>
          <p:cNvSpPr>
            <a:spLocks noGrp="1"/>
          </p:cNvSpPr>
          <p:nvPr>
            <p:ph idx="1"/>
          </p:nvPr>
        </p:nvSpPr>
        <p:spPr/>
        <p:txBody>
          <a:bodyPr anchor="t"/>
          <a:p>
            <a:r>
              <a:rPr lang="zh-CN" altLang="en-US"/>
              <a:t>形成自己预期的职业库</a:t>
            </a:r>
            <a:endParaRPr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Rectangle 6"/>
          <p:cNvSpPr/>
          <p:nvPr/>
        </p:nvSpPr>
        <p:spPr>
          <a:xfrm>
            <a:off x="835025" y="1381125"/>
            <a:ext cx="5184775" cy="4343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静态的资料接触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har char="–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出版品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har char="–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视听资料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har char="–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行业展览会和人才交流会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har char="–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网络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har char="–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机构：学校、政府、 公司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2707" name="Picture 7" descr="1825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4114800"/>
            <a:ext cx="2411413" cy="18605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2708" name="Rectangle 4"/>
          <p:cNvSpPr/>
          <p:nvPr/>
        </p:nvSpPr>
        <p:spPr>
          <a:xfrm>
            <a:off x="1143000" y="457200"/>
            <a:ext cx="6852285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探索工作世界信息的方法（一）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36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TextBox 3"/>
          <p:cNvSpPr/>
          <p:nvPr/>
        </p:nvSpPr>
        <p:spPr>
          <a:xfrm>
            <a:off x="495300" y="2146300"/>
            <a:ext cx="5638800" cy="33832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中华人民共和国职业分类大典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我国第一部对职业进行科学分类的权威性文献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将我国目前社会职业分为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1943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大类，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个种类，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413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个小类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具体确定了各个职业名称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3731" name="图片 4" descr="174634_23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0300" y="2209800"/>
            <a:ext cx="2324100" cy="33115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3732" name="Rectangle 4"/>
          <p:cNvSpPr/>
          <p:nvPr/>
        </p:nvSpPr>
        <p:spPr>
          <a:xfrm>
            <a:off x="1218883" y="457200"/>
            <a:ext cx="53340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国内职业分类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3733" name="Picture 6" descr="C:\Users\wusha\AppData\Local\Microsoft\Windows\Temporary Internet Files\Content.IE5\0M372P2A\38bd633b-62f1-4ac5-b0ce-b53b6aa1a349[1].jpg"/>
          <p:cNvPicPr>
            <a:picLocks noChangeAspect="1"/>
          </p:cNvPicPr>
          <p:nvPr/>
        </p:nvPicPr>
        <p:blipFill>
          <a:blip r:embed="rId2"/>
          <a:srcRect l="14667" r="14667"/>
          <a:stretch>
            <a:fillRect/>
          </a:stretch>
        </p:blipFill>
        <p:spPr>
          <a:xfrm>
            <a:off x="6207125" y="2224088"/>
            <a:ext cx="2327275" cy="3294062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TextBox 3"/>
          <p:cNvSpPr/>
          <p:nvPr/>
        </p:nvSpPr>
        <p:spPr>
          <a:xfrm>
            <a:off x="591185" y="1338580"/>
            <a:ext cx="7815580" cy="50774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国家机关、党群组织、企业、事业单位负责人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专业技术人员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办事人员和有关人员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商业、服务业人员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农、林、牧、畜、水利生产人员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生产、运输设备操作人员及有关人员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军人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不便分类的其它从业人员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74755" name="Rectangle 4"/>
          <p:cNvSpPr/>
          <p:nvPr/>
        </p:nvSpPr>
        <p:spPr>
          <a:xfrm>
            <a:off x="1066800" y="381000"/>
            <a:ext cx="6248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职业分类大典中的分类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TextBox 3"/>
          <p:cNvSpPr/>
          <p:nvPr/>
        </p:nvSpPr>
        <p:spPr>
          <a:xfrm>
            <a:off x="762000" y="1600200"/>
            <a:ext cx="7162800" cy="7315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http://www.jobsoso.com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779" name="TextBox 4"/>
          <p:cNvSpPr/>
          <p:nvPr/>
        </p:nvSpPr>
        <p:spPr>
          <a:xfrm>
            <a:off x="533400" y="2590800"/>
            <a:ext cx="7924800" cy="2148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JobSoSo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于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日正式发布，是北森公司基于全球领先的职业分类信息技术，在国内率先推出的独立执业信息系统搜索门户。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780" name="Rectangle 4"/>
          <p:cNvSpPr/>
          <p:nvPr/>
        </p:nvSpPr>
        <p:spPr>
          <a:xfrm>
            <a:off x="1066800" y="304800"/>
            <a:ext cx="8915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全球最大中文职业信息检索引擎：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Jobsoso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8339138" cy="1143000"/>
          </a:xfrm>
        </p:spPr>
        <p:txBody>
          <a:bodyPr anchor="t"/>
          <a:lstStyle/>
          <a:p>
            <a:pPr eaLnBrk="1" hangingPunct="1"/>
            <a:r>
              <a:rPr kumimoji="0" lang="zh-CN" altLang="en-US" sz="36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4" name="Rectangle 1027"/>
          <p:cNvSpPr txBox="1">
            <a:spLocks noChangeArrowheads="1"/>
          </p:cNvSpPr>
          <p:nvPr/>
        </p:nvSpPr>
        <p:spPr bwMode="auto">
          <a:xfrm>
            <a:off x="533400" y="1600200"/>
            <a:ext cx="762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认知目标：</a:t>
            </a:r>
            <a:endParaRPr kumimoji="0" lang="zh-CN" altLang="en-US" sz="2800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认识到工作世界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探索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的重要性。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以积极的心态面对工作世界，消除对工作世界的刻板印象。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76802" name="Picture 2"/>
          <p:cNvPicPr>
            <a:picLocks noChangeAspect="1"/>
          </p:cNvPicPr>
          <p:nvPr/>
        </p:nvPicPr>
        <p:blipFill>
          <a:blip r:embed="rId1"/>
          <a:srcRect l="18123" t="18306" r="22501" b="33307"/>
          <a:stretch>
            <a:fillRect/>
          </a:stretch>
        </p:blipFill>
        <p:spPr>
          <a:xfrm>
            <a:off x="228600" y="381000"/>
            <a:ext cx="8915400" cy="5638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6803" name="椭圆 7"/>
          <p:cNvSpPr/>
          <p:nvPr/>
        </p:nvSpPr>
        <p:spPr>
          <a:xfrm>
            <a:off x="381000" y="4343400"/>
            <a:ext cx="2286000" cy="381000"/>
          </a:xfrm>
          <a:prstGeom prst="ellipse">
            <a:avLst/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zh-CN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6" name="Picture 6"/>
          <p:cNvPicPr>
            <a:picLocks noChangeAspect="1"/>
          </p:cNvPicPr>
          <p:nvPr/>
        </p:nvPicPr>
        <p:blipFill>
          <a:blip r:embed="rId1"/>
          <a:srcRect t="28998" r="35001" b="14000"/>
          <a:stretch>
            <a:fillRect/>
          </a:stretch>
        </p:blipFill>
        <p:spPr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1988" name="Picture 5"/>
          <p:cNvPicPr>
            <a:picLocks noChangeAspect="1"/>
          </p:cNvPicPr>
          <p:nvPr/>
        </p:nvPicPr>
        <p:blipFill>
          <a:blip r:embed="rId2"/>
          <a:srcRect l="626" t="17000" r="72501" b="14000"/>
          <a:stretch>
            <a:fillRect/>
          </a:stretch>
        </p:blipFill>
        <p:spPr>
          <a:xfrm>
            <a:off x="2286000" y="762000"/>
            <a:ext cx="3886200" cy="47879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TextBox 8"/>
          <p:cNvSpPr/>
          <p:nvPr/>
        </p:nvSpPr>
        <p:spPr>
          <a:xfrm>
            <a:off x="500380" y="2442210"/>
            <a:ext cx="7086600" cy="14452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indent="0" eaLnBrk="0" hangingPunct="0">
              <a:buFont typeface="Wingdings" panose="05000000000000000000" pitchFamily="2" charset="2"/>
              <a:buNone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“职业信息网络”（简称“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O*Net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”）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x-none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http://online.onetcenter.org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851" name="Rectangle 4"/>
          <p:cNvSpPr/>
          <p:nvPr/>
        </p:nvSpPr>
        <p:spPr>
          <a:xfrm>
            <a:off x="1142683" y="457200"/>
            <a:ext cx="53340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国外职业分类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8852" name="Picture 3" descr="GP33043"/>
          <p:cNvPicPr>
            <a:picLocks noChangeAspect="1"/>
          </p:cNvPicPr>
          <p:nvPr/>
        </p:nvPicPr>
        <p:blipFill>
          <a:blip r:embed="rId1"/>
          <a:srcRect t="4218"/>
          <a:stretch>
            <a:fillRect/>
          </a:stretch>
        </p:blipFill>
        <p:spPr>
          <a:xfrm>
            <a:off x="5715000" y="4572000"/>
            <a:ext cx="2303463" cy="17303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0898" name="Group 52"/>
          <p:cNvGrpSpPr/>
          <p:nvPr/>
        </p:nvGrpSpPr>
        <p:grpSpPr>
          <a:xfrm>
            <a:off x="914400" y="457200"/>
            <a:ext cx="7221538" cy="6076950"/>
            <a:chOff x="0" y="0"/>
            <a:chExt cx="4549" cy="3828"/>
          </a:xfrm>
        </p:grpSpPr>
        <p:sp>
          <p:nvSpPr>
            <p:cNvPr id="80899" name="Freeform 22"/>
            <p:cNvSpPr/>
            <p:nvPr/>
          </p:nvSpPr>
          <p:spPr>
            <a:xfrm>
              <a:off x="1613" y="2367"/>
              <a:ext cx="1554" cy="486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8" y="501"/>
                </a:cxn>
                <a:cxn ang="0">
                  <a:pos x="7" y="475"/>
                </a:cxn>
                <a:cxn ang="0">
                  <a:pos x="7" y="509"/>
                </a:cxn>
                <a:cxn ang="0">
                  <a:pos x="6" y="539"/>
                </a:cxn>
                <a:cxn ang="0">
                  <a:pos x="5" y="564"/>
                </a:cxn>
                <a:cxn ang="0">
                  <a:pos x="5" y="578"/>
                </a:cxn>
                <a:cxn ang="0">
                  <a:pos x="5" y="585"/>
                </a:cxn>
                <a:cxn ang="0">
                  <a:pos x="5" y="585"/>
                </a:cxn>
                <a:cxn ang="0">
                  <a:pos x="5" y="574"/>
                </a:cxn>
                <a:cxn ang="0">
                  <a:pos x="5" y="545"/>
                </a:cxn>
                <a:cxn ang="0">
                  <a:pos x="5" y="513"/>
                </a:cxn>
                <a:cxn ang="0">
                  <a:pos x="5" y="479"/>
                </a:cxn>
                <a:cxn ang="0">
                  <a:pos x="5" y="395"/>
                </a:cxn>
                <a:cxn ang="0">
                  <a:pos x="5" y="309"/>
                </a:cxn>
                <a:cxn ang="0">
                  <a:pos x="5" y="239"/>
                </a:cxn>
                <a:cxn ang="0">
                  <a:pos x="5" y="185"/>
                </a:cxn>
                <a:cxn ang="0">
                  <a:pos x="0" y="0"/>
                </a:cxn>
                <a:cxn ang="0">
                  <a:pos x="5" y="177"/>
                </a:cxn>
                <a:cxn ang="0">
                  <a:pos x="5" y="239"/>
                </a:cxn>
                <a:cxn ang="0">
                  <a:pos x="5" y="284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9"/>
                </a:cxn>
                <a:cxn ang="0">
                  <a:pos x="5" y="379"/>
                </a:cxn>
                <a:cxn ang="0">
                  <a:pos x="5" y="365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62"/>
                </a:cxn>
                <a:cxn ang="0">
                  <a:pos x="7" y="206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CC66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0900" name="Freeform 23"/>
            <p:cNvSpPr/>
            <p:nvPr/>
          </p:nvSpPr>
          <p:spPr>
            <a:xfrm rot="3600000">
              <a:off x="860" y="2195"/>
              <a:ext cx="1553" cy="48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7" y="448"/>
                </a:cxn>
                <a:cxn ang="0">
                  <a:pos x="7" y="422"/>
                </a:cxn>
                <a:cxn ang="0">
                  <a:pos x="6" y="456"/>
                </a:cxn>
                <a:cxn ang="0">
                  <a:pos x="6" y="486"/>
                </a:cxn>
                <a:cxn ang="0">
                  <a:pos x="5" y="511"/>
                </a:cxn>
                <a:cxn ang="0">
                  <a:pos x="5" y="525"/>
                </a:cxn>
                <a:cxn ang="0">
                  <a:pos x="5" y="532"/>
                </a:cxn>
                <a:cxn ang="0">
                  <a:pos x="5" y="532"/>
                </a:cxn>
                <a:cxn ang="0">
                  <a:pos x="5" y="521"/>
                </a:cxn>
                <a:cxn ang="0">
                  <a:pos x="5" y="492"/>
                </a:cxn>
                <a:cxn ang="0">
                  <a:pos x="5" y="460"/>
                </a:cxn>
                <a:cxn ang="0">
                  <a:pos x="5" y="426"/>
                </a:cxn>
                <a:cxn ang="0">
                  <a:pos x="5" y="379"/>
                </a:cxn>
                <a:cxn ang="0">
                  <a:pos x="5" y="309"/>
                </a:cxn>
                <a:cxn ang="0">
                  <a:pos x="5" y="186"/>
                </a:cxn>
                <a:cxn ang="0">
                  <a:pos x="5" y="132"/>
                </a:cxn>
                <a:cxn ang="0">
                  <a:pos x="0" y="0"/>
                </a:cxn>
                <a:cxn ang="0">
                  <a:pos x="5" y="124"/>
                </a:cxn>
                <a:cxn ang="0">
                  <a:pos x="5" y="186"/>
                </a:cxn>
                <a:cxn ang="0">
                  <a:pos x="5" y="231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1"/>
                </a:cxn>
                <a:cxn ang="0">
                  <a:pos x="5" y="371"/>
                </a:cxn>
                <a:cxn ang="0">
                  <a:pos x="5" y="364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09"/>
                </a:cxn>
                <a:cxn ang="0">
                  <a:pos x="7" y="153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FF996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0901" name="Freeform 24"/>
            <p:cNvSpPr/>
            <p:nvPr/>
          </p:nvSpPr>
          <p:spPr>
            <a:xfrm rot="7200000">
              <a:off x="653" y="1376"/>
              <a:ext cx="1553" cy="48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7" y="448"/>
                </a:cxn>
                <a:cxn ang="0">
                  <a:pos x="7" y="422"/>
                </a:cxn>
                <a:cxn ang="0">
                  <a:pos x="6" y="456"/>
                </a:cxn>
                <a:cxn ang="0">
                  <a:pos x="6" y="486"/>
                </a:cxn>
                <a:cxn ang="0">
                  <a:pos x="5" y="511"/>
                </a:cxn>
                <a:cxn ang="0">
                  <a:pos x="5" y="525"/>
                </a:cxn>
                <a:cxn ang="0">
                  <a:pos x="5" y="532"/>
                </a:cxn>
                <a:cxn ang="0">
                  <a:pos x="5" y="532"/>
                </a:cxn>
                <a:cxn ang="0">
                  <a:pos x="5" y="521"/>
                </a:cxn>
                <a:cxn ang="0">
                  <a:pos x="5" y="492"/>
                </a:cxn>
                <a:cxn ang="0">
                  <a:pos x="5" y="460"/>
                </a:cxn>
                <a:cxn ang="0">
                  <a:pos x="5" y="426"/>
                </a:cxn>
                <a:cxn ang="0">
                  <a:pos x="5" y="379"/>
                </a:cxn>
                <a:cxn ang="0">
                  <a:pos x="5" y="309"/>
                </a:cxn>
                <a:cxn ang="0">
                  <a:pos x="5" y="186"/>
                </a:cxn>
                <a:cxn ang="0">
                  <a:pos x="5" y="132"/>
                </a:cxn>
                <a:cxn ang="0">
                  <a:pos x="0" y="0"/>
                </a:cxn>
                <a:cxn ang="0">
                  <a:pos x="5" y="124"/>
                </a:cxn>
                <a:cxn ang="0">
                  <a:pos x="5" y="186"/>
                </a:cxn>
                <a:cxn ang="0">
                  <a:pos x="5" y="231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1"/>
                </a:cxn>
                <a:cxn ang="0">
                  <a:pos x="5" y="371"/>
                </a:cxn>
                <a:cxn ang="0">
                  <a:pos x="5" y="364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09"/>
                </a:cxn>
                <a:cxn ang="0">
                  <a:pos x="7" y="153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0902" name="Freeform 25"/>
            <p:cNvSpPr/>
            <p:nvPr/>
          </p:nvSpPr>
          <p:spPr>
            <a:xfrm rot="10800000">
              <a:off x="1057" y="837"/>
              <a:ext cx="1554" cy="48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8" y="448"/>
                </a:cxn>
                <a:cxn ang="0">
                  <a:pos x="7" y="422"/>
                </a:cxn>
                <a:cxn ang="0">
                  <a:pos x="7" y="456"/>
                </a:cxn>
                <a:cxn ang="0">
                  <a:pos x="6" y="486"/>
                </a:cxn>
                <a:cxn ang="0">
                  <a:pos x="5" y="511"/>
                </a:cxn>
                <a:cxn ang="0">
                  <a:pos x="5" y="525"/>
                </a:cxn>
                <a:cxn ang="0">
                  <a:pos x="5" y="532"/>
                </a:cxn>
                <a:cxn ang="0">
                  <a:pos x="5" y="532"/>
                </a:cxn>
                <a:cxn ang="0">
                  <a:pos x="5" y="521"/>
                </a:cxn>
                <a:cxn ang="0">
                  <a:pos x="5" y="492"/>
                </a:cxn>
                <a:cxn ang="0">
                  <a:pos x="5" y="460"/>
                </a:cxn>
                <a:cxn ang="0">
                  <a:pos x="5" y="426"/>
                </a:cxn>
                <a:cxn ang="0">
                  <a:pos x="5" y="379"/>
                </a:cxn>
                <a:cxn ang="0">
                  <a:pos x="5" y="309"/>
                </a:cxn>
                <a:cxn ang="0">
                  <a:pos x="5" y="186"/>
                </a:cxn>
                <a:cxn ang="0">
                  <a:pos x="5" y="132"/>
                </a:cxn>
                <a:cxn ang="0">
                  <a:pos x="0" y="0"/>
                </a:cxn>
                <a:cxn ang="0">
                  <a:pos x="5" y="124"/>
                </a:cxn>
                <a:cxn ang="0">
                  <a:pos x="5" y="186"/>
                </a:cxn>
                <a:cxn ang="0">
                  <a:pos x="5" y="231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1"/>
                </a:cxn>
                <a:cxn ang="0">
                  <a:pos x="5" y="371"/>
                </a:cxn>
                <a:cxn ang="0">
                  <a:pos x="5" y="364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09"/>
                </a:cxn>
                <a:cxn ang="0">
                  <a:pos x="7" y="153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33CCC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0903" name="Freeform 26"/>
            <p:cNvSpPr/>
            <p:nvPr/>
          </p:nvSpPr>
          <p:spPr>
            <a:xfrm rot="-7200000">
              <a:off x="1834" y="1012"/>
              <a:ext cx="1553" cy="485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7" y="448"/>
                </a:cxn>
                <a:cxn ang="0">
                  <a:pos x="7" y="422"/>
                </a:cxn>
                <a:cxn ang="0">
                  <a:pos x="6" y="456"/>
                </a:cxn>
                <a:cxn ang="0">
                  <a:pos x="6" y="486"/>
                </a:cxn>
                <a:cxn ang="0">
                  <a:pos x="5" y="511"/>
                </a:cxn>
                <a:cxn ang="0">
                  <a:pos x="5" y="525"/>
                </a:cxn>
                <a:cxn ang="0">
                  <a:pos x="5" y="532"/>
                </a:cxn>
                <a:cxn ang="0">
                  <a:pos x="5" y="532"/>
                </a:cxn>
                <a:cxn ang="0">
                  <a:pos x="5" y="521"/>
                </a:cxn>
                <a:cxn ang="0">
                  <a:pos x="5" y="492"/>
                </a:cxn>
                <a:cxn ang="0">
                  <a:pos x="5" y="460"/>
                </a:cxn>
                <a:cxn ang="0">
                  <a:pos x="5" y="426"/>
                </a:cxn>
                <a:cxn ang="0">
                  <a:pos x="5" y="379"/>
                </a:cxn>
                <a:cxn ang="0">
                  <a:pos x="5" y="309"/>
                </a:cxn>
                <a:cxn ang="0">
                  <a:pos x="5" y="186"/>
                </a:cxn>
                <a:cxn ang="0">
                  <a:pos x="5" y="132"/>
                </a:cxn>
                <a:cxn ang="0">
                  <a:pos x="0" y="0"/>
                </a:cxn>
                <a:cxn ang="0">
                  <a:pos x="5" y="124"/>
                </a:cxn>
                <a:cxn ang="0">
                  <a:pos x="5" y="186"/>
                </a:cxn>
                <a:cxn ang="0">
                  <a:pos x="5" y="231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1"/>
                </a:cxn>
                <a:cxn ang="0">
                  <a:pos x="5" y="371"/>
                </a:cxn>
                <a:cxn ang="0">
                  <a:pos x="5" y="364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09"/>
                </a:cxn>
                <a:cxn ang="0">
                  <a:pos x="7" y="153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6699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0904" name="Freeform 27"/>
            <p:cNvSpPr/>
            <p:nvPr/>
          </p:nvSpPr>
          <p:spPr>
            <a:xfrm rot="-3600000">
              <a:off x="2053" y="1788"/>
              <a:ext cx="1554" cy="486"/>
            </a:xfrm>
            <a:custGeom>
              <a:avLst/>
              <a:gdLst/>
              <a:ahLst/>
              <a:cxnLst>
                <a:cxn ang="0">
                  <a:pos x="7" y="102"/>
                </a:cxn>
                <a:cxn ang="0">
                  <a:pos x="8" y="501"/>
                </a:cxn>
                <a:cxn ang="0">
                  <a:pos x="7" y="475"/>
                </a:cxn>
                <a:cxn ang="0">
                  <a:pos x="7" y="509"/>
                </a:cxn>
                <a:cxn ang="0">
                  <a:pos x="6" y="539"/>
                </a:cxn>
                <a:cxn ang="0">
                  <a:pos x="5" y="564"/>
                </a:cxn>
                <a:cxn ang="0">
                  <a:pos x="5" y="578"/>
                </a:cxn>
                <a:cxn ang="0">
                  <a:pos x="5" y="585"/>
                </a:cxn>
                <a:cxn ang="0">
                  <a:pos x="5" y="585"/>
                </a:cxn>
                <a:cxn ang="0">
                  <a:pos x="5" y="574"/>
                </a:cxn>
                <a:cxn ang="0">
                  <a:pos x="5" y="545"/>
                </a:cxn>
                <a:cxn ang="0">
                  <a:pos x="5" y="513"/>
                </a:cxn>
                <a:cxn ang="0">
                  <a:pos x="5" y="479"/>
                </a:cxn>
                <a:cxn ang="0">
                  <a:pos x="5" y="395"/>
                </a:cxn>
                <a:cxn ang="0">
                  <a:pos x="5" y="309"/>
                </a:cxn>
                <a:cxn ang="0">
                  <a:pos x="5" y="239"/>
                </a:cxn>
                <a:cxn ang="0">
                  <a:pos x="5" y="185"/>
                </a:cxn>
                <a:cxn ang="0">
                  <a:pos x="0" y="0"/>
                </a:cxn>
                <a:cxn ang="0">
                  <a:pos x="5" y="177"/>
                </a:cxn>
                <a:cxn ang="0">
                  <a:pos x="5" y="239"/>
                </a:cxn>
                <a:cxn ang="0">
                  <a:pos x="5" y="284"/>
                </a:cxn>
                <a:cxn ang="0">
                  <a:pos x="5" y="320"/>
                </a:cxn>
                <a:cxn ang="0">
                  <a:pos x="5" y="346"/>
                </a:cxn>
                <a:cxn ang="0">
                  <a:pos x="5" y="362"/>
                </a:cxn>
                <a:cxn ang="0">
                  <a:pos x="5" y="379"/>
                </a:cxn>
                <a:cxn ang="0">
                  <a:pos x="5" y="379"/>
                </a:cxn>
                <a:cxn ang="0">
                  <a:pos x="5" y="365"/>
                </a:cxn>
                <a:cxn ang="0">
                  <a:pos x="5" y="349"/>
                </a:cxn>
                <a:cxn ang="0">
                  <a:pos x="5" y="327"/>
                </a:cxn>
                <a:cxn ang="0">
                  <a:pos x="5" y="298"/>
                </a:cxn>
                <a:cxn ang="0">
                  <a:pos x="6" y="262"/>
                </a:cxn>
                <a:cxn ang="0">
                  <a:pos x="7" y="206"/>
                </a:cxn>
              </a:cxnLst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66FF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80905" name="Group 40"/>
            <p:cNvGrpSpPr/>
            <p:nvPr/>
          </p:nvGrpSpPr>
          <p:grpSpPr>
            <a:xfrm>
              <a:off x="1489" y="1209"/>
              <a:ext cx="1296" cy="1296"/>
              <a:chOff x="0" y="0"/>
              <a:chExt cx="1680" cy="1680"/>
            </a:xfrm>
          </p:grpSpPr>
          <p:sp>
            <p:nvSpPr>
              <p:cNvPr id="80906" name="Oval 41"/>
              <p:cNvSpPr/>
              <p:nvPr/>
            </p:nvSpPr>
            <p:spPr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3E0C00"/>
                  </a:gs>
                </a:gsLst>
                <a:lin ang="5400000" scaled="1"/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0" hangingPunct="0"/>
                <a:endPara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907" name="Freeform 42"/>
              <p:cNvSpPr/>
              <p:nvPr/>
            </p:nvSpPr>
            <p:spPr>
              <a:xfrm>
                <a:off x="192" y="28"/>
                <a:ext cx="1296" cy="634"/>
              </a:xfrm>
              <a:custGeom>
                <a:avLst/>
                <a:gdLst/>
                <a:ahLst/>
                <a:cxnLst>
                  <a:cxn ang="0">
                    <a:pos x="474" y="4"/>
                  </a:cxn>
                  <a:cxn ang="0">
                    <a:pos x="478" y="4"/>
                  </a:cxn>
                  <a:cxn ang="0">
                    <a:pos x="480" y="4"/>
                  </a:cxn>
                  <a:cxn ang="0">
                    <a:pos x="477" y="4"/>
                  </a:cxn>
                  <a:cxn ang="0">
                    <a:pos x="472" y="4"/>
                  </a:cxn>
                  <a:cxn ang="0">
                    <a:pos x="462" y="4"/>
                  </a:cxn>
                  <a:cxn ang="0">
                    <a:pos x="449" y="4"/>
                  </a:cxn>
                  <a:cxn ang="0">
                    <a:pos x="433" y="4"/>
                  </a:cxn>
                  <a:cxn ang="0">
                    <a:pos x="417" y="4"/>
                  </a:cxn>
                  <a:cxn ang="0">
                    <a:pos x="396" y="4"/>
                  </a:cxn>
                  <a:cxn ang="0">
                    <a:pos x="375" y="4"/>
                  </a:cxn>
                  <a:cxn ang="0">
                    <a:pos x="351" y="4"/>
                  </a:cxn>
                  <a:cxn ang="0">
                    <a:pos x="325" y="4"/>
                  </a:cxn>
                  <a:cxn ang="0">
                    <a:pos x="300" y="4"/>
                  </a:cxn>
                  <a:cxn ang="0">
                    <a:pos x="289" y="4"/>
                  </a:cxn>
                  <a:cxn ang="0">
                    <a:pos x="173" y="4"/>
                  </a:cxn>
                  <a:cxn ang="0">
                    <a:pos x="172" y="4"/>
                  </a:cxn>
                  <a:cxn ang="0">
                    <a:pos x="149" y="4"/>
                  </a:cxn>
                  <a:cxn ang="0">
                    <a:pos x="126" y="4"/>
                  </a:cxn>
                  <a:cxn ang="0">
                    <a:pos x="108" y="4"/>
                  </a:cxn>
                  <a:cxn ang="0">
                    <a:pos x="86" y="4"/>
                  </a:cxn>
                  <a:cxn ang="0">
                    <a:pos x="70" y="4"/>
                  </a:cxn>
                  <a:cxn ang="0">
                    <a:pos x="55" y="4"/>
                  </a:cxn>
                  <a:cxn ang="0">
                    <a:pos x="37" y="4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18" y="4"/>
                  </a:cxn>
                  <a:cxn ang="0">
                    <a:pos x="6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4"/>
                  </a:cxn>
                  <a:cxn ang="0">
                    <a:pos x="16" y="4"/>
                  </a:cxn>
                  <a:cxn ang="0">
                    <a:pos x="26" y="4"/>
                  </a:cxn>
                  <a:cxn ang="0">
                    <a:pos x="33" y="4"/>
                  </a:cxn>
                  <a:cxn ang="0">
                    <a:pos x="57" y="4"/>
                  </a:cxn>
                  <a:cxn ang="0">
                    <a:pos x="74" y="4"/>
                  </a:cxn>
                  <a:cxn ang="0">
                    <a:pos x="100" y="4"/>
                  </a:cxn>
                  <a:cxn ang="0">
                    <a:pos x="124" y="4"/>
                  </a:cxn>
                  <a:cxn ang="0">
                    <a:pos x="151" y="4"/>
                  </a:cxn>
                  <a:cxn ang="0">
                    <a:pos x="180" y="4"/>
                  </a:cxn>
                  <a:cxn ang="0">
                    <a:pos x="212" y="4"/>
                  </a:cxn>
                  <a:cxn ang="0">
                    <a:pos x="243" y="0"/>
                  </a:cxn>
                  <a:cxn ang="0">
                    <a:pos x="243" y="0"/>
                  </a:cxn>
                  <a:cxn ang="0">
                    <a:pos x="276" y="4"/>
                  </a:cxn>
                  <a:cxn ang="0">
                    <a:pos x="307" y="4"/>
                  </a:cxn>
                  <a:cxn ang="0">
                    <a:pos x="337" y="4"/>
                  </a:cxn>
                  <a:cxn ang="0">
                    <a:pos x="368" y="4"/>
                  </a:cxn>
                  <a:cxn ang="0">
                    <a:pos x="393" y="4"/>
                  </a:cxn>
                  <a:cxn ang="0">
                    <a:pos x="417" y="4"/>
                  </a:cxn>
                  <a:cxn ang="0">
                    <a:pos x="439" y="4"/>
                  </a:cxn>
                  <a:cxn ang="0">
                    <a:pos x="457" y="4"/>
                  </a:cxn>
                  <a:cxn ang="0">
                    <a:pos x="474" y="4"/>
                  </a:cxn>
                  <a:cxn ang="0">
                    <a:pos x="474" y="4"/>
                  </a:cxn>
                </a:cxnLst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3300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80908" name="Text Box 43"/>
            <p:cNvSpPr/>
            <p:nvPr/>
          </p:nvSpPr>
          <p:spPr>
            <a:xfrm>
              <a:off x="3253" y="2361"/>
              <a:ext cx="1134" cy="7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职业的特征</a:t>
              </a:r>
              <a:endParaRPr lang="en-US" altLang="x-none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劳动力市场信息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职业前景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工资</a:t>
              </a:r>
              <a:endParaRPr lang="en-US" altLang="x-none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909" name="Text Box 44"/>
            <p:cNvSpPr/>
            <p:nvPr/>
          </p:nvSpPr>
          <p:spPr>
            <a:xfrm>
              <a:off x="3253" y="960"/>
              <a:ext cx="1296" cy="9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职业的具体要求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职业知识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职业技能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任务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机器、工具和设备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910" name="Text Box 46"/>
            <p:cNvSpPr/>
            <p:nvPr/>
          </p:nvSpPr>
          <p:spPr>
            <a:xfrm>
              <a:off x="50" y="864"/>
              <a:ext cx="995" cy="7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r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经验上的要求</a:t>
              </a:r>
              <a:endParaRPr lang="en-US" altLang="x-none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背景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经验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证书</a:t>
              </a:r>
              <a:endParaRPr lang="en-US" altLang="x-none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911" name="Text Box 47"/>
            <p:cNvSpPr/>
            <p:nvPr/>
          </p:nvSpPr>
          <p:spPr>
            <a:xfrm>
              <a:off x="0" y="2304"/>
              <a:ext cx="1141" cy="9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r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对工作者的要求</a:t>
              </a:r>
              <a:endParaRPr lang="en-US" altLang="x-none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基本技能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可迁移技能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综合知识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algn="r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教育背景</a:t>
              </a:r>
              <a:endParaRPr lang="en-US" altLang="x-none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912" name="Text Box 48"/>
            <p:cNvSpPr/>
            <p:nvPr/>
          </p:nvSpPr>
          <p:spPr>
            <a:xfrm>
              <a:off x="1749" y="3072"/>
              <a:ext cx="1408" cy="75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工作者特征</a:t>
              </a:r>
              <a:endParaRPr lang="en-US" altLang="x-none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能力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兴趣</a:t>
              </a:r>
              <a:endParaRPr lang="en-US" altLang="x-none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工作价值观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913" name="Text Box 49"/>
            <p:cNvSpPr/>
            <p:nvPr/>
          </p:nvSpPr>
          <p:spPr>
            <a:xfrm>
              <a:off x="2101" y="0"/>
              <a:ext cx="1824" cy="6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eaLnBrk="0" hangingPunct="0"/>
              <a:r>
                <a:rPr lang="zh-CN" altLang="en-US" sz="16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工作要求</a:t>
              </a:r>
              <a:endParaRPr lang="en-US" altLang="x-none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一般工作活动</a:t>
              </a:r>
              <a:endParaRPr lang="en-US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组织环境</a:t>
              </a:r>
              <a:endParaRPr lang="en-US" altLang="x-none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lvl="0" eaLnBrk="0" hangingPunct="0"/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工作环境</a:t>
              </a:r>
              <a:endParaRPr lang="en-US" altLang="x-none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914" name="Text Box 51"/>
            <p:cNvSpPr/>
            <p:nvPr/>
          </p:nvSpPr>
          <p:spPr>
            <a:xfrm>
              <a:off x="1525" y="1785"/>
              <a:ext cx="1200" cy="29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algn="ctr" eaLnBrk="0" hangingPunct="0"/>
              <a:r>
                <a:rPr lang="en-US" altLang="zh-CN" sz="2400" b="1" dirty="0">
                  <a:solidFill>
                    <a:srgbClr val="DFE29A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O*Net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46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5015" y="1165860"/>
            <a:ext cx="6838950" cy="4525963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22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09663" y="1600200"/>
            <a:ext cx="6924675" cy="4525963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Rectangle 3"/>
          <p:cNvSpPr/>
          <p:nvPr/>
        </p:nvSpPr>
        <p:spPr>
          <a:xfrm>
            <a:off x="734695" y="1646555"/>
            <a:ext cx="4200525" cy="4343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动态的资料接受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宋体" panose="02010600030101010101" pitchFamily="2" charset="-122"/>
              <a:buChar char="–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专业俱乐部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宋体" panose="02010600030101010101" pitchFamily="2" charset="-122"/>
              <a:buChar char="–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专业协会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宋体" panose="02010600030101010101" pitchFamily="2" charset="-122"/>
              <a:buChar char="–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生涯人物访谈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参与真实情境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宋体" panose="02010600030101010101" pitchFamily="2" charset="-122"/>
              <a:buChar char="–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直接观察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宋体" panose="02010600030101010101" pitchFamily="2" charset="-122"/>
              <a:buChar char="–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直接工作经验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6019" name="Picture 5" descr="Img222055850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810000"/>
            <a:ext cx="3382963" cy="21796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6020" name="Rectangle 4"/>
          <p:cNvSpPr/>
          <p:nvPr/>
        </p:nvSpPr>
        <p:spPr>
          <a:xfrm>
            <a:off x="1066800" y="228600"/>
            <a:ext cx="6969125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>
              <a:lnSpc>
                <a:spcPct val="150000"/>
              </a:lnSpc>
            </a:pPr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探索工作世界信息的方法（二）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7107" name="Group 3"/>
          <p:cNvGrpSpPr/>
          <p:nvPr/>
        </p:nvGrpSpPr>
        <p:grpSpPr>
          <a:xfrm>
            <a:off x="1042988" y="1817688"/>
            <a:ext cx="7026275" cy="4430712"/>
            <a:chOff x="0" y="0"/>
            <a:chExt cx="3523" cy="2152"/>
          </a:xfrm>
        </p:grpSpPr>
        <p:sp>
          <p:nvSpPr>
            <p:cNvPr id="87043" name="Line 4"/>
            <p:cNvSpPr/>
            <p:nvPr/>
          </p:nvSpPr>
          <p:spPr>
            <a:xfrm>
              <a:off x="234" y="1926"/>
              <a:ext cx="3212" cy="1"/>
            </a:xfrm>
            <a:prstGeom prst="line">
              <a:avLst/>
            </a:prstGeom>
            <a:ln w="28575" cap="flat" cmpd="sng">
              <a:solidFill>
                <a:srgbClr val="7F7F7F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anchor="t"/>
            <a:p>
              <a:pPr lvl="0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44" name="Text Box 5"/>
            <p:cNvSpPr/>
            <p:nvPr/>
          </p:nvSpPr>
          <p:spPr>
            <a:xfrm>
              <a:off x="0" y="0"/>
              <a:ext cx="440" cy="1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精确度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45" name="Line 6"/>
            <p:cNvSpPr/>
            <p:nvPr/>
          </p:nvSpPr>
          <p:spPr>
            <a:xfrm flipV="1">
              <a:off x="238" y="162"/>
              <a:ext cx="1" cy="1755"/>
            </a:xfrm>
            <a:prstGeom prst="line">
              <a:avLst/>
            </a:prstGeom>
            <a:ln w="28575" cap="flat" cmpd="sng">
              <a:solidFill>
                <a:srgbClr val="7F7F7F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anchor="t"/>
            <a:p>
              <a:pPr lvl="0"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046" name="Text Box 7"/>
            <p:cNvSpPr/>
            <p:nvPr/>
          </p:nvSpPr>
          <p:spPr>
            <a:xfrm>
              <a:off x="3199" y="1973"/>
              <a:ext cx="324" cy="17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eaLnBrk="0" hangingPunct="0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难度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12" name="Oval 8"/>
          <p:cNvSpPr/>
          <p:nvPr/>
        </p:nvSpPr>
        <p:spPr>
          <a:xfrm>
            <a:off x="4252913" y="3187700"/>
            <a:ext cx="1506537" cy="627063"/>
          </a:xfrm>
          <a:prstGeom prst="ellipse">
            <a:avLst/>
          </a:prstGeom>
          <a:solidFill>
            <a:srgbClr val="00B0F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人物访谈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3" name="Oval 9"/>
          <p:cNvSpPr/>
          <p:nvPr/>
        </p:nvSpPr>
        <p:spPr>
          <a:xfrm>
            <a:off x="2652713" y="4175125"/>
            <a:ext cx="1373187" cy="625475"/>
          </a:xfrm>
          <a:prstGeom prst="ellipse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亲友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4" name="Oval 10"/>
          <p:cNvSpPr/>
          <p:nvPr/>
        </p:nvSpPr>
        <p:spPr>
          <a:xfrm>
            <a:off x="3567113" y="3902075"/>
            <a:ext cx="1395412" cy="627063"/>
          </a:xfrm>
          <a:prstGeom prst="ellipse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企业网站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5" name="Oval 11"/>
          <p:cNvSpPr/>
          <p:nvPr/>
        </p:nvSpPr>
        <p:spPr>
          <a:xfrm>
            <a:off x="5853113" y="3073400"/>
            <a:ext cx="1490662" cy="627063"/>
          </a:xfrm>
          <a:prstGeom prst="ellipse">
            <a:avLst/>
          </a:prstGeom>
          <a:solidFill>
            <a:srgbClr val="FFC00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  习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6" name="Oval 12"/>
          <p:cNvSpPr/>
          <p:nvPr/>
        </p:nvSpPr>
        <p:spPr>
          <a:xfrm>
            <a:off x="1695450" y="5130800"/>
            <a:ext cx="1547813" cy="627063"/>
          </a:xfrm>
          <a:prstGeom prst="ellipse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网站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7" name="Oval 13"/>
          <p:cNvSpPr/>
          <p:nvPr/>
        </p:nvSpPr>
        <p:spPr>
          <a:xfrm>
            <a:off x="1647825" y="3775075"/>
            <a:ext cx="1671638" cy="625475"/>
          </a:xfrm>
          <a:prstGeom prst="ellipse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师兄、姐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8" name="Oval 14"/>
          <p:cNvSpPr/>
          <p:nvPr/>
        </p:nvSpPr>
        <p:spPr>
          <a:xfrm>
            <a:off x="2166938" y="4645025"/>
            <a:ext cx="1354137" cy="627063"/>
          </a:xfrm>
          <a:prstGeom prst="ellipse">
            <a:avLst/>
          </a:prstGeom>
          <a:solidFill>
            <a:srgbClr val="92D050"/>
          </a:solidFill>
          <a:ln w="9525">
            <a:noFill/>
          </a:ln>
        </p:spPr>
        <p:txBody>
          <a:bodyPr wrap="none" anchor="ctr"/>
          <a:p>
            <a:pPr lvl="0" algn="ctr" eaLnBrk="0" hangingPunct="0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交流会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54" name="直接连接符 14"/>
          <p:cNvSpPr/>
          <p:nvPr/>
        </p:nvSpPr>
        <p:spPr>
          <a:xfrm>
            <a:off x="533400" y="1371600"/>
            <a:ext cx="6096000" cy="0"/>
          </a:xfrm>
          <a:prstGeom prst="line">
            <a:avLst/>
          </a:prstGeom>
          <a:ln w="9525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055" name="Rectangle 4"/>
          <p:cNvSpPr/>
          <p:nvPr/>
        </p:nvSpPr>
        <p:spPr>
          <a:xfrm>
            <a:off x="381000" y="685800"/>
            <a:ext cx="6248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如何获得真实信息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9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内容占位符 2"/>
          <p:cNvSpPr>
            <a:spLocks noGrp="1"/>
          </p:cNvSpPr>
          <p:nvPr>
            <p:ph/>
          </p:nvPr>
        </p:nvSpPr>
        <p:spPr>
          <a:xfrm>
            <a:off x="519113" y="1484313"/>
            <a:ext cx="8229600" cy="3240087"/>
          </a:xfrm>
        </p:spPr>
        <p:txBody>
          <a:bodyPr wrap="square" lIns="91440" tIns="45720" rIns="91440" bIns="45720" anchor="t"/>
          <a:p>
            <a:pPr marL="609600" lvl="0" indent="-609600">
              <a:lnSpc>
                <a:spcPct val="150000"/>
              </a:lnSpc>
              <a:spcBef>
                <a:spcPts val="1200"/>
              </a:spcBef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目的：获得从大众传媒得不到的深入信息、个性化信息。</a:t>
            </a:r>
            <a:endParaRPr lang="en-US" altLang="x-none" sz="20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lnSpc>
                <a:spcPct val="150000"/>
              </a:lnSpc>
              <a:spcBef>
                <a:spcPts val="1200"/>
              </a:spcBef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时间：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 60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</a:t>
            </a:r>
            <a:endParaRPr lang="en-US" altLang="x-none" sz="20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buNone/>
            </a:pP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人物选择（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“三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三”制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）：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x-none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低年级学生由于经验不足，建议可以选择校内人物，一个是专业老师；一个是高年级的学长；一个是本专业在学校从事行政管理工作的人员。</a:t>
            </a:r>
            <a:endParaRPr lang="zh-CN" altLang="x-none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x-none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高年级学生可以选择职场人士，选取的职场人士要在某个职位上已经工作了至少三年的时间，访谈至少三人以上，可以一个是成绩卓然者，另一个是默默无闻者，还有一个是自己感兴趣的。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buNone/>
            </a:pP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方式：面对面，电话次之</a:t>
            </a:r>
            <a:endParaRPr lang="en-US" altLang="x-none" sz="20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609600" lvl="0" indent="-609600">
              <a:lnSpc>
                <a:spcPct val="150000"/>
              </a:lnSpc>
              <a:buNone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067" name="直接连接符 6"/>
          <p:cNvSpPr/>
          <p:nvPr/>
        </p:nvSpPr>
        <p:spPr>
          <a:xfrm>
            <a:off x="533400" y="1371600"/>
            <a:ext cx="6096000" cy="0"/>
          </a:xfrm>
          <a:prstGeom prst="line">
            <a:avLst/>
          </a:prstGeom>
          <a:ln w="9525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8068" name="Rectangle 4"/>
          <p:cNvSpPr/>
          <p:nvPr/>
        </p:nvSpPr>
        <p:spPr>
          <a:xfrm>
            <a:off x="381000" y="685800"/>
            <a:ext cx="6248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生涯人物访谈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9090" name="Group 3"/>
          <p:cNvGrpSpPr/>
          <p:nvPr/>
        </p:nvGrpSpPr>
        <p:grpSpPr>
          <a:xfrm>
            <a:off x="641350" y="1752600"/>
            <a:ext cx="7924800" cy="4359275"/>
            <a:chOff x="0" y="0"/>
            <a:chExt cx="7924800" cy="4358335"/>
          </a:xfrm>
        </p:grpSpPr>
        <p:sp>
          <p:nvSpPr>
            <p:cNvPr id="89091" name="Freeform 4"/>
            <p:cNvSpPr/>
            <p:nvPr/>
          </p:nvSpPr>
          <p:spPr>
            <a:xfrm>
              <a:off x="0" y="0"/>
              <a:ext cx="4358334" cy="4358334"/>
            </a:xfrm>
            <a:custGeom>
              <a:avLst/>
              <a:gdLst/>
              <a:ahLst/>
              <a:cxnLst>
                <a:cxn ang="0">
                  <a:pos x="2179167" y="4358334"/>
                </a:cxn>
                <a:cxn ang="0">
                  <a:pos x="2179167" y="4358334"/>
                </a:cxn>
                <a:cxn ang="0">
                  <a:pos x="0" y="2179167"/>
                </a:cxn>
                <a:cxn ang="0">
                  <a:pos x="2179166" y="0"/>
                </a:cxn>
                <a:cxn ang="0">
                  <a:pos x="2179167" y="2179167"/>
                </a:cxn>
              </a:cxnLst>
              <a:pathLst>
                <a:path w="4358334" h="4358334">
                  <a:moveTo>
                    <a:pt x="2179167" y="4358334"/>
                  </a:moveTo>
                  <a:lnTo>
                    <a:pt x="2179167" y="4358334"/>
                  </a:lnTo>
                  <a:cubicBezTo>
                    <a:pt x="975646" y="4358334"/>
                    <a:pt x="0" y="3382687"/>
                    <a:pt x="0" y="2179167"/>
                  </a:cubicBezTo>
                  <a:cubicBezTo>
                    <a:pt x="-1" y="975646"/>
                    <a:pt x="975646" y="0"/>
                    <a:pt x="2179166" y="0"/>
                  </a:cubicBezTo>
                  <a:lnTo>
                    <a:pt x="2179167" y="2179167"/>
                  </a:lnTo>
                  <a:lnTo>
                    <a:pt x="2179167" y="4358334"/>
                  </a:lnTo>
                  <a:close/>
                </a:path>
              </a:pathLst>
            </a:custGeom>
            <a:gradFill rotWithShape="0">
              <a:gsLst>
                <a:gs pos="0">
                  <a:srgbClr val="17177C">
                    <a:alpha val="100000"/>
                  </a:srgbClr>
                </a:gs>
                <a:gs pos="79999">
                  <a:srgbClr val="1E1EA3">
                    <a:alpha val="100000"/>
                  </a:srgbClr>
                </a:gs>
                <a:gs pos="100000">
                  <a:srgbClr val="1C1CA5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9092" name="Rectangle 5"/>
            <p:cNvSpPr/>
            <p:nvPr/>
          </p:nvSpPr>
          <p:spPr>
            <a:xfrm>
              <a:off x="2178685" y="0"/>
              <a:ext cx="5746115" cy="4358335"/>
            </a:xfrm>
            <a:prstGeom prst="rect">
              <a:avLst/>
            </a:prstGeom>
            <a:solidFill>
              <a:srgbClr val="FFFFFF">
                <a:alpha val="89018"/>
              </a:srgbClr>
            </a:solidFill>
            <a:ln w="9525" cap="flat" cmpd="sng">
              <a:solidFill>
                <a:srgbClr val="3030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093" name="Rectangle 6"/>
            <p:cNvSpPr/>
            <p:nvPr/>
          </p:nvSpPr>
          <p:spPr>
            <a:xfrm>
              <a:off x="2179167" y="0"/>
              <a:ext cx="2872816" cy="13075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236220" tIns="236220" rIns="236220" bIns="236220" anchor="ctr"/>
            <a:p>
              <a:pPr lvl="0" algn="ctr" eaLnBrk="0" hangingPunct="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6200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rPr>
                <a:t>C</a:t>
              </a:r>
              <a:endParaRPr lang="zh-CN" altLang="en-US" sz="6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094" name="Freeform 7"/>
            <p:cNvSpPr/>
            <p:nvPr/>
          </p:nvSpPr>
          <p:spPr>
            <a:xfrm>
              <a:off x="762710" y="1307503"/>
              <a:ext cx="2832914" cy="2832914"/>
            </a:xfrm>
            <a:custGeom>
              <a:avLst/>
              <a:gdLst/>
              <a:ahLst/>
              <a:cxnLst>
                <a:cxn ang="0">
                  <a:pos x="1416457" y="2832914"/>
                </a:cxn>
                <a:cxn ang="0">
                  <a:pos x="1416457" y="2832914"/>
                </a:cxn>
                <a:cxn ang="0">
                  <a:pos x="0" y="1416457"/>
                </a:cxn>
                <a:cxn ang="0">
                  <a:pos x="1416456" y="0"/>
                </a:cxn>
                <a:cxn ang="0">
                  <a:pos x="1416457" y="1416457"/>
                </a:cxn>
              </a:cxnLst>
              <a:pathLst>
                <a:path w="2832914" h="2832914">
                  <a:moveTo>
                    <a:pt x="1416457" y="2832914"/>
                  </a:moveTo>
                  <a:lnTo>
                    <a:pt x="1416457" y="2832914"/>
                  </a:lnTo>
                  <a:cubicBezTo>
                    <a:pt x="634169" y="2832914"/>
                    <a:pt x="0" y="2198744"/>
                    <a:pt x="0" y="1416457"/>
                  </a:cubicBezTo>
                  <a:cubicBezTo>
                    <a:pt x="-1" y="634169"/>
                    <a:pt x="634169" y="0"/>
                    <a:pt x="1416456" y="0"/>
                  </a:cubicBezTo>
                  <a:lnTo>
                    <a:pt x="1416457" y="1416457"/>
                  </a:lnTo>
                  <a:lnTo>
                    <a:pt x="1416457" y="2832914"/>
                  </a:lnTo>
                  <a:close/>
                </a:path>
              </a:pathLst>
            </a:custGeom>
            <a:gradFill rotWithShape="0">
              <a:gsLst>
                <a:gs pos="0">
                  <a:srgbClr val="6E956E">
                    <a:alpha val="100000"/>
                  </a:srgbClr>
                </a:gs>
                <a:gs pos="79999">
                  <a:srgbClr val="91C391">
                    <a:alpha val="100000"/>
                  </a:srgbClr>
                </a:gs>
                <a:gs pos="100000">
                  <a:srgbClr val="91C591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9095" name="Rectangle 8"/>
            <p:cNvSpPr/>
            <p:nvPr/>
          </p:nvSpPr>
          <p:spPr>
            <a:xfrm>
              <a:off x="2179167" y="1307503"/>
              <a:ext cx="5745632" cy="2832914"/>
            </a:xfrm>
            <a:prstGeom prst="rect">
              <a:avLst/>
            </a:prstGeom>
            <a:solidFill>
              <a:srgbClr val="FFFFFF">
                <a:alpha val="89018"/>
              </a:srgbClr>
            </a:solidFill>
            <a:ln w="9525" cap="flat" cmpd="sng">
              <a:solidFill>
                <a:srgbClr val="9DC59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096" name="Rectangle 9"/>
            <p:cNvSpPr/>
            <p:nvPr/>
          </p:nvSpPr>
          <p:spPr>
            <a:xfrm>
              <a:off x="2179167" y="1307503"/>
              <a:ext cx="2872816" cy="13074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236220" tIns="236220" rIns="236220" bIns="236220" anchor="ctr"/>
            <a:p>
              <a:pPr lvl="0" algn="ctr" eaLnBrk="0" hangingPunct="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6200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rPr>
                <a:t>B</a:t>
              </a:r>
              <a:endParaRPr lang="zh-CN" altLang="en-US" sz="6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097" name="Freeform 10"/>
            <p:cNvSpPr/>
            <p:nvPr/>
          </p:nvSpPr>
          <p:spPr>
            <a:xfrm>
              <a:off x="1525417" y="2615002"/>
              <a:ext cx="1307499" cy="1307499"/>
            </a:xfrm>
            <a:custGeom>
              <a:avLst/>
              <a:gdLst/>
              <a:ahLst/>
              <a:cxnLst>
                <a:cxn ang="0">
                  <a:pos x="653749" y="1307499"/>
                </a:cxn>
                <a:cxn ang="0">
                  <a:pos x="653749" y="1307499"/>
                </a:cxn>
                <a:cxn ang="0">
                  <a:pos x="0" y="653750"/>
                </a:cxn>
                <a:cxn ang="0">
                  <a:pos x="653748" y="1"/>
                </a:cxn>
                <a:cxn ang="0">
                  <a:pos x="653749" y="653749"/>
                </a:cxn>
              </a:cxnLst>
              <a:pathLst>
                <a:path w="1307499" h="1307499">
                  <a:moveTo>
                    <a:pt x="653749" y="1307499"/>
                  </a:moveTo>
                  <a:lnTo>
                    <a:pt x="653749" y="1307499"/>
                  </a:lnTo>
                  <a:cubicBezTo>
                    <a:pt x="292693" y="1307499"/>
                    <a:pt x="0" y="1014805"/>
                    <a:pt x="0" y="653750"/>
                  </a:cubicBezTo>
                  <a:cubicBezTo>
                    <a:pt x="-1" y="292694"/>
                    <a:pt x="292693" y="1"/>
                    <a:pt x="653748" y="1"/>
                  </a:cubicBezTo>
                  <a:lnTo>
                    <a:pt x="653749" y="653749"/>
                  </a:lnTo>
                  <a:lnTo>
                    <a:pt x="653749" y="1307499"/>
                  </a:lnTo>
                  <a:close/>
                </a:path>
              </a:pathLst>
            </a:custGeom>
            <a:gradFill rotWithShape="0">
              <a:gsLst>
                <a:gs pos="0">
                  <a:srgbClr val="BBB9B9">
                    <a:alpha val="100000"/>
                  </a:srgbClr>
                </a:gs>
                <a:gs pos="79999">
                  <a:srgbClr val="F5F3F3">
                    <a:alpha val="100000"/>
                  </a:srgbClr>
                </a:gs>
                <a:gs pos="100000">
                  <a:srgbClr val="F7F5F5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9098" name="Rectangle 11"/>
            <p:cNvSpPr/>
            <p:nvPr/>
          </p:nvSpPr>
          <p:spPr>
            <a:xfrm>
              <a:off x="2179167" y="2615002"/>
              <a:ext cx="5745632" cy="1307499"/>
            </a:xfrm>
            <a:prstGeom prst="rect">
              <a:avLst/>
            </a:prstGeom>
            <a:solidFill>
              <a:srgbClr val="FFFFFF">
                <a:alpha val="89018"/>
              </a:srgbClr>
            </a:solidFill>
            <a:ln w="9525" cap="flat" cmpd="sng">
              <a:solidFill>
                <a:srgbClr val="FEFDF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099" name="Rectangle 12"/>
            <p:cNvSpPr/>
            <p:nvPr/>
          </p:nvSpPr>
          <p:spPr>
            <a:xfrm>
              <a:off x="2179167" y="2615002"/>
              <a:ext cx="2872816" cy="130749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236220" tIns="236220" rIns="236220" bIns="236220" anchor="ctr"/>
            <a:p>
              <a:pPr lvl="0" algn="ctr" eaLnBrk="0" hangingPunct="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6200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sym typeface="Arial" panose="020B0604020202020204" pitchFamily="34" charset="0"/>
                </a:rPr>
                <a:t>A</a:t>
              </a:r>
              <a:endParaRPr lang="zh-CN" altLang="en-US" sz="6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100" name="Rectangle 13"/>
            <p:cNvSpPr/>
            <p:nvPr/>
          </p:nvSpPr>
          <p:spPr>
            <a:xfrm>
              <a:off x="5051983" y="0"/>
              <a:ext cx="2872816" cy="13075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101" name="Rectangle 14"/>
            <p:cNvSpPr/>
            <p:nvPr/>
          </p:nvSpPr>
          <p:spPr>
            <a:xfrm>
              <a:off x="5051983" y="0"/>
              <a:ext cx="2872816" cy="130750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5250" tIns="95250" rIns="95250" bIns="95250" anchor="ctr"/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朋友的朋友</a:t>
              </a:r>
              <a:endParaRPr lang="zh-CN" altLang="en-US" sz="2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针对性对象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102" name="Rectangle 15"/>
            <p:cNvSpPr/>
            <p:nvPr/>
          </p:nvSpPr>
          <p:spPr>
            <a:xfrm>
              <a:off x="5051983" y="1307503"/>
              <a:ext cx="2872816" cy="13074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103" name="Rectangle 16"/>
            <p:cNvSpPr/>
            <p:nvPr/>
          </p:nvSpPr>
          <p:spPr>
            <a:xfrm>
              <a:off x="5051983" y="1307503"/>
              <a:ext cx="2872816" cy="13074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5250" tIns="95250" rIns="95250" bIns="95250" anchor="ctr"/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说得上话的人</a:t>
              </a:r>
              <a:endParaRPr lang="zh-CN" altLang="en-US" sz="2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chemeClr val="tx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手机朋友</a:t>
              </a:r>
              <a:r>
                <a:rPr lang="zh-CN" altLang="en-US" sz="25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 </a:t>
              </a:r>
              <a:endParaRPr lang="zh-CN" altLang="en-US" sz="25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104" name="Rectangle 17"/>
            <p:cNvSpPr/>
            <p:nvPr/>
          </p:nvSpPr>
          <p:spPr>
            <a:xfrm>
              <a:off x="5051983" y="2615002"/>
              <a:ext cx="2872816" cy="130749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/>
            <a:p>
              <a:pPr lvl="0" eaLnBrk="0" hangingPunct="0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105" name="Rectangle 18"/>
            <p:cNvSpPr/>
            <p:nvPr/>
          </p:nvSpPr>
          <p:spPr>
            <a:xfrm>
              <a:off x="5051983" y="2615002"/>
              <a:ext cx="2872816" cy="130749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95250" tIns="95250" rIns="95250" bIns="95250" anchor="ctr"/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家人</a:t>
              </a:r>
              <a:endParaRPr lang="zh-CN" altLang="en-US" sz="2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228600" lvl="1" indent="-228600" eaLnBrk="0" hangingPunct="0">
                <a:lnSpc>
                  <a:spcPct val="90000"/>
                </a:lnSpc>
                <a:spcAft>
                  <a:spcPct val="15000"/>
                </a:spcAft>
                <a:buChar char="•"/>
              </a:pPr>
              <a:r>
                <a:rPr lang="zh-CN" altLang="en-US" sz="25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亲密朋友</a:t>
              </a:r>
              <a:endParaRPr lang="zh-CN" altLang="en-US" sz="2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9106" name="直接连接符 4"/>
          <p:cNvSpPr/>
          <p:nvPr/>
        </p:nvSpPr>
        <p:spPr>
          <a:xfrm>
            <a:off x="533400" y="1371600"/>
            <a:ext cx="6096000" cy="0"/>
          </a:xfrm>
          <a:prstGeom prst="line">
            <a:avLst/>
          </a:prstGeom>
          <a:ln w="9525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9107" name="Rectangle 4"/>
          <p:cNvSpPr/>
          <p:nvPr/>
        </p:nvSpPr>
        <p:spPr>
          <a:xfrm>
            <a:off x="381000" y="685800"/>
            <a:ext cx="6248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生涯人物访谈：找谁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8339138" cy="1143000"/>
          </a:xfrm>
        </p:spPr>
        <p:txBody>
          <a:bodyPr anchor="t"/>
          <a:lstStyle/>
          <a:p>
            <a:pPr eaLnBrk="1" hangingPunct="1"/>
            <a:r>
              <a:rPr kumimoji="0" lang="zh-CN" altLang="en-US" sz="36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8" name="Rectangle 1027"/>
          <p:cNvSpPr txBox="1">
            <a:spLocks noChangeArrowheads="1"/>
          </p:cNvSpPr>
          <p:nvPr/>
        </p:nvSpPr>
        <p:spPr bwMode="auto">
          <a:xfrm>
            <a:off x="5334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技能目标：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       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了解宏观工作世界的现状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掌握多种探索工作世界的方法和途径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kumimoji="0"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3" name="Rectangle 4"/>
          <p:cNvSpPr/>
          <p:nvPr/>
        </p:nvSpPr>
        <p:spPr>
          <a:xfrm>
            <a:off x="288925" y="1919288"/>
            <a:ext cx="5334000" cy="3962400"/>
          </a:xfrm>
          <a:prstGeom prst="rect">
            <a:avLst/>
          </a:prstGeom>
          <a:solidFill>
            <a:srgbClr val="FFCC99"/>
          </a:solidFill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工作性质、任务或内容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工作环境、就业地点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所需教育、培训或经验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所需个人的资格、技巧和能力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收入或薪资范围、福利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工作时间和生活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形态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相关职业和就业机会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组织文化和规范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未来展望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Rectangle 5"/>
          <p:cNvSpPr/>
          <p:nvPr/>
        </p:nvSpPr>
        <p:spPr>
          <a:xfrm>
            <a:off x="5622925" y="2147888"/>
            <a:ext cx="3200400" cy="1752600"/>
          </a:xfrm>
          <a:prstGeom prst="rect">
            <a:avLst/>
          </a:prstGeom>
          <a:solidFill>
            <a:srgbClr val="CCFFFF"/>
          </a:solidFill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喜欢这个工作什么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不喜欢什么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对自己进入这个领域有什么建议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64" name="直接连接符 4"/>
          <p:cNvSpPr/>
          <p:nvPr/>
        </p:nvSpPr>
        <p:spPr>
          <a:xfrm>
            <a:off x="533400" y="1371600"/>
            <a:ext cx="6096000" cy="0"/>
          </a:xfrm>
          <a:prstGeom prst="line">
            <a:avLst/>
          </a:prstGeom>
          <a:ln w="9525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65" name="Rectangle 4"/>
          <p:cNvSpPr/>
          <p:nvPr/>
        </p:nvSpPr>
        <p:spPr>
          <a:xfrm>
            <a:off x="381000" y="685800"/>
            <a:ext cx="62484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生涯人物访谈：内容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ldLvl="0" animBg="1"/>
      <p:bldP spid="51204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81680" y="2743665"/>
            <a:ext cx="5536870" cy="1172505"/>
          </a:xfrm>
        </p:spPr>
        <p:txBody>
          <a:bodyPr/>
          <a:p>
            <a:r>
              <a:rPr lang="zh-CN" altLang="en-US"/>
              <a:t>分享与练习</a:t>
            </a:r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73530" y="1391920"/>
            <a:ext cx="57442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找一个自己目标职业的生涯人物，进行一次生涯人物访谈，形成生涯人物访谈报告。</a:t>
            </a:r>
            <a:endParaRPr lang="zh-CN" altLang="en-US" sz="2400" b="1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3" name="TextBox 3"/>
          <p:cNvSpPr/>
          <p:nvPr/>
        </p:nvSpPr>
        <p:spPr>
          <a:xfrm>
            <a:off x="334963" y="730250"/>
            <a:ext cx="5943600" cy="64611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图书推荐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7284" name="TextBox 6"/>
          <p:cNvSpPr/>
          <p:nvPr/>
        </p:nvSpPr>
        <p:spPr>
          <a:xfrm>
            <a:off x="596265" y="1936750"/>
            <a:ext cx="3886200" cy="3416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杜拉拉升职记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陕西师范大学出版社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现实与定位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先谈行业，再说说专业、兴趣和收入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换位思考，学习得体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管理培训生</a:t>
            </a:r>
            <a:endParaRPr lang="en-US" altLang="x-none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97282" name="图片 5" descr="杜拉拉升职记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34890" y="1268413"/>
            <a:ext cx="4114800" cy="47529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308735" y="648970"/>
            <a:ext cx="4829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eaLnBrk="0" hangingPunct="0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电影推荐</a:t>
            </a:r>
            <a:endParaRPr lang="zh-CN" altLang="en-US" sz="2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8309" name="Picture 4" descr="http://education.cqnews.net/jrjy/rdzt/zcdpbksbjddy/201001/W02010011159417031109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6430" y="2065020"/>
            <a:ext cx="3028950" cy="43116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98307" name="TextBox 6"/>
          <p:cNvSpPr/>
          <p:nvPr/>
        </p:nvSpPr>
        <p:spPr>
          <a:xfrm>
            <a:off x="765810" y="1351280"/>
            <a:ext cx="3886200" cy="5810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当幸福来敲门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8308" name="Picture 2" descr="http://www.youdou5.cn/images/uploadimg/y/35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180" y="2283143"/>
            <a:ext cx="2971800" cy="38750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" name="文本框 1"/>
          <p:cNvSpPr txBox="1"/>
          <p:nvPr/>
        </p:nvSpPr>
        <p:spPr>
          <a:xfrm>
            <a:off x="5107940" y="1676400"/>
            <a:ext cx="224028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lvl="0" eaLnBrk="0" hangingPunct="0">
              <a:lnSpc>
                <a:spcPct val="150000"/>
              </a:lnSpc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穿普拉达的恶魔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da-DK" altLang="zh-CN" sz="4400" smtClean="0">
                <a:solidFill>
                  <a:schemeClr val="tx2"/>
                </a:solidFill>
              </a:rPr>
              <a:t>目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da-DK" altLang="zh-CN" sz="4400" smtClean="0">
                <a:solidFill>
                  <a:schemeClr val="tx2"/>
                </a:solidFill>
              </a:rPr>
              <a:t>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42684" y="1219199"/>
            <a:ext cx="7418385" cy="4233981"/>
          </a:xfrm>
        </p:spPr>
        <p:txBody>
          <a:bodyPr>
            <a:normAutofit lnSpcReduction="10000"/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困惑与迷思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了解工作世界信息的作用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工作世界的宏观现状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有关工作世界的基本事实 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探索工作世界的方法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分享与练习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困惑与迷思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11"/>
          <p:cNvSpPr/>
          <p:nvPr/>
        </p:nvSpPr>
        <p:spPr>
          <a:xfrm>
            <a:off x="974725" y="1702435"/>
            <a:ext cx="7052945" cy="454850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一无所知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想当然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3" name="Rectangle 4"/>
          <p:cNvSpPr/>
          <p:nvPr/>
        </p:nvSpPr>
        <p:spPr>
          <a:xfrm>
            <a:off x="1219200" y="457200"/>
            <a:ext cx="2971800" cy="68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困惑与迷思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0700" y="3962400"/>
            <a:ext cx="5669280" cy="6400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3600" strike="noStrike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稀里糊涂的把自己给卖了！</a:t>
            </a:r>
            <a:endParaRPr lang="zh-CN" altLang="en-US" sz="3600" strike="noStrike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>
            <a:normAutofit fontScale="90000"/>
          </a:bodyPr>
          <a:p>
            <a:pPr marL="0" lvl="0" indent="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了解工作世界信息的作用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wrap="square" lIns="91440" tIns="45720" rIns="91440" bIns="45720" anchor="t"/>
          <a:p>
            <a:pPr eaLnBrk="1" hangingPunct="1"/>
            <a:r>
              <a:rPr lang="zh-CN" altLang="en-US" sz="3600" b="1" kern="1200" dirty="0">
                <a:solidFill>
                  <a:schemeClr val="tx1"/>
                </a:solidFill>
              </a:rPr>
              <a:t>了解工作世界信息的作用</a:t>
            </a:r>
            <a:endParaRPr lang="zh-CN" altLang="en-US" sz="3600" b="1" kern="1200" dirty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/>
          <p:nvPr/>
        </p:nvSpPr>
        <p:spPr>
          <a:xfrm>
            <a:off x="1447800" y="1524000"/>
            <a:ext cx="5410200" cy="4495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促进正确的生涯决策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进一步认识和了解自己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培养和提升大学生的能力 </a:t>
            </a:r>
            <a:endParaRPr lang="en-US" altLang="x-none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预测未来发展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2197</Words>
  <Application>WPS 演示</Application>
  <PresentationFormat>全屏显示(4:3)</PresentationFormat>
  <Paragraphs>359</Paragraphs>
  <Slides>44</Slides>
  <Notes>37</Notes>
  <HiddenSlides>9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Arial</vt:lpstr>
      <vt:lpstr>宋体</vt:lpstr>
      <vt:lpstr>Wingdings</vt:lpstr>
      <vt:lpstr>方正舒体</vt:lpstr>
      <vt:lpstr>楷体</vt:lpstr>
      <vt:lpstr>微软雅黑</vt:lpstr>
      <vt:lpstr>黑体</vt:lpstr>
      <vt:lpstr>Arial Unicode MS</vt:lpstr>
      <vt:lpstr>Calibri</vt:lpstr>
      <vt:lpstr>1_Office 主题</vt:lpstr>
      <vt:lpstr>第六单元  工作世界探索</vt:lpstr>
      <vt:lpstr>PowerPoint 演示文稿</vt:lpstr>
      <vt:lpstr>教学目标</vt:lpstr>
      <vt:lpstr>教学目标</vt:lpstr>
      <vt:lpstr>目 录</vt:lpstr>
      <vt:lpstr>困惑与迷思</vt:lpstr>
      <vt:lpstr>PowerPoint 演示文稿</vt:lpstr>
      <vt:lpstr>了解工作世界信息的作用</vt:lpstr>
      <vt:lpstr>了解工作世界信息的作用</vt:lpstr>
      <vt:lpstr>工作世界的宏观现状</vt:lpstr>
      <vt:lpstr>PowerPoint 演示文稿</vt:lpstr>
      <vt:lpstr>PowerPoint 演示文稿</vt:lpstr>
      <vt:lpstr>信息化、全球化时代</vt:lpstr>
      <vt:lpstr>PowerPoint 演示文稿</vt:lpstr>
      <vt:lpstr>PowerPoint 演示文稿</vt:lpstr>
      <vt:lpstr>继续教育和学习成为必然</vt:lpstr>
      <vt:lpstr>有关工作世界的基本事实 </vt:lpstr>
      <vt:lpstr>课堂活动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探索工作世界的方法</vt:lpstr>
      <vt:lpstr>获得职业信息的前提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分享与练习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不侘傺</cp:lastModifiedBy>
  <cp:revision>254</cp:revision>
  <cp:lastPrinted>2113-01-01T00:00:00Z</cp:lastPrinted>
  <dcterms:created xsi:type="dcterms:W3CDTF">2113-01-01T00:00:00Z</dcterms:created>
  <dcterms:modified xsi:type="dcterms:W3CDTF">2019-12-19T09:26:40Z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2052-11.1.0.9305</vt:lpwstr>
  </property>
</Properties>
</file>