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5"/>
  </p:notesMasterIdLst>
  <p:sldIdLst>
    <p:sldId id="398" r:id="rId3"/>
    <p:sldId id="584" r:id="rId4"/>
    <p:sldId id="585" r:id="rId6"/>
    <p:sldId id="503" r:id="rId7"/>
    <p:sldId id="504" r:id="rId8"/>
    <p:sldId id="586" r:id="rId9"/>
    <p:sldId id="631" r:id="rId10"/>
    <p:sldId id="587" r:id="rId11"/>
    <p:sldId id="588" r:id="rId12"/>
    <p:sldId id="590" r:id="rId13"/>
    <p:sldId id="591" r:id="rId14"/>
    <p:sldId id="592" r:id="rId15"/>
    <p:sldId id="594" r:id="rId16"/>
    <p:sldId id="595" r:id="rId17"/>
    <p:sldId id="596" r:id="rId18"/>
    <p:sldId id="598" r:id="rId19"/>
    <p:sldId id="599" r:id="rId20"/>
    <p:sldId id="600" r:id="rId21"/>
    <p:sldId id="601" r:id="rId22"/>
    <p:sldId id="602" r:id="rId23"/>
    <p:sldId id="505" r:id="rId24"/>
    <p:sldId id="603" r:id="rId25"/>
    <p:sldId id="604" r:id="rId26"/>
    <p:sldId id="605" r:id="rId27"/>
    <p:sldId id="606" r:id="rId28"/>
    <p:sldId id="616" r:id="rId29"/>
    <p:sldId id="507" r:id="rId30"/>
    <p:sldId id="607" r:id="rId31"/>
    <p:sldId id="608" r:id="rId32"/>
    <p:sldId id="617" r:id="rId33"/>
    <p:sldId id="610" r:id="rId34"/>
    <p:sldId id="626" r:id="rId35"/>
    <p:sldId id="661" r:id="rId36"/>
    <p:sldId id="612" r:id="rId37"/>
    <p:sldId id="613" r:id="rId38"/>
    <p:sldId id="614" r:id="rId39"/>
    <p:sldId id="615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076" autoAdjust="0"/>
    <p:restoredTop sz="75138" autoAdjust="0"/>
  </p:normalViewPr>
  <p:slideViewPr>
    <p:cSldViewPr>
      <p:cViewPr varScale="1">
        <p:scale>
          <a:sx n="52" d="100"/>
          <a:sy n="52" d="100"/>
        </p:scale>
        <p:origin x="-1872" y="-102"/>
      </p:cViewPr>
      <p:guideLst>
        <p:guide orient="horz" pos="2077"/>
        <p:guide pos="284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80" y="-84"/>
      </p:cViewPr>
      <p:guideLst>
        <p:guide orient="horz" pos="2769"/>
        <p:guide pos="213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4" Type="http://schemas.openxmlformats.org/officeDocument/2006/relationships/commentAuthors" Target="commentAuthors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2841AF-DF7C-46C3-BDEA-40E24A7366BD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D0ABDBA-9612-4978-A012-5087F2A1745C}">
      <dgm:prSet phldrT="[文本]" custT="1"/>
      <dgm:spPr/>
      <dgm:t>
        <a:bodyPr/>
        <a:lstStyle/>
        <a:p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能力</a:t>
          </a:r>
          <a:endParaRPr 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9831713-ED55-410F-9491-AF1DA40BFE9A}" cxnId="{3B65AE7F-4FBF-4B33-948F-E8DE6CF0E17F}" type="par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D7D8B4E-BE35-47CB-8BA1-342914B11A66}" cxnId="{3B65AE7F-4FBF-4B33-948F-E8DE6CF0E17F}" type="sib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F3F1E0C-84F1-4D6A-A7B9-8E0E013FDA46}">
      <dgm:prSet phldrT="[文本]" phldr="0" custT="1"/>
      <dgm:spPr/>
      <dgm:t>
        <a:bodyPr vert="horz" wrap="square"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先天</a:t>
          </a:r>
          <a:r>
            <a:rPr lang="en-US" sz="2800" b="1" dirty="0">
              <a:latin typeface="微软雅黑" panose="020B0503020204020204" pitchFamily="34" charset="-122"/>
              <a:ea typeface="微软雅黑" panose="020B0503020204020204" pitchFamily="34" charset="-122"/>
            </a:rPr>
            <a:t/>
          </a:r>
          <a:endParaRPr 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6F40C94-EF68-4006-8672-E2F13AE5A184}" cxnId="{60B75F7A-9234-4C9D-A6D6-6C5C433234C7}" type="parTrans">
      <dgm:prSet custT="1"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6B5713B-6D4A-4F7A-A653-587EF95903A1}" cxnId="{60B75F7A-9234-4C9D-A6D6-6C5C433234C7}" type="sib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D843C02-C4AB-49B6-A8AA-CF6CF4823018}">
      <dgm:prSet phldrT="[文本]" phldr="0" custT="1"/>
      <dgm:spPr/>
      <dgm:t>
        <a:bodyPr vert="horz" wrap="square"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后天</a:t>
          </a:r>
          <a:r>
            <a:rPr lang="en-US" sz="2800" b="1" dirty="0">
              <a:latin typeface="微软雅黑" panose="020B0503020204020204" pitchFamily="34" charset="-122"/>
              <a:ea typeface="微软雅黑" panose="020B0503020204020204" pitchFamily="34" charset="-122"/>
            </a:rPr>
            <a:t/>
          </a:r>
          <a:endParaRPr 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968891D-8D6C-4130-BE5F-F0DF8B9A03B0}" cxnId="{6AFC3B1B-2FE8-417D-B329-5D39EC5059F9}" type="parTrans">
      <dgm:prSet custT="1"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9A6555E-44CC-4ABD-9B99-616B7A333387}" cxnId="{6AFC3B1B-2FE8-417D-B329-5D39EC5059F9}" type="sib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B2353A0-5367-4FD4-B6D5-FB3FDA84DCE2}">
      <dgm:prSet custT="1"/>
      <dgm:spPr/>
      <dgm:t>
        <a:bodyPr/>
        <a:lstStyle/>
        <a:p>
          <a:r>
            <a:rPr lang="zh-CN" altLang="en-US" sz="2800" b="1" smtClean="0">
              <a:latin typeface="微软雅黑" panose="020B0503020204020204" pitchFamily="34" charset="-122"/>
              <a:ea typeface="微软雅黑" panose="020B0503020204020204" pitchFamily="34" charset="-122"/>
            </a:rPr>
            <a:t>技能</a:t>
          </a:r>
          <a:endParaRPr 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66421BE-18F1-4E18-99B4-043FD240F409}" cxnId="{315EC133-7180-44B6-8A3D-EA4F542D68D2}" type="parTrans">
      <dgm:prSet custT="1"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A5935D5-C691-4ADA-8ED9-D553869CEAAD}" cxnId="{315EC133-7180-44B6-8A3D-EA4F542D68D2}" type="sibTrans">
      <dgm:prSet/>
      <dgm:spPr/>
      <dgm:t>
        <a:bodyPr/>
        <a:lstStyle/>
        <a:p>
          <a:endParaRPr lang="en-US" sz="28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79A3599-7A64-4181-8670-034A0F2A5512}" type="pres">
      <dgm:prSet presAssocID="{6A2841AF-DF7C-46C3-BDEA-40E24A7366B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60D0BA-725E-4C33-B2EA-D6FCCBDF3DC9}" type="pres">
      <dgm:prSet presAssocID="{6D0ABDBA-9612-4978-A012-5087F2A1745C}" presName="root1" presStyleCnt="0"/>
      <dgm:spPr/>
      <dgm:t>
        <a:bodyPr/>
        <a:lstStyle/>
        <a:p>
          <a:endParaRPr lang="zh-CN" altLang="en-US"/>
        </a:p>
      </dgm:t>
    </dgm:pt>
    <dgm:pt modelId="{F90014B8-2B88-4026-8E0E-D89A5EBB96F0}" type="pres">
      <dgm:prSet presAssocID="{6D0ABDBA-9612-4978-A012-5087F2A1745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05E57E-6008-426B-A6BA-26A02F428B0A}" type="pres">
      <dgm:prSet presAssocID="{6D0ABDBA-9612-4978-A012-5087F2A1745C}" presName="level2hierChild" presStyleCnt="0"/>
      <dgm:spPr/>
      <dgm:t>
        <a:bodyPr/>
        <a:lstStyle/>
        <a:p>
          <a:endParaRPr lang="zh-CN" altLang="en-US"/>
        </a:p>
      </dgm:t>
    </dgm:pt>
    <dgm:pt modelId="{8943C180-46FC-4D67-BADB-9B21924BEBE8}" type="pres">
      <dgm:prSet presAssocID="{D6F40C94-EF68-4006-8672-E2F13AE5A184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665D9F8F-6E73-4BD3-A41E-691AE0095258}" type="pres">
      <dgm:prSet presAssocID="{D6F40C94-EF68-4006-8672-E2F13AE5A184}" presName="connTx" presStyleCnt="0"/>
      <dgm:spPr/>
      <dgm:t>
        <a:bodyPr/>
        <a:lstStyle/>
        <a:p>
          <a:endParaRPr lang="en-US"/>
        </a:p>
      </dgm:t>
    </dgm:pt>
    <dgm:pt modelId="{E624CC55-0B19-4DF8-B77C-C4DD984D75BF}" type="pres">
      <dgm:prSet presAssocID="{FF3F1E0C-84F1-4D6A-A7B9-8E0E013FDA46}" presName="root2" presStyleCnt="0"/>
      <dgm:spPr/>
      <dgm:t>
        <a:bodyPr/>
        <a:lstStyle/>
        <a:p>
          <a:endParaRPr lang="zh-CN" altLang="en-US"/>
        </a:p>
      </dgm:t>
    </dgm:pt>
    <dgm:pt modelId="{F926FC46-21A8-44E0-8B68-71F56C3408F4}" type="pres">
      <dgm:prSet presAssocID="{FF3F1E0C-84F1-4D6A-A7B9-8E0E013FDA4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243442-85C2-4242-B155-CD4C37847F79}" type="pres">
      <dgm:prSet presAssocID="{FF3F1E0C-84F1-4D6A-A7B9-8E0E013FDA46}" presName="level3hierChild" presStyleCnt="0"/>
      <dgm:spPr/>
      <dgm:t>
        <a:bodyPr/>
        <a:lstStyle/>
        <a:p>
          <a:endParaRPr lang="zh-CN" altLang="en-US"/>
        </a:p>
      </dgm:t>
    </dgm:pt>
    <dgm:pt modelId="{546F4616-3083-443C-A5D5-6DDFD31BD255}" type="pres">
      <dgm:prSet presAssocID="{C968891D-8D6C-4130-BE5F-F0DF8B9A03B0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C68A46E9-2D95-44F4-B7A8-399E820D1F2E}" type="pres">
      <dgm:prSet presAssocID="{C968891D-8D6C-4130-BE5F-F0DF8B9A03B0}" presName="connTx" presStyleCnt="0"/>
      <dgm:spPr/>
      <dgm:t>
        <a:bodyPr/>
        <a:lstStyle/>
        <a:p>
          <a:endParaRPr lang="en-US"/>
        </a:p>
      </dgm:t>
    </dgm:pt>
    <dgm:pt modelId="{7C59F1FA-3008-41E0-B072-D435B8707316}" type="pres">
      <dgm:prSet presAssocID="{7D843C02-C4AB-49B6-A8AA-CF6CF4823018}" presName="root2" presStyleCnt="0"/>
      <dgm:spPr/>
      <dgm:t>
        <a:bodyPr/>
        <a:lstStyle/>
        <a:p>
          <a:endParaRPr lang="zh-CN" altLang="en-US"/>
        </a:p>
      </dgm:t>
    </dgm:pt>
    <dgm:pt modelId="{C3F97541-776E-442F-A7E6-336125AA160B}" type="pres">
      <dgm:prSet presAssocID="{7D843C02-C4AB-49B6-A8AA-CF6CF4823018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F38CD2-C279-4114-81FF-95C29AD74435}" type="pres">
      <dgm:prSet presAssocID="{7D843C02-C4AB-49B6-A8AA-CF6CF4823018}" presName="level3hierChild" presStyleCnt="0"/>
      <dgm:spPr/>
      <dgm:t>
        <a:bodyPr/>
        <a:lstStyle/>
        <a:p>
          <a:endParaRPr lang="zh-CN" altLang="en-US"/>
        </a:p>
      </dgm:t>
    </dgm:pt>
    <dgm:pt modelId="{A4E86DCF-45C4-4493-8A9E-6C8EE80C2C28}" type="pres">
      <dgm:prSet presAssocID="{D66421BE-18F1-4E18-99B4-043FD240F409}" presName="conn2-1" presStyleLbl="parChTrans1D3" presStyleIdx="0" presStyleCnt="1"/>
      <dgm:spPr/>
      <dgm:t>
        <a:bodyPr/>
        <a:lstStyle/>
        <a:p>
          <a:endParaRPr lang="en-US"/>
        </a:p>
      </dgm:t>
    </dgm:pt>
    <dgm:pt modelId="{DB63B873-9795-4B7A-9392-68A7811CBAD4}" type="pres">
      <dgm:prSet presAssocID="{D66421BE-18F1-4E18-99B4-043FD240F409}" presName="connTx" presStyleCnt="0"/>
      <dgm:spPr/>
      <dgm:t>
        <a:bodyPr/>
        <a:lstStyle/>
        <a:p>
          <a:endParaRPr lang="en-US"/>
        </a:p>
      </dgm:t>
    </dgm:pt>
    <dgm:pt modelId="{01463081-65CF-462A-8B5E-A4F569AA616E}" type="pres">
      <dgm:prSet presAssocID="{4B2353A0-5367-4FD4-B6D5-FB3FDA84DCE2}" presName="root2" presStyleCnt="0"/>
      <dgm:spPr/>
      <dgm:t>
        <a:bodyPr/>
        <a:lstStyle/>
        <a:p>
          <a:endParaRPr lang="zh-CN" altLang="en-US"/>
        </a:p>
      </dgm:t>
    </dgm:pt>
    <dgm:pt modelId="{86F7BA9C-207D-40BB-AA91-E4F319E71E20}" type="pres">
      <dgm:prSet presAssocID="{4B2353A0-5367-4FD4-B6D5-FB3FDA84DCE2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6E6244-B8A2-4D2B-A88B-938EEDE7A4D3}" type="pres">
      <dgm:prSet presAssocID="{4B2353A0-5367-4FD4-B6D5-FB3FDA84DCE2}" presName="level3hierChild" presStyleCnt="0"/>
      <dgm:spPr/>
      <dgm:t>
        <a:bodyPr/>
        <a:lstStyle/>
        <a:p>
          <a:endParaRPr lang="zh-CN" altLang="en-US"/>
        </a:p>
      </dgm:t>
    </dgm:pt>
  </dgm:ptLst>
  <dgm:cxnLst>
    <dgm:cxn modelId="{3B65AE7F-4FBF-4B33-948F-E8DE6CF0E17F}" srcId="{6A2841AF-DF7C-46C3-BDEA-40E24A7366BD}" destId="{6D0ABDBA-9612-4978-A012-5087F2A1745C}" srcOrd="0" destOrd="0" parTransId="{69831713-ED55-410F-9491-AF1DA40BFE9A}" sibTransId="{0D7D8B4E-BE35-47CB-8BA1-342914B11A66}"/>
    <dgm:cxn modelId="{60B75F7A-9234-4C9D-A6D6-6C5C433234C7}" srcId="{6D0ABDBA-9612-4978-A012-5087F2A1745C}" destId="{FF3F1E0C-84F1-4D6A-A7B9-8E0E013FDA46}" srcOrd="0" destOrd="0" parTransId="{D6F40C94-EF68-4006-8672-E2F13AE5A184}" sibTransId="{A6B5713B-6D4A-4F7A-A653-587EF95903A1}"/>
    <dgm:cxn modelId="{6AFC3B1B-2FE8-417D-B329-5D39EC5059F9}" srcId="{6D0ABDBA-9612-4978-A012-5087F2A1745C}" destId="{7D843C02-C4AB-49B6-A8AA-CF6CF4823018}" srcOrd="1" destOrd="0" parTransId="{C968891D-8D6C-4130-BE5F-F0DF8B9A03B0}" sibTransId="{29A6555E-44CC-4ABD-9B99-616B7A333387}"/>
    <dgm:cxn modelId="{315EC133-7180-44B6-8A3D-EA4F542D68D2}" srcId="{7D843C02-C4AB-49B6-A8AA-CF6CF4823018}" destId="{4B2353A0-5367-4FD4-B6D5-FB3FDA84DCE2}" srcOrd="0" destOrd="1" parTransId="{D66421BE-18F1-4E18-99B4-043FD240F409}" sibTransId="{3A5935D5-C691-4ADA-8ED9-D553869CEAAD}"/>
    <dgm:cxn modelId="{4D9A70AD-7866-4D34-BDA4-44AE2CC5FE2C}" type="presOf" srcId="{6A2841AF-DF7C-46C3-BDEA-40E24A7366BD}" destId="{979A3599-7A64-4181-8670-034A0F2A5512}" srcOrd="0" destOrd="0" presId="urn:microsoft.com/office/officeart/2005/8/layout/hierarchy2"/>
    <dgm:cxn modelId="{3A3CCA05-2374-4521-B799-ABE368AD56A9}" type="presParOf" srcId="{979A3599-7A64-4181-8670-034A0F2A5512}" destId="{7E60D0BA-725E-4C33-B2EA-D6FCCBDF3DC9}" srcOrd="0" destOrd="0" presId="urn:microsoft.com/office/officeart/2005/8/layout/hierarchy2"/>
    <dgm:cxn modelId="{57EED60D-5B4E-44AD-A67A-DDD75A681BAA}" type="presParOf" srcId="{7E60D0BA-725E-4C33-B2EA-D6FCCBDF3DC9}" destId="{F90014B8-2B88-4026-8E0E-D89A5EBB96F0}" srcOrd="0" destOrd="0" presId="urn:microsoft.com/office/officeart/2005/8/layout/hierarchy2"/>
    <dgm:cxn modelId="{DFCC2355-BBFD-4F78-B830-DBB75D2D1C81}" type="presOf" srcId="{6D0ABDBA-9612-4978-A012-5087F2A1745C}" destId="{F90014B8-2B88-4026-8E0E-D89A5EBB96F0}" srcOrd="0" destOrd="0" presId="urn:microsoft.com/office/officeart/2005/8/layout/hierarchy2"/>
    <dgm:cxn modelId="{61A1629C-A1E9-4872-9951-B924A9689708}" type="presParOf" srcId="{7E60D0BA-725E-4C33-B2EA-D6FCCBDF3DC9}" destId="{3105E57E-6008-426B-A6BA-26A02F428B0A}" srcOrd="1" destOrd="0" presId="urn:microsoft.com/office/officeart/2005/8/layout/hierarchy2"/>
    <dgm:cxn modelId="{127F6BD9-F161-423E-ADCF-F213A7F86956}" type="presParOf" srcId="{3105E57E-6008-426B-A6BA-26A02F428B0A}" destId="{8943C180-46FC-4D67-BADB-9B21924BEBE8}" srcOrd="0" destOrd="1" presId="urn:microsoft.com/office/officeart/2005/8/layout/hierarchy2"/>
    <dgm:cxn modelId="{D17C37EB-F17A-4CD1-A416-AFC80CBAC604}" type="presOf" srcId="{D6F40C94-EF68-4006-8672-E2F13AE5A184}" destId="{8943C180-46FC-4D67-BADB-9B21924BEBE8}" srcOrd="0" destOrd="0" presId="urn:microsoft.com/office/officeart/2005/8/layout/hierarchy2"/>
    <dgm:cxn modelId="{E7117F17-5D4B-4E21-BD4E-C2BDD079CFAB}" type="presParOf" srcId="{8943C180-46FC-4D67-BADB-9B21924BEBE8}" destId="{665D9F8F-6E73-4BD3-A41E-691AE0095258}" srcOrd="0" destOrd="0" presId="urn:microsoft.com/office/officeart/2005/8/layout/hierarchy2"/>
    <dgm:cxn modelId="{03A63C37-D1A7-4F5B-80E2-19FEA2D3058D}" type="presOf" srcId="{D6F40C94-EF68-4006-8672-E2F13AE5A184}" destId="{665D9F8F-6E73-4BD3-A41E-691AE0095258}" srcOrd="1" destOrd="0" presId="urn:microsoft.com/office/officeart/2005/8/layout/hierarchy2"/>
    <dgm:cxn modelId="{BA234B49-978B-434B-AC00-24DEFD64BD19}" type="presParOf" srcId="{3105E57E-6008-426B-A6BA-26A02F428B0A}" destId="{E624CC55-0B19-4DF8-B77C-C4DD984D75BF}" srcOrd="1" destOrd="1" presId="urn:microsoft.com/office/officeart/2005/8/layout/hierarchy2"/>
    <dgm:cxn modelId="{D825F0F3-B2E2-4778-A399-B50D811954AC}" type="presParOf" srcId="{E624CC55-0B19-4DF8-B77C-C4DD984D75BF}" destId="{F926FC46-21A8-44E0-8B68-71F56C3408F4}" srcOrd="0" destOrd="1" presId="urn:microsoft.com/office/officeart/2005/8/layout/hierarchy2"/>
    <dgm:cxn modelId="{389F0395-16CC-4E4D-AEB1-F12863DF1C83}" type="presOf" srcId="{FF3F1E0C-84F1-4D6A-A7B9-8E0E013FDA46}" destId="{F926FC46-21A8-44E0-8B68-71F56C3408F4}" srcOrd="0" destOrd="0" presId="urn:microsoft.com/office/officeart/2005/8/layout/hierarchy2"/>
    <dgm:cxn modelId="{627D8098-763F-419C-B73D-D39F5411E31B}" type="presParOf" srcId="{E624CC55-0B19-4DF8-B77C-C4DD984D75BF}" destId="{3F243442-85C2-4242-B155-CD4C37847F79}" srcOrd="1" destOrd="1" presId="urn:microsoft.com/office/officeart/2005/8/layout/hierarchy2"/>
    <dgm:cxn modelId="{529EC2D6-C852-4779-AD5A-2848EEC1C341}" type="presParOf" srcId="{3105E57E-6008-426B-A6BA-26A02F428B0A}" destId="{546F4616-3083-443C-A5D5-6DDFD31BD255}" srcOrd="2" destOrd="1" presId="urn:microsoft.com/office/officeart/2005/8/layout/hierarchy2"/>
    <dgm:cxn modelId="{7BAE0B4E-710B-460A-A90F-D795A4D5D29A}" type="presOf" srcId="{C968891D-8D6C-4130-BE5F-F0DF8B9A03B0}" destId="{546F4616-3083-443C-A5D5-6DDFD31BD255}" srcOrd="0" destOrd="0" presId="urn:microsoft.com/office/officeart/2005/8/layout/hierarchy2"/>
    <dgm:cxn modelId="{F29925C8-5DA3-46E2-8825-C2BDAA9C9B01}" type="presParOf" srcId="{546F4616-3083-443C-A5D5-6DDFD31BD255}" destId="{C68A46E9-2D95-44F4-B7A8-399E820D1F2E}" srcOrd="0" destOrd="2" presId="urn:microsoft.com/office/officeart/2005/8/layout/hierarchy2"/>
    <dgm:cxn modelId="{5CD55072-4AE1-4827-BE93-9D878BD935DE}" type="presOf" srcId="{C968891D-8D6C-4130-BE5F-F0DF8B9A03B0}" destId="{C68A46E9-2D95-44F4-B7A8-399E820D1F2E}" srcOrd="1" destOrd="0" presId="urn:microsoft.com/office/officeart/2005/8/layout/hierarchy2"/>
    <dgm:cxn modelId="{E1522CFA-CF30-48E7-97D8-3713FD62ABAC}" type="presParOf" srcId="{3105E57E-6008-426B-A6BA-26A02F428B0A}" destId="{7C59F1FA-3008-41E0-B072-D435B8707316}" srcOrd="3" destOrd="1" presId="urn:microsoft.com/office/officeart/2005/8/layout/hierarchy2"/>
    <dgm:cxn modelId="{8C169767-886D-46B2-9AC2-755436ABBC47}" type="presParOf" srcId="{7C59F1FA-3008-41E0-B072-D435B8707316}" destId="{C3F97541-776E-442F-A7E6-336125AA160B}" srcOrd="0" destOrd="3" presId="urn:microsoft.com/office/officeart/2005/8/layout/hierarchy2"/>
    <dgm:cxn modelId="{CC50C73C-D503-48F4-BAD9-CFC83F4E0654}" type="presOf" srcId="{7D843C02-C4AB-49B6-A8AA-CF6CF4823018}" destId="{C3F97541-776E-442F-A7E6-336125AA160B}" srcOrd="0" destOrd="0" presId="urn:microsoft.com/office/officeart/2005/8/layout/hierarchy2"/>
    <dgm:cxn modelId="{F9564F0B-28A0-46A3-A562-657A8379341B}" type="presParOf" srcId="{7C59F1FA-3008-41E0-B072-D435B8707316}" destId="{30F38CD2-C279-4114-81FF-95C29AD74435}" srcOrd="1" destOrd="3" presId="urn:microsoft.com/office/officeart/2005/8/layout/hierarchy2"/>
    <dgm:cxn modelId="{F4AF6A7A-5736-4768-A7B8-BF3E37B3251D}" type="presParOf" srcId="{30F38CD2-C279-4114-81FF-95C29AD74435}" destId="{A4E86DCF-45C4-4493-8A9E-6C8EE80C2C28}" srcOrd="0" destOrd="1" presId="urn:microsoft.com/office/officeart/2005/8/layout/hierarchy2"/>
    <dgm:cxn modelId="{76C74198-E26C-498D-9135-4C187333F4EE}" type="presOf" srcId="{D66421BE-18F1-4E18-99B4-043FD240F409}" destId="{A4E86DCF-45C4-4493-8A9E-6C8EE80C2C28}" srcOrd="0" destOrd="0" presId="urn:microsoft.com/office/officeart/2005/8/layout/hierarchy2"/>
    <dgm:cxn modelId="{DD1E0957-5F45-4D8C-9FEB-B9B373BDAFF1}" type="presParOf" srcId="{A4E86DCF-45C4-4493-8A9E-6C8EE80C2C28}" destId="{DB63B873-9795-4B7A-9392-68A7811CBAD4}" srcOrd="0" destOrd="0" presId="urn:microsoft.com/office/officeart/2005/8/layout/hierarchy2"/>
    <dgm:cxn modelId="{4965A75F-9EDD-475E-9F8A-F4D141936A3A}" type="presOf" srcId="{D66421BE-18F1-4E18-99B4-043FD240F409}" destId="{DB63B873-9795-4B7A-9392-68A7811CBAD4}" srcOrd="1" destOrd="0" presId="urn:microsoft.com/office/officeart/2005/8/layout/hierarchy2"/>
    <dgm:cxn modelId="{309FC5EC-723A-48EB-B905-39CE16DF2441}" type="presParOf" srcId="{30F38CD2-C279-4114-81FF-95C29AD74435}" destId="{01463081-65CF-462A-8B5E-A4F569AA616E}" srcOrd="1" destOrd="1" presId="urn:microsoft.com/office/officeart/2005/8/layout/hierarchy2"/>
    <dgm:cxn modelId="{0823AE7C-AE49-4480-A34B-CD421E836967}" type="presParOf" srcId="{01463081-65CF-462A-8B5E-A4F569AA616E}" destId="{86F7BA9C-207D-40BB-AA91-E4F319E71E20}" srcOrd="0" destOrd="1" presId="urn:microsoft.com/office/officeart/2005/8/layout/hierarchy2"/>
    <dgm:cxn modelId="{68B0022B-D32A-4C7D-9A95-D5EA71B06ACF}" type="presOf" srcId="{4B2353A0-5367-4FD4-B6D5-FB3FDA84DCE2}" destId="{86F7BA9C-207D-40BB-AA91-E4F319E71E20}" srcOrd="0" destOrd="0" presId="urn:microsoft.com/office/officeart/2005/8/layout/hierarchy2"/>
    <dgm:cxn modelId="{E168411F-7EE5-443B-B4A4-05BACFA41875}" type="presParOf" srcId="{01463081-65CF-462A-8B5E-A4F569AA616E}" destId="{A86E6244-B8A2-4D2B-A88B-938EEDE7A4D3}" srcOrd="1" destOrd="1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0014B8-2B88-4026-8E0E-D89A5EBB96F0}">
      <dsp:nvSpPr>
        <dsp:cNvPr id="0" name=""/>
        <dsp:cNvSpPr/>
      </dsp:nvSpPr>
      <dsp:spPr>
        <a:xfrm>
          <a:off x="4468" y="2367377"/>
          <a:ext cx="2195786" cy="109789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能力</a:t>
          </a:r>
          <a:endParaRPr lang="yo-NG" sz="2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4468" y="2367377"/>
        <a:ext cx="2195786" cy="1097893"/>
      </dsp:txXfrm>
    </dsp:sp>
    <dsp:sp modelId="{8943C180-46FC-4D67-BADB-9B21924BEBE8}">
      <dsp:nvSpPr>
        <dsp:cNvPr id="0" name=""/>
        <dsp:cNvSpPr/>
      </dsp:nvSpPr>
      <dsp:spPr>
        <a:xfrm rot="19457599">
          <a:off x="2098589" y="2583738"/>
          <a:ext cx="1081647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1081647" y="1694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yo-NG" sz="2800" b="1" kern="1200">
            <a:latin typeface="微软雅黑" pitchFamily="34" charset="-122"/>
            <a:ea typeface="微软雅黑" pitchFamily="34" charset="-122"/>
          </a:endParaRPr>
        </a:p>
      </dsp:txBody>
      <dsp:txXfrm rot="19457599">
        <a:off x="2612371" y="2573638"/>
        <a:ext cx="54082" cy="54082"/>
      </dsp:txXfrm>
    </dsp:sp>
    <dsp:sp modelId="{F926FC46-21A8-44E0-8B68-71F56C3408F4}">
      <dsp:nvSpPr>
        <dsp:cNvPr id="0" name=""/>
        <dsp:cNvSpPr/>
      </dsp:nvSpPr>
      <dsp:spPr>
        <a:xfrm>
          <a:off x="3078570" y="1736088"/>
          <a:ext cx="2195786" cy="10978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先天</a:t>
          </a:r>
          <a:endParaRPr lang="yo-NG" sz="2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078570" y="1736088"/>
        <a:ext cx="2195786" cy="1097893"/>
      </dsp:txXfrm>
    </dsp:sp>
    <dsp:sp modelId="{546F4616-3083-443C-A5D5-6DDFD31BD255}">
      <dsp:nvSpPr>
        <dsp:cNvPr id="0" name=""/>
        <dsp:cNvSpPr/>
      </dsp:nvSpPr>
      <dsp:spPr>
        <a:xfrm rot="2142401">
          <a:off x="2098589" y="3215027"/>
          <a:ext cx="1081647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1081647" y="1694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yo-NG" sz="2800" b="1" kern="1200">
            <a:latin typeface="微软雅黑" pitchFamily="34" charset="-122"/>
            <a:ea typeface="微软雅黑" pitchFamily="34" charset="-122"/>
          </a:endParaRPr>
        </a:p>
      </dsp:txBody>
      <dsp:txXfrm rot="2142401">
        <a:off x="2612371" y="3204927"/>
        <a:ext cx="54082" cy="54082"/>
      </dsp:txXfrm>
    </dsp:sp>
    <dsp:sp modelId="{C3F97541-776E-442F-A7E6-336125AA160B}">
      <dsp:nvSpPr>
        <dsp:cNvPr id="0" name=""/>
        <dsp:cNvSpPr/>
      </dsp:nvSpPr>
      <dsp:spPr>
        <a:xfrm>
          <a:off x="3078570" y="2998666"/>
          <a:ext cx="2195786" cy="109789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后天</a:t>
          </a:r>
          <a:endParaRPr lang="yo-NG" sz="2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078570" y="2998666"/>
        <a:ext cx="2195786" cy="1097893"/>
      </dsp:txXfrm>
    </dsp:sp>
    <dsp:sp modelId="{A4E86DCF-45C4-4493-8A9E-6C8EE80C2C28}">
      <dsp:nvSpPr>
        <dsp:cNvPr id="0" name=""/>
        <dsp:cNvSpPr/>
      </dsp:nvSpPr>
      <dsp:spPr>
        <a:xfrm>
          <a:off x="5274357" y="3530671"/>
          <a:ext cx="878314" cy="33881"/>
        </a:xfrm>
        <a:custGeom>
          <a:avLst/>
          <a:gdLst/>
          <a:ahLst/>
          <a:cxnLst/>
          <a:rect l="0" t="0" r="0" b="0"/>
          <a:pathLst>
            <a:path>
              <a:moveTo>
                <a:pt x="0" y="16940"/>
              </a:moveTo>
              <a:lnTo>
                <a:pt x="878314" y="1694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yo-NG" sz="2800" b="1" kern="1200">
            <a:latin typeface="微软雅黑" pitchFamily="34" charset="-122"/>
            <a:ea typeface="微软雅黑" pitchFamily="34" charset="-122"/>
          </a:endParaRPr>
        </a:p>
      </dsp:txBody>
      <dsp:txXfrm>
        <a:off x="5691556" y="3525654"/>
        <a:ext cx="43915" cy="43915"/>
      </dsp:txXfrm>
    </dsp:sp>
    <dsp:sp modelId="{86F7BA9C-207D-40BB-AA91-E4F319E71E20}">
      <dsp:nvSpPr>
        <dsp:cNvPr id="0" name=""/>
        <dsp:cNvSpPr/>
      </dsp:nvSpPr>
      <dsp:spPr>
        <a:xfrm>
          <a:off x="6152672" y="2998666"/>
          <a:ext cx="2195786" cy="109789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smtClean="0">
              <a:latin typeface="微软雅黑" pitchFamily="34" charset="-122"/>
              <a:ea typeface="微软雅黑" pitchFamily="34" charset="-122"/>
            </a:rPr>
            <a:t>技能</a:t>
          </a:r>
          <a:endParaRPr lang="yo-NG" sz="28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6152672" y="2998666"/>
        <a:ext cx="2195786" cy="10978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endSty" val="noArr"/>
                        <dgm:param type="begPts" val="midR"/>
                        <dgm:param type="endPts" val="midL"/>
                      </dgm:alg>
                    </dgm:if>
                    <dgm:else name="Name14">
                      <dgm:alg type="conn">
                        <dgm:param type="dim" val="1D"/>
                        <dgm:param type="endSty" val="noArr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A3F805E-031C-4228-9C52-B6DA19A61BE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EA54CD2-17AC-4CF0-B8EF-035A93CBA22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28741-7EDC-4C23-B7CA-56088DB021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2662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662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3072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07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3277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  <p:sp>
        <p:nvSpPr>
          <p:cNvPr id="3277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58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37890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41986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9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4403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0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4608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60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4813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81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6041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041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28741-7EDC-4C23-B7CA-56088DB021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5222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  <p:sp>
        <p:nvSpPr>
          <p:cNvPr id="52227" name="备注占位符 1"/>
          <p:cNvSpPr>
            <a:spLocks noGrp="1"/>
          </p:cNvSpPr>
          <p:nvPr>
            <p:ph type="body" sz="quarter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5427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  <p:sp>
        <p:nvSpPr>
          <p:cNvPr id="54275" name="备注占位符 1"/>
          <p:cNvSpPr>
            <a:spLocks noGrp="1"/>
          </p:cNvSpPr>
          <p:nvPr>
            <p:ph type="body" sz="quarter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5837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  <p:sp>
        <p:nvSpPr>
          <p:cNvPr id="58371" name="备注占位符 1"/>
          <p:cNvSpPr>
            <a:spLocks noGrp="1"/>
          </p:cNvSpPr>
          <p:nvPr>
            <p:ph type="body" sz="quarter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6246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246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3" name="幻灯片图像占位符 1"/>
          <p:cNvSpPr>
            <a:spLocks noGrp="1" noRot="1" noChangeAspect="1"/>
          </p:cNvSpPr>
          <p:nvPr>
            <p:ph type="sldImg"/>
          </p:nvPr>
        </p:nvSpPr>
        <p:spPr>
          <a:ln cmpd="sng">
            <a:solidFill>
              <a:srgbClr val="000000"/>
            </a:solidFill>
            <a:round/>
          </a:ln>
        </p:spPr>
        <p:txBody>
          <a:bodyPr/>
          <a:p>
            <a:endParaRPr lang="zh-CN" altLang="en-US"/>
          </a:p>
        </p:txBody>
      </p:sp>
      <p:sp>
        <p:nvSpPr>
          <p:cNvPr id="6451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645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1" name="幻灯片图像占位符 1"/>
          <p:cNvSpPr>
            <a:spLocks noGrp="1" noRot="1" noChangeAspect="1"/>
          </p:cNvSpPr>
          <p:nvPr>
            <p:ph type="sldImg"/>
          </p:nvPr>
        </p:nvSpPr>
        <p:spPr>
          <a:ln cmpd="sng">
            <a:solidFill>
              <a:srgbClr val="000000"/>
            </a:solidFill>
            <a:round/>
          </a:ln>
        </p:spPr>
        <p:txBody>
          <a:bodyPr/>
          <a:p>
            <a:endParaRPr lang="zh-CN" altLang="en-US"/>
          </a:p>
        </p:txBody>
      </p:sp>
      <p:sp>
        <p:nvSpPr>
          <p:cNvPr id="665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665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09" name="幻灯片图像占位符 1"/>
          <p:cNvSpPr>
            <a:spLocks noGrp="1" noRot="1" noChangeAspect="1"/>
          </p:cNvSpPr>
          <p:nvPr>
            <p:ph type="sldImg"/>
          </p:nvPr>
        </p:nvSpPr>
        <p:spPr>
          <a:ln cmpd="sng">
            <a:solidFill>
              <a:srgbClr val="000000"/>
            </a:solidFill>
            <a:round/>
          </a:ln>
        </p:spPr>
        <p:txBody>
          <a:bodyPr/>
          <a:p>
            <a:endParaRPr lang="zh-CN" altLang="en-US"/>
          </a:p>
        </p:txBody>
      </p:sp>
      <p:sp>
        <p:nvSpPr>
          <p:cNvPr id="686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686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54CD2-17AC-4CF0-B8EF-035A93CBA22A}" type="slidenum">
              <a:rPr lang="zh-CN" altLang="en-US" smtClean="0"/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2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>
              <a:lnSpc>
                <a:spcPct val="90000"/>
              </a:lnSpc>
            </a:pPr>
            <a:endParaRPr lang="zh-CN" altLang="en-US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>
              <a:lnSpc>
                <a:spcPct val="80000"/>
              </a:lnSpc>
            </a:pPr>
            <a:endParaRPr lang="zh-CN" altLang="en-US" sz="900" dirty="0">
              <a:ea typeface="宋体" panose="02010600030101010101" pitchFamily="2" charset="-122"/>
            </a:endParaRPr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25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 cmpd="sng">
            <a:solidFill>
              <a:srgbClr val="000000"/>
            </a:solidFill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2457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>
              <a:lnSpc>
                <a:spcPct val="90000"/>
              </a:lnSpc>
            </a:pPr>
            <a:endParaRPr lang="en-US" altLang="zh-CN"/>
          </a:p>
          <a:p>
            <a:pPr lvl="0">
              <a:lnSpc>
                <a:spcPct val="90000"/>
              </a:lnSpc>
            </a:pPr>
            <a:endParaRPr lang="zh-CN" altLang="en-US"/>
          </a:p>
        </p:txBody>
      </p:sp>
      <p:sp>
        <p:nvSpPr>
          <p:cNvPr id="2457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7" t="45717" b="1630"/>
          <a:stretch>
            <a:fillRect/>
          </a:stretch>
        </p:blipFill>
        <p:spPr>
          <a:xfrm>
            <a:off x="13062" y="0"/>
            <a:ext cx="9130937" cy="428171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281717"/>
            <a:ext cx="9144000" cy="2061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0" y="4005943"/>
            <a:ext cx="9144000" cy="56784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/>
        </p:nvSpPr>
        <p:spPr>
          <a:xfrm>
            <a:off x="3952079" y="3056959"/>
            <a:ext cx="1239845" cy="1268636"/>
          </a:xfrm>
          <a:custGeom>
            <a:avLst/>
            <a:gdLst>
              <a:gd name="connsiteX0" fmla="*/ 1188669 w 2377338"/>
              <a:gd name="connsiteY0" fmla="*/ 0 h 2757714"/>
              <a:gd name="connsiteX1" fmla="*/ 2377338 w 2377338"/>
              <a:gd name="connsiteY1" fmla="*/ 594335 h 2757714"/>
              <a:gd name="connsiteX2" fmla="*/ 2377338 w 2377338"/>
              <a:gd name="connsiteY2" fmla="*/ 2163379 h 2757714"/>
              <a:gd name="connsiteX3" fmla="*/ 1188669 w 2377338"/>
              <a:gd name="connsiteY3" fmla="*/ 2757714 h 2757714"/>
              <a:gd name="connsiteX4" fmla="*/ 0 w 2377338"/>
              <a:gd name="connsiteY4" fmla="*/ 2163379 h 2757714"/>
              <a:gd name="connsiteX5" fmla="*/ 0 w 2377338"/>
              <a:gd name="connsiteY5" fmla="*/ 594335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338" h="2757714">
                <a:moveTo>
                  <a:pt x="1188669" y="0"/>
                </a:moveTo>
                <a:lnTo>
                  <a:pt x="2377338" y="594335"/>
                </a:lnTo>
                <a:lnTo>
                  <a:pt x="2377338" y="2163379"/>
                </a:lnTo>
                <a:lnTo>
                  <a:pt x="1188669" y="2757714"/>
                </a:lnTo>
                <a:lnTo>
                  <a:pt x="0" y="2163379"/>
                </a:lnTo>
                <a:lnTo>
                  <a:pt x="0" y="594335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2700" dirty="0" smtClean="0"/>
              <a:t>LOGO</a:t>
            </a:r>
            <a:endParaRPr lang="zh-CN" alt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3784"/>
            <a:ext cx="7772400" cy="948985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563530"/>
            <a:ext cx="6858000" cy="681151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200" y="408675"/>
            <a:ext cx="7887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341060"/>
            <a:ext cx="7886700" cy="863272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6964" y="1825624"/>
            <a:ext cx="7418385" cy="4233981"/>
          </a:xfrm>
        </p:spPr>
        <p:txBody>
          <a:bodyPr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1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52800" y="2459185"/>
            <a:ext cx="5536870" cy="1172505"/>
          </a:xfrm>
        </p:spPr>
        <p:txBody>
          <a:bodyPr anchor="ctr" anchorCtr="0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2800" y="3675231"/>
            <a:ext cx="5536870" cy="61659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>
            <a:off x="0" y="2966737"/>
            <a:ext cx="1272085" cy="6949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66078" y="2348362"/>
            <a:ext cx="1943462" cy="1943462"/>
          </a:xfrm>
          <a:prstGeom prst="ellipse">
            <a:avLst/>
          </a:prstGeom>
          <a:solidFill>
            <a:schemeClr val="bg1"/>
          </a:solidFill>
          <a:ln w="250825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600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284881"/>
            <a:ext cx="7886700" cy="919451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5850" y="1672327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5" y="4045372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2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199" y="2359570"/>
            <a:ext cx="5172075" cy="1325563"/>
          </a:xfrm>
        </p:spPr>
        <p:txBody>
          <a:bodyPr>
            <a:normAutofit/>
          </a:bodyPr>
          <a:lstStyle>
            <a:lvl1pPr algn="r">
              <a:defRPr sz="6000">
                <a:solidFill>
                  <a:schemeClr val="accent1"/>
                </a:solidFill>
                <a:latin typeface="方正舒体" panose="02010601030101010101" pitchFamily="2" charset="-122"/>
                <a:ea typeface="方正舒体" panose="02010601030101010101" pitchFamily="2" charset="-122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5" y="908650"/>
            <a:ext cx="3362325" cy="239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94921" y="1965327"/>
            <a:ext cx="3182257" cy="3873500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8076009" cy="723900"/>
          </a:xfrm>
        </p:spPr>
        <p:txBody>
          <a:bodyPr anchor="ctr" anchorCtr="0"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53203" y="2175671"/>
            <a:ext cx="2865692" cy="3158329"/>
          </a:xfrm>
        </p:spPr>
        <p:txBody>
          <a:bodyPr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3411" y="1965327"/>
            <a:ext cx="2949178" cy="38115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5893" y="365125"/>
            <a:ext cx="1459457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304413" cy="5811838"/>
          </a:xfrm>
        </p:spPr>
        <p:txBody>
          <a:bodyPr vert="eaVert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gradFill>
            <a:gsLst>
              <a:gs pos="0">
                <a:schemeClr val="accent1"/>
              </a:gs>
              <a:gs pos="33000">
                <a:schemeClr val="accent2"/>
              </a:gs>
              <a:gs pos="66000">
                <a:schemeClr val="accent3"/>
              </a:gs>
              <a:gs pos="100000">
                <a:schemeClr val="accent4"/>
              </a:gs>
            </a:gsLst>
            <a:lin ang="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image" Target="NULL" TargetMode="External"/><Relationship Id="rId1" Type="http://schemas.openxmlformats.org/officeDocument/2006/relationships/image" Target="../media/image7.jpe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2.xml"/><Relationship Id="rId2" Type="http://schemas.openxmlformats.org/officeDocument/2006/relationships/image" Target="NULL" TargetMode="External"/><Relationship Id="rId1" Type="http://schemas.openxmlformats.org/officeDocument/2006/relationships/image" Target="../media/image8.jpe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2.xml"/><Relationship Id="rId2" Type="http://schemas.openxmlformats.org/officeDocument/2006/relationships/image" Target="NULL" TargetMode="External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 dirty="0">
                <a:solidFill>
                  <a:schemeClr val="tx2"/>
                </a:solidFill>
              </a:rPr>
              <a:t>第四单元  技能探索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0000"/>
          </a:bodyPr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尽管我们常常谴责人类不了解自己的缺点，但恐怕也很少有人了解自己的长处，就像在泥土中埋藏一罐金子，土地的主人却不知道一样。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——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约拿珊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·斯威夫特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Jonathan Swift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Rectangle 3"/>
          <p:cNvSpPr txBox="1"/>
          <p:nvPr/>
        </p:nvSpPr>
        <p:spPr>
          <a:xfrm>
            <a:off x="533400" y="1066800"/>
            <a:ext cx="8236585" cy="4465955"/>
          </a:xfrm>
          <a:prstGeom prst="rect">
            <a:avLst/>
          </a:prstGeom>
          <a:noFill/>
          <a:ln w="0">
            <a:noFill/>
          </a:ln>
        </p:spPr>
        <p:txBody>
          <a:bodyPr anchor="t"/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在学校课程中学到的？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在兼职和实习等工作中学到的？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从课外培训、辅导班、研讨班、专业会议学到的？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从阅读、看电视、听音频、请家教等方式学到的？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从爱好、娱乐休闲、社团活动、家庭职责中学到的？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...... 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152708"/>
            <a:ext cx="8001000" cy="1020772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专业知识技能的发现</a:t>
            </a:r>
            <a:endParaRPr kumimoji="0" lang="zh-CN" altLang="en-US" sz="4400" b="1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j-cs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3"/>
          <p:cNvSpPr txBox="1"/>
          <p:nvPr/>
        </p:nvSpPr>
        <p:spPr>
          <a:xfrm>
            <a:off x="533400" y="1905000"/>
            <a:ext cx="7543800" cy="3886200"/>
          </a:xfrm>
          <a:prstGeom prst="rect">
            <a:avLst/>
          </a:prstGeom>
          <a:noFill/>
          <a:ln w="0">
            <a:noFill/>
          </a:ln>
        </p:spPr>
        <p:txBody>
          <a:bodyPr anchor="t"/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在校教育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业余辅导，自学相关课程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专业会议，讲座，研讨会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资格认证考试培训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岗前培训，在职教育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业余爱好，娱乐休闲，社团活动，家庭职责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pPr eaLnBrk="1" hangingPunct="1"/>
            <a:r>
              <a:rPr lang="zh-CN" altLang="en-US" b="1" spc="50" noProof="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</a:rPr>
              <a:t>专业知识技能的获得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29200" y="1752600"/>
            <a:ext cx="2835275" cy="1676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lnSpc>
                <a:spcPct val="150000"/>
              </a:lnSpc>
              <a:defRPr/>
            </a:pPr>
            <a:r>
              <a:rPr lang="zh-CN" altLang="en-US" sz="3200" b="1" strike="noStrike" spc="50" noProof="1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沉浸其中的</a:t>
            </a:r>
            <a:endParaRPr lang="zh-CN" altLang="en-US" sz="3200" b="1" strike="noStrike" spc="50" noProof="1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lnSpc>
                <a:spcPct val="150000"/>
              </a:lnSpc>
              <a:defRPr/>
            </a:pPr>
            <a:r>
              <a:rPr lang="zh-CN" altLang="en-US" sz="3200" b="1" strike="noStrike" spc="50" noProof="1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学不问功用</a:t>
            </a:r>
            <a:endParaRPr lang="en-US" altLang="zh-CN" sz="3200" b="1" strike="noStrike" spc="50" noProof="1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Rectangle 3"/>
          <p:cNvSpPr txBox="1"/>
          <p:nvPr/>
        </p:nvSpPr>
        <p:spPr>
          <a:xfrm>
            <a:off x="533400" y="1371600"/>
            <a:ext cx="7543800" cy="479044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就是你所能做的事，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也称为通用技能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，因为这个技能可以在这用，也可以在那用。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它的特征是可以从生活的方方面面，特别是工作之外得到发展，却又可以迁移应用到不同的工作之中。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它是个人最能持续运用和最能够依靠的技能。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一般用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来表示。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057083" y="5181600"/>
            <a:ext cx="1314450" cy="646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动词</a:t>
            </a:r>
            <a:endParaRPr lang="zh-CN" altLang="en-US" sz="3600" b="1" dirty="0">
              <a:solidFill>
                <a:srgbClr val="0070C0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685800" y="152713"/>
            <a:ext cx="8001000" cy="1020766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可迁移技能（</a:t>
            </a:r>
            <a:r>
              <a:rPr kumimoji="0" lang="en-US" altLang="zh-CN" sz="36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skill</a:t>
            </a:r>
            <a:r>
              <a:rPr kumimoji="0" lang="zh-CN" altLang="en-US" sz="36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）</a:t>
            </a:r>
            <a:endParaRPr kumimoji="0" lang="en-US" altLang="zh-CN" sz="3600" b="1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TextBox 3"/>
          <p:cNvSpPr txBox="1"/>
          <p:nvPr/>
        </p:nvSpPr>
        <p:spPr>
          <a:xfrm>
            <a:off x="685800" y="1447800"/>
            <a:ext cx="7543800" cy="3970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你都会做什么？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你参加过哪些社会实践？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请用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5-10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个动词来概述你的工作能力。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你觉得自己最突出的工作能力有哪些？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哪些能力使你能够胜任这项工作？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533404" y="152708"/>
            <a:ext cx="8001000" cy="1020772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可迁移技能的发现</a:t>
            </a:r>
            <a:endParaRPr kumimoji="0" lang="zh-CN" altLang="en-US" sz="4400" b="1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j-cs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Rectangle 3"/>
          <p:cNvSpPr txBox="1"/>
          <p:nvPr/>
        </p:nvSpPr>
        <p:spPr>
          <a:xfrm>
            <a:off x="457200" y="1905000"/>
            <a:ext cx="7620000" cy="3276600"/>
          </a:xfrm>
          <a:prstGeom prst="rect">
            <a:avLst/>
          </a:prstGeom>
          <a:noFill/>
          <a:ln w="0">
            <a:noFill/>
          </a:ln>
        </p:spPr>
        <p:txBody>
          <a:bodyPr anchor="t"/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参与实践，归纳总结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观察学习，模仿体会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专业训练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实习培训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业余爱好，娱乐休闲，社团活动，家庭职责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ln>
            <a:miter/>
          </a:ln>
        </p:spPr>
        <p:txBody>
          <a:bodyPr anchor="ctr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trike="noStrike" noProof="1" dirty="0" smtClean="0">
                <a:solidFill>
                  <a:sysClr val="windowText" lastClr="000000"/>
                </a:solidFill>
                <a:cs typeface="+mj-cs"/>
              </a:rPr>
              <a:t>可迁移技能的获得</a:t>
            </a:r>
            <a:endParaRPr lang="zh-CN" altLang="en-US" strike="noStrike" noProof="1" dirty="0">
              <a:solidFill>
                <a:sysClr val="windowText" lastClr="000000"/>
              </a:solidFill>
              <a:cs typeface="+mj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29200" y="1905000"/>
            <a:ext cx="2743200" cy="1676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lnSpc>
                <a:spcPct val="150000"/>
              </a:lnSpc>
              <a:defRPr/>
            </a:pPr>
            <a:r>
              <a:rPr lang="zh-CN" altLang="en-US" sz="3200" b="1" strike="noStrike" spc="50" noProof="1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不断聪明的</a:t>
            </a:r>
            <a:endParaRPr lang="en-US" altLang="zh-CN" sz="3200" b="1" strike="noStrike" spc="50" noProof="1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lnSpc>
                <a:spcPct val="150000"/>
              </a:lnSpc>
              <a:defRPr/>
            </a:pPr>
            <a:r>
              <a:rPr lang="zh-CN" altLang="en-US" sz="6000" b="1" strike="noStrike" spc="50" noProof="1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endParaRPr lang="en-US" altLang="zh-CN" sz="6000" b="1" strike="noStrike" spc="50" noProof="1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8600" y="5295900"/>
            <a:ext cx="5791200" cy="1295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defRPr/>
            </a:pPr>
            <a:r>
              <a:rPr lang="zh-CN" altLang="en-US" sz="2800" b="1" strike="noStrike" spc="50" noProof="1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学而时习之，不亦乐乎</a:t>
            </a:r>
            <a:r>
              <a:rPr lang="en-US" altLang="zh-CN" sz="2800" b="1" strike="noStrike" spc="50" noProof="1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 strike="noStrike" spc="50" noProof="1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孔子</a:t>
            </a:r>
            <a:endParaRPr lang="en-US" altLang="zh-CN" sz="2800" b="1" strike="noStrike" spc="50" noProof="1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Rectangle 3"/>
          <p:cNvSpPr txBox="1"/>
          <p:nvPr/>
        </p:nvSpPr>
        <p:spPr>
          <a:xfrm>
            <a:off x="533400" y="990600"/>
            <a:ext cx="7467600" cy="4800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457200" lvl="0" indent="-457200" eaLnBrk="0" latin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华文新魏" panose="02010800040101010101" charset="-122"/>
                <a:ea typeface="华文新魏" panose="02010800040101010101" charset="-122"/>
              </a:rPr>
              <a:t>就是你所具有的</a:t>
            </a: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</a:rPr>
              <a:t>特征</a:t>
            </a:r>
            <a:r>
              <a:rPr lang="zh-CN" altLang="en-US" sz="2800" b="1" dirty="0">
                <a:latin typeface="华文新魏" panose="02010800040101010101" charset="-122"/>
                <a:ea typeface="华文新魏" panose="02010800040101010101" charset="-122"/>
              </a:rPr>
              <a:t>和</a:t>
            </a: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</a:rPr>
              <a:t>品质</a:t>
            </a:r>
            <a:r>
              <a:rPr lang="zh-CN" altLang="en-US" sz="2800" b="1" dirty="0">
                <a:latin typeface="华文新魏" panose="02010800040101010101" charset="-122"/>
                <a:ea typeface="华文新魏" panose="02010800040101010101" charset="-122"/>
              </a:rPr>
              <a:t>。</a:t>
            </a:r>
            <a:endParaRPr lang="en-US" altLang="zh-CN" sz="2800" b="1" dirty="0">
              <a:latin typeface="华文新魏" panose="02010800040101010101" charset="-122"/>
              <a:ea typeface="华文新魏" panose="02010800040101010101" charset="-122"/>
            </a:endParaRPr>
          </a:p>
          <a:p>
            <a:pPr marL="457200" lvl="0" indent="-457200" eaLnBrk="0" latin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华文新魏" panose="02010800040101010101" charset="-122"/>
                <a:ea typeface="华文新魏" panose="02010800040101010101" charset="-122"/>
              </a:rPr>
              <a:t>用来帮助一个人更好地适应环境，也被称为适应性技能。</a:t>
            </a:r>
            <a:endParaRPr lang="en-US" altLang="zh-CN" sz="2800" b="1" dirty="0">
              <a:latin typeface="华文新魏" panose="02010800040101010101" charset="-122"/>
              <a:ea typeface="华文新魏" panose="02010800040101010101" charset="-122"/>
            </a:endParaRPr>
          </a:p>
          <a:p>
            <a:pPr marL="457200" lvl="0" indent="-457200" eaLnBrk="0" latin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华文新魏" panose="02010800040101010101" charset="-122"/>
                <a:ea typeface="华文新魏" panose="02010800040101010101" charset="-122"/>
              </a:rPr>
              <a:t>是成功所需要的品质，个人</a:t>
            </a: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charset="-122"/>
                <a:ea typeface="华文新魏" panose="02010800040101010101" charset="-122"/>
              </a:rPr>
              <a:t>最有价值</a:t>
            </a:r>
            <a:r>
              <a:rPr lang="zh-CN" altLang="en-US" sz="2800" b="1" dirty="0">
                <a:latin typeface="华文新魏" panose="02010800040101010101" charset="-122"/>
                <a:ea typeface="华文新魏" panose="02010800040101010101" charset="-122"/>
              </a:rPr>
              <a:t>的“资产”。</a:t>
            </a:r>
            <a:endParaRPr lang="en-US" altLang="zh-CN" sz="2800" b="1" dirty="0">
              <a:latin typeface="华文新魏" panose="02010800040101010101" charset="-122"/>
              <a:ea typeface="华文新魏" panose="02010800040101010101" charset="-122"/>
            </a:endParaRPr>
          </a:p>
          <a:p>
            <a:pPr marL="457200" lvl="0" indent="-457200" eaLnBrk="0" latin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华文新魏" panose="02010800040101010101" charset="-122"/>
                <a:ea typeface="华文新魏" panose="02010800040101010101" charset="-122"/>
              </a:rPr>
              <a:t>是影响职业生涯成功与否的关键。</a:t>
            </a:r>
            <a:endParaRPr lang="en-US" altLang="zh-CN" sz="2800" b="1" dirty="0">
              <a:latin typeface="华文新魏" panose="02010800040101010101" charset="-122"/>
              <a:ea typeface="华文新魏" panose="02010800040101010101" charset="-122"/>
            </a:endParaRPr>
          </a:p>
          <a:p>
            <a:pPr marL="457200" lvl="0" indent="-457200" eaLnBrk="0" latin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华文新魏" panose="02010800040101010101" charset="-122"/>
                <a:ea typeface="华文新魏" panose="02010800040101010101" charset="-122"/>
              </a:rPr>
              <a:t>一般用</a:t>
            </a:r>
            <a:r>
              <a:rPr lang="en-US" altLang="zh-CN" sz="2800" b="1" dirty="0">
                <a:latin typeface="华文新魏" panose="02010800040101010101" charset="-122"/>
                <a:ea typeface="华文新魏" panose="02010800040101010101" charset="-122"/>
              </a:rPr>
              <a:t>________</a:t>
            </a:r>
            <a:r>
              <a:rPr lang="zh-CN" altLang="en-US" sz="2800" b="1" dirty="0">
                <a:latin typeface="华文新魏" panose="02010800040101010101" charset="-122"/>
                <a:ea typeface="华文新魏" panose="02010800040101010101" charset="-122"/>
              </a:rPr>
              <a:t>或</a:t>
            </a:r>
            <a:r>
              <a:rPr lang="en-US" altLang="zh-CN" sz="2800" b="1" dirty="0">
                <a:latin typeface="华文新魏" panose="02010800040101010101" charset="-122"/>
                <a:ea typeface="华文新魏" panose="02010800040101010101" charset="-122"/>
              </a:rPr>
              <a:t>______</a:t>
            </a:r>
            <a:r>
              <a:rPr lang="zh-CN" altLang="en-US" sz="2800" b="1" dirty="0">
                <a:latin typeface="华文新魏" panose="02010800040101010101" charset="-122"/>
                <a:ea typeface="华文新魏" panose="02010800040101010101" charset="-122"/>
              </a:rPr>
              <a:t>来表示。</a:t>
            </a:r>
            <a:endParaRPr lang="zh-CN" altLang="en-US" sz="2800" b="1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85683" y="5257800"/>
            <a:ext cx="1255713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形容词</a:t>
            </a:r>
            <a:endParaRPr lang="zh-CN" altLang="en-US" sz="2800" b="1" dirty="0">
              <a:solidFill>
                <a:srgbClr val="0070C0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495483" y="5257483"/>
            <a:ext cx="906463" cy="523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p>
            <a:pPr lvl="0"/>
            <a:r>
              <a:rPr lang="zh-CN" altLang="en-US" sz="2800" b="1" dirty="0"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副词</a:t>
            </a:r>
            <a:endParaRPr lang="zh-CN" altLang="en-US" sz="2800" b="1" dirty="0">
              <a:solidFill>
                <a:srgbClr val="0070C0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76200" y="152713"/>
            <a:ext cx="8001000" cy="1020766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自我管理技能（</a:t>
            </a:r>
            <a:r>
              <a:rPr kumimoji="0" lang="en-US" altLang="zh-CN" sz="44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Trait</a:t>
            </a:r>
            <a:r>
              <a:rPr kumimoji="0" lang="zh-CN" altLang="en-US" sz="44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）</a:t>
            </a:r>
            <a:endParaRPr kumimoji="0" lang="en-US" altLang="zh-CN" sz="4400" b="1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TextBox 3"/>
          <p:cNvSpPr txBox="1"/>
          <p:nvPr/>
        </p:nvSpPr>
        <p:spPr>
          <a:xfrm>
            <a:off x="493395" y="1443990"/>
            <a:ext cx="7543800" cy="3970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请用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个形容词来描述你的优点。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在老师眼里，你是一个什么样的学生？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你的同学通常怎么评价你？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通常，你给人留下最深刻的印象会是什么？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你觉得自己身上最明显的特点是什么？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81004" y="152708"/>
            <a:ext cx="8001000" cy="1020772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自我管理技能的发现</a:t>
            </a:r>
            <a:endParaRPr kumimoji="0" lang="zh-CN" altLang="en-US" sz="4400" b="1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j-cs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Rectangle 3"/>
          <p:cNvSpPr txBox="1"/>
          <p:nvPr/>
        </p:nvSpPr>
        <p:spPr>
          <a:xfrm>
            <a:off x="748665" y="1447800"/>
            <a:ext cx="7467600" cy="3962400"/>
          </a:xfrm>
          <a:prstGeom prst="rect">
            <a:avLst/>
          </a:prstGeom>
          <a:noFill/>
          <a:ln w="0">
            <a:noFill/>
          </a:ln>
        </p:spPr>
        <p:txBody>
          <a:bodyPr anchor="t"/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榜样的力量，认同与练习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观念的多元化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自我认知的提高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意志力的培养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丰富的精神生活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 eaLnBrk="0" hangingPunct="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业余爱好，娱乐休闲，社团活动，家庭职责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5257800" cy="1020763"/>
          </a:xfrm>
          <a:ln>
            <a:miter/>
          </a:ln>
        </p:spPr>
        <p:txBody>
          <a:bodyPr anchor="ctr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trike="noStrike" noProof="1" dirty="0" smtClean="0">
                <a:solidFill>
                  <a:sysClr val="windowText" lastClr="000000"/>
                </a:solidFill>
                <a:cs typeface="+mj-cs"/>
              </a:rPr>
              <a:t>自我管理技能的获得</a:t>
            </a:r>
            <a:endParaRPr lang="zh-CN" altLang="en-US" strike="noStrike" noProof="1" dirty="0">
              <a:solidFill>
                <a:sysClr val="windowText" lastClr="000000"/>
              </a:solidFill>
              <a:cs typeface="+mj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34000" y="2815152"/>
            <a:ext cx="2743200" cy="1676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lnSpc>
                <a:spcPct val="150000"/>
              </a:lnSpc>
              <a:defRPr/>
            </a:pPr>
            <a:r>
              <a:rPr lang="zh-CN" altLang="en-US" sz="4400" b="1" strike="noStrike" spc="50" noProof="1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认同后的学习</a:t>
            </a:r>
            <a:endParaRPr lang="en-US" altLang="zh-CN" sz="4400" b="1" strike="noStrike" spc="50" noProof="1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8156" y="139376"/>
            <a:ext cx="8001000" cy="1020770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 smtClean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华文新魏" panose="02010800040101010101" charset="-122"/>
              </a:rPr>
              <a:t>三种技能的辨识</a:t>
            </a:r>
            <a:endParaRPr kumimoji="0" lang="zh-CN" altLang="en-US" sz="4400" b="1" i="0" u="none" strike="noStrike" kern="1200" cap="none" spc="50" normalizeH="0" baseline="0" noProof="0" dirty="0">
              <a:ln w="11430"/>
              <a:solidFill>
                <a:srgbClr val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华文新魏" panose="02010800040101010101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755015" y="1558290"/>
          <a:ext cx="7527925" cy="3732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570"/>
                <a:gridCol w="981710"/>
                <a:gridCol w="843915"/>
                <a:gridCol w="1426210"/>
                <a:gridCol w="1254760"/>
                <a:gridCol w="1254760"/>
              </a:tblGrid>
              <a:tr h="732790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技能类型 </a:t>
                      </a:r>
                      <a:endParaRPr lang="zh-CN" altLang="en-US" sz="1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表述词</a:t>
                      </a:r>
                      <a:endParaRPr lang="zh-CN" altLang="en-US" sz="1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描述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表达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 </a:t>
                      </a:r>
                      <a:endParaRPr lang="zh-CN" altLang="en-US" sz="1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获取途径 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成长途径</a:t>
                      </a:r>
                      <a:endParaRPr lang="zh-CN" altLang="en-US" sz="1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10179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 </a:t>
                      </a:r>
                      <a:endParaRPr lang="zh-CN" altLang="en-US" sz="1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专业知识技能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 </a:t>
                      </a:r>
                      <a:r>
                        <a:rPr lang="en-US" altLang="zh-CN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n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知识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学过什么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普通记忆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专业化</a:t>
                      </a:r>
                      <a:endParaRPr lang="zh-CN" altLang="en-US"/>
                    </a:p>
                  </a:txBody>
                  <a:tcPr/>
                </a:tc>
              </a:tr>
              <a:tr h="924560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可迁移技能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 </a:t>
                      </a:r>
                      <a:r>
                        <a:rPr lang="en-US" altLang="zh-CN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v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技术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会做什么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练习重复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职业化</a:t>
                      </a:r>
                      <a:endParaRPr lang="zh-CN" altLang="en-US"/>
                    </a:p>
                  </a:txBody>
                  <a:tcPr/>
                </a:tc>
              </a:tr>
              <a:tr h="1057275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自我管理技能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zh-CN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en-US" altLang="zh-CN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adj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素养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什么样的人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模仿感悟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精通化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Rectangle 3"/>
          <p:cNvSpPr txBox="1"/>
          <p:nvPr/>
        </p:nvSpPr>
        <p:spPr>
          <a:xfrm>
            <a:off x="539750" y="1989138"/>
            <a:ext cx="7543800" cy="3187700"/>
          </a:xfrm>
          <a:prstGeom prst="rect">
            <a:avLst/>
          </a:prstGeom>
          <a:noFill/>
          <a:ln w="0">
            <a:noFill/>
          </a:ln>
        </p:spPr>
        <p:txBody>
          <a:bodyPr anchor="t"/>
          <a:p>
            <a:pPr marL="457200" lvl="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4400" b="1" dirty="0">
                <a:latin typeface="华文新魏" panose="02010800040101010101" charset="-122"/>
                <a:ea typeface="华文新魏" panose="02010800040101010101" charset="-122"/>
              </a:rPr>
              <a:t>三种技能之间的关系</a:t>
            </a:r>
            <a:endParaRPr lang="en-US" altLang="zh-CN" sz="4400" b="1" dirty="0">
              <a:latin typeface="华文新魏" panose="02010800040101010101" charset="-122"/>
              <a:ea typeface="华文新魏" panose="02010800040101010101" charset="-122"/>
            </a:endParaRPr>
          </a:p>
          <a:p>
            <a:pPr marL="457200" lvl="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4400" b="1" dirty="0">
                <a:latin typeface="华文新魏" panose="02010800040101010101" charset="-122"/>
                <a:ea typeface="华文新魏" panose="02010800040101010101" charset="-122"/>
              </a:rPr>
              <a:t>哪种技能更重要？</a:t>
            </a:r>
            <a:endParaRPr lang="en-US" altLang="zh-CN" sz="4400" b="1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23206" y="1268402"/>
            <a:ext cx="8001000" cy="1020772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讨论：</a:t>
            </a:r>
            <a:endParaRPr kumimoji="0" lang="zh-CN" altLang="en-US" sz="4400" b="1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charRg st="1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charRg st="1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charRg st="1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026275" cy="1143000"/>
          </a:xfrm>
        </p:spPr>
        <p:txBody>
          <a:bodyPr anchor="t"/>
          <a:lstStyle/>
          <a:p>
            <a:pPr eaLnBrk="1" hangingPunct="1">
              <a:lnSpc>
                <a:spcPct val="150000"/>
              </a:lnSpc>
            </a:pPr>
            <a:r>
              <a:rPr kumimoji="0" lang="zh-CN" altLang="en-US" sz="3600" b="1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  <a:endParaRPr kumimoji="0" lang="zh-CN" altLang="en-US" sz="3600" b="1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0" name="Rectangle 3"/>
          <p:cNvSpPr txBox="1">
            <a:spLocks noChangeArrowheads="1"/>
          </p:cNvSpPr>
          <p:nvPr/>
        </p:nvSpPr>
        <p:spPr bwMode="auto">
          <a:xfrm>
            <a:off x="838200" y="1295400"/>
            <a:ext cx="7467600" cy="428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2800" i="1">
                <a:latin typeface="微软雅黑" panose="020B0503020204020204" pitchFamily="34" charset="-122"/>
                <a:ea typeface="微软雅黑" panose="020B0503020204020204" pitchFamily="34" charset="-122"/>
              </a:rPr>
              <a:t>认知目标：</a:t>
            </a:r>
            <a:endParaRPr kumimoji="0" lang="zh-CN" altLang="en-US" sz="2800" i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正确理解技能的概念及分类，认识到可迁移技能和自我管理技能的重要性。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在职业规划中能重视对个人技能的澄清。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愿意在实践中不断探索思考，并有意识地培养自己所需要的技能。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endParaRPr kumimoji="0" lang="en-US" altLang="zh-CN" sz="2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5" name="图片 5" descr="QQ图片201603081104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6535" y="966470"/>
            <a:ext cx="3808730" cy="475551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表格 1"/>
          <p:cNvGraphicFramePr/>
          <p:nvPr>
            <p:custDataLst>
              <p:tags r:id="rId2"/>
            </p:custDataLst>
          </p:nvPr>
        </p:nvGraphicFramePr>
        <p:xfrm>
          <a:off x="4251960" y="1770380"/>
          <a:ext cx="4460240" cy="1767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9265"/>
                <a:gridCol w="899795"/>
                <a:gridCol w="1821180"/>
              </a:tblGrid>
              <a:tr h="480695">
                <a:tc>
                  <a:txBody>
                    <a:bodyPr/>
                    <a:p>
                      <a:pPr>
                        <a:buNone/>
                      </a:pPr>
                      <a:endParaRPr lang="zh-CN" altLang="zh-CN" sz="1800" dirty="0"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zh-CN" altLang="zh-CN" sz="1800" dirty="0"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专业知识技能</a:t>
                      </a:r>
                      <a:endParaRPr lang="zh-CN" altLang="zh-CN" sz="1800" dirty="0"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1800" dirty="0"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1800" dirty="0"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基础</a:t>
                      </a:r>
                      <a:endParaRPr lang="zh-CN" altLang="zh-CN" sz="1800" dirty="0"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能不能做</a:t>
                      </a:r>
                      <a:endParaRPr lang="zh-CN" altLang="en-US"/>
                    </a:p>
                  </a:txBody>
                  <a:tcPr/>
                </a:tc>
              </a:tr>
              <a:tr h="553720">
                <a:tc>
                  <a:txBody>
                    <a:bodyPr/>
                    <a:p>
                      <a:pPr>
                        <a:buNone/>
                      </a:pPr>
                      <a:endParaRPr lang="zh-CN" altLang="zh-CN" sz="1800" dirty="0"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zh-CN" altLang="zh-CN" sz="1800" dirty="0"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可迁移技能</a:t>
                      </a:r>
                      <a:endParaRPr lang="zh-CN" altLang="zh-CN" sz="1800" dirty="0"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辅助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能不能做好</a:t>
                      </a:r>
                      <a:endParaRPr lang="zh-CN" altLang="en-US"/>
                    </a:p>
                  </a:txBody>
                  <a:tcPr/>
                </a:tc>
              </a:tr>
              <a:tr h="573405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自我管理技能</a:t>
                      </a:r>
                      <a:endParaRPr lang="zh-CN" altLang="en-US"/>
                    </a:p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核心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  <a:p>
                      <a:pPr>
                        <a:buNone/>
                      </a:pPr>
                      <a:r>
                        <a:rPr lang="zh-CN" altLang="en-US"/>
                        <a:t>能否做的长久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123895" y="2666830"/>
            <a:ext cx="5536870" cy="1172505"/>
          </a:xfrm>
        </p:spPr>
        <p:txBody>
          <a:bodyPr>
            <a:norm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对自我技能的探索</a:t>
            </a:r>
            <a:endParaRPr lang="zh-CN" altLang="en-US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57200" y="152713"/>
            <a:ext cx="8001000" cy="1020767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华文新魏" panose="02010800040101010101" charset="-122"/>
              </a:rPr>
              <a:t>对自我技能的探索</a:t>
            </a:r>
            <a:endParaRPr kumimoji="0" lang="zh-CN" altLang="en-US" sz="4400" b="1" i="0" u="none" strike="noStrike" kern="1200" cap="none" spc="50" normalizeH="0" baseline="0" noProof="0">
              <a:ln w="11430"/>
              <a:solidFill>
                <a:srgbClr val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40962" name="内容占位符 2"/>
          <p:cNvSpPr>
            <a:spLocks noGrp="1"/>
          </p:cNvSpPr>
          <p:nvPr>
            <p:ph idx="1"/>
          </p:nvPr>
        </p:nvSpPr>
        <p:spPr/>
        <p:txBody>
          <a:bodyPr wrap="square" lIns="91440" tIns="45720" rIns="91440" bIns="45720" anchor="t"/>
          <a:p>
            <a:pPr marL="0" indent="0" eaLnBrk="1" hangingPunct="1">
              <a:buNone/>
            </a:pPr>
            <a:r>
              <a:rPr lang="zh-CN" altLang="en-US" dirty="0"/>
              <a:t>请你写出自己的</a:t>
            </a:r>
            <a:r>
              <a:rPr lang="en-US" altLang="zh-CN" dirty="0"/>
              <a:t>15</a:t>
            </a:r>
            <a:r>
              <a:rPr lang="zh-CN" altLang="en-US" dirty="0"/>
              <a:t>个优点和缺点</a:t>
            </a:r>
            <a:endParaRPr lang="zh-CN" altLang="en-US" dirty="0"/>
          </a:p>
          <a:p>
            <a:pPr marL="0" indent="0" eaLnBrk="1" hangingPunct="1">
              <a:buNone/>
            </a:pP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en-US" dirty="0">
                <a:ea typeface="宋体" panose="02010600030101010101" pitchFamily="2" charset="-122"/>
              </a:rPr>
              <a:t>请把你的</a:t>
            </a:r>
            <a:r>
              <a:rPr lang="en-US" altLang="zh-CN" dirty="0">
                <a:ea typeface="宋体" panose="02010600030101010101" pitchFamily="2" charset="-122"/>
              </a:rPr>
              <a:t>15</a:t>
            </a:r>
            <a:r>
              <a:rPr lang="zh-CN" altLang="en-US" dirty="0">
                <a:ea typeface="宋体" panose="02010600030101010101" pitchFamily="2" charset="-122"/>
              </a:rPr>
              <a:t>个优点按照名词、动词、形容词分类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1" name="TextBox 6"/>
          <p:cNvSpPr txBox="1"/>
          <p:nvPr/>
        </p:nvSpPr>
        <p:spPr>
          <a:xfrm>
            <a:off x="533400" y="1371283"/>
            <a:ext cx="7620000" cy="5140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写一个你的成就故事，包括：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lvl="1" indent="-4572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当时的形势（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ituation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lvl="1" indent="-4572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面临的任务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目标（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ask/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arget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lvl="1" indent="-4572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采取的行动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态度（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ction/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ttitude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lvl="1" indent="-4572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取得的结果（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esults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lvl="1" indent="-457200" eaLnBrk="1" hangingPunct="1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试分析其中所反映的个人技能。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2708"/>
            <a:ext cx="8001000" cy="1020772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用</a:t>
            </a:r>
            <a:r>
              <a:rPr kumimoji="0" lang="en-US" altLang="zh-CN" sz="44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STAR</a:t>
            </a:r>
            <a:r>
              <a:rPr kumimoji="0" lang="zh-CN" altLang="en-US" sz="44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法来编写成就</a:t>
            </a:r>
            <a:r>
              <a:rPr kumimoji="0" lang="zh-CN" altLang="en-US" sz="4400" b="1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故事</a:t>
            </a:r>
            <a:endParaRPr kumimoji="0" lang="zh-CN" altLang="en-US" sz="4400" b="1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31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charRg st="31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53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charRg st="53" end="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79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charRg st="79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94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charRg st="94" end="10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140008"/>
            <a:ext cx="8001000" cy="1020772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新魏" panose="02010800040101010101" charset="-122"/>
              </a:rPr>
              <a:t>成就</a:t>
            </a:r>
            <a:r>
              <a:rPr kumimoji="0" lang="zh-CN" altLang="en-US" sz="4400" b="1" i="0" u="none" strike="noStrike" kern="1200" cap="none" spc="50" normalizeH="0" baseline="0" noProof="0" dirty="0" smtClean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华文新魏" panose="02010800040101010101" charset="-122"/>
              </a:rPr>
              <a:t>故事练习</a:t>
            </a:r>
            <a:endParaRPr kumimoji="0" lang="en-US" altLang="zh-CN" sz="4400" b="1" i="0" u="none" strike="noStrike" kern="1200" cap="none" spc="50" normalizeH="0" baseline="0" noProof="0" dirty="0" smtClean="0">
              <a:ln w="11430"/>
              <a:solidFill>
                <a:srgbClr val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华文新魏" panose="02010800040101010101" charset="-122"/>
            </a:endParaRPr>
          </a:p>
        </p:txBody>
      </p:sp>
      <p:sp>
        <p:nvSpPr>
          <p:cNvPr id="4" name="Rectangle 4"/>
          <p:cNvSpPr txBox="1">
            <a:spLocks noGrp="1" noChangeArrowheads="1"/>
          </p:cNvSpPr>
          <p:nvPr>
            <p:ph idx="1"/>
          </p:nvPr>
        </p:nvSpPr>
        <p:spPr>
          <a:xfrm>
            <a:off x="504190" y="1348740"/>
            <a:ext cx="8319135" cy="4776470"/>
          </a:xfrm>
          <a:gradFill rotWithShape="1">
            <a:gsLst>
              <a:gs pos="0">
                <a:srgbClr val="85AAAD"/>
              </a:gs>
              <a:gs pos="80000">
                <a:srgbClr val="AFDEE2"/>
              </a:gs>
              <a:gs pos="100000">
                <a:srgbClr val="AFE0E4"/>
              </a:gs>
            </a:gsLst>
            <a:lin ang="16200000"/>
          </a:gradFill>
          <a:ln>
            <a:solidFill>
              <a:srgbClr val="B6DCDF"/>
            </a:solidFill>
            <a:miter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这学期，作为师范生的必要培训内容之一，我们的教学技能培训课要求我们在学期当中必须自选题目并用</a:t>
            </a:r>
            <a:r>
              <a:rPr lang="en-US" altLang="zh-CN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进行一次演示讲解。在此之前，我没有学过如何制作</a:t>
            </a:r>
            <a:r>
              <a:rPr lang="en-US" altLang="zh-CN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。我请同宿舍的一位同学用了大约二十分钟的时间教我</a:t>
            </a:r>
            <a:r>
              <a:rPr lang="en-US" altLang="zh-CN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r>
              <a:rPr lang="zh-CN" altLang="en-US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软件的基本使用方法，我又自己在学校的电脑机房琢磨了一下，并向机房的管理人员请教了几个不明白的问题。选定了我要讲的题目以后，我上网搜索了相关的资料和图片，然后制作了十分钟课程的辅助教学</a:t>
            </a:r>
            <a:r>
              <a:rPr lang="en-US" altLang="zh-CN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。在课堂讲解演示中，由于我制作的</a:t>
            </a:r>
            <a:r>
              <a:rPr lang="en-US" altLang="zh-CN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图片精美、文字与内容搭配得宜，我获得了</a:t>
            </a:r>
            <a:r>
              <a:rPr lang="en-US" altLang="zh-CN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</a:t>
            </a:r>
            <a:r>
              <a:rPr lang="zh-CN" altLang="en-US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分的高分，并得到了老师和同学的称赞</a:t>
            </a:r>
            <a:r>
              <a:rPr lang="en-US" altLang="en-US" sz="2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533400" y="152711"/>
            <a:ext cx="8001000" cy="1020770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活动：成就故事的撰写与</a:t>
            </a:r>
            <a:r>
              <a:rPr kumimoji="0" lang="zh-CN" altLang="en-US" sz="4400" b="1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分析</a:t>
            </a:r>
            <a:endParaRPr kumimoji="0" lang="zh-CN" altLang="en-US" sz="4400" b="1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j-cs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57200" y="1219200"/>
            <a:ext cx="6934200" cy="4876800"/>
          </a:xfrm>
          <a:ln>
            <a:miter/>
          </a:ln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n-cs"/>
              </a:rPr>
              <a:t>用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n-cs"/>
              </a:rPr>
              <a:t>STAR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n-cs"/>
              </a:rPr>
              <a:t>法撰写成就故事</a:t>
            </a: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n-cs"/>
              </a:rPr>
              <a:t>与身边的人两人一组，分享成就故事，并从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n-cs"/>
              </a:rPr>
              <a:t>KST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n-cs"/>
              </a:rPr>
              <a:t>来</a:t>
            </a:r>
            <a:r>
              <a:rPr lang="zh-CN" altLang="en-US" sz="3600" b="1" strike="noStrike" kern="120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sym typeface="+mn-ea"/>
              </a:rPr>
              <a:t>互相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n-cs"/>
              </a:rPr>
              <a:t>分析这位同学有哪些技能？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3" name="TextBox 3"/>
          <p:cNvSpPr txBox="1"/>
          <p:nvPr/>
        </p:nvSpPr>
        <p:spPr>
          <a:xfrm>
            <a:off x="1143000" y="457200"/>
            <a:ext cx="56388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探索自我技能的其它方法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394" name="Rectangle 3"/>
          <p:cNvSpPr txBox="1"/>
          <p:nvPr/>
        </p:nvSpPr>
        <p:spPr>
          <a:xfrm>
            <a:off x="914400" y="1905000"/>
            <a:ext cx="6324600" cy="3810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可衡量的业绩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来自他人的认可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技能词汇表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技能问卷测评或技能分类卡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666830"/>
            <a:ext cx="5536870" cy="1172505"/>
          </a:xfrm>
        </p:spPr>
        <p:txBody>
          <a:bodyPr>
            <a:normAutofit fontScale="90000"/>
          </a:bodyPr>
          <a:p>
            <a:pPr indent="0" eaLnBrk="1" hangingPunct="1">
              <a:lnSpc>
                <a:spcPct val="200000"/>
              </a:lnSpc>
              <a:buFont typeface="Wingdings" panose="05000000000000000000" pitchFamily="2" charset="2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技能与生涯发展的关系</a:t>
            </a:r>
            <a:endParaRPr lang="zh-CN" altLang="en-US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1" name="TextBox 3"/>
          <p:cNvSpPr txBox="1"/>
          <p:nvPr/>
        </p:nvSpPr>
        <p:spPr>
          <a:xfrm>
            <a:off x="1143000" y="533400"/>
            <a:ext cx="45720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技能与职业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4395" y="1179830"/>
            <a:ext cx="786574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>
              <a:lnSpc>
                <a:spcPct val="150000"/>
              </a:lnSpc>
            </a:pPr>
            <a:r>
              <a:rPr lang="zh-CN" altLang="en-US" sz="280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明尼苏达工作适应论：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当工作环境能够满足个人的需求时，个人会感到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内在满意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，当个人能够满足工作的要求时，个人能够达到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外在满意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，当个人能够同时达到内在和外在满意时，个人与环境之间的关系就比较协调，个人的工作满意度会比较高，在该工作领域也能持久发展。技能与个人的职业满意度、工作适应性以及职业稳定性具有直接的相关关系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88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88" end="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49" name="TextBox 3"/>
          <p:cNvSpPr txBox="1"/>
          <p:nvPr/>
        </p:nvSpPr>
        <p:spPr>
          <a:xfrm>
            <a:off x="1143000" y="457200"/>
            <a:ext cx="45720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技能与职业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250" name="TextBox 3"/>
          <p:cNvSpPr txBox="1"/>
          <p:nvPr/>
        </p:nvSpPr>
        <p:spPr>
          <a:xfrm>
            <a:off x="762000" y="2057400"/>
            <a:ext cx="7239000" cy="1955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求职前：技能的培养与澄清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求职中：技能的描述与证明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工作后：技能的发挥与发展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3251" name="Picture 3" descr="j0186168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8400" y="3657600"/>
            <a:ext cx="1706563" cy="2435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 txBox="1">
            <a:spLocks noChangeArrowheads="1"/>
          </p:cNvSpPr>
          <p:nvPr/>
        </p:nvSpPr>
        <p:spPr bwMode="auto">
          <a:xfrm>
            <a:off x="649605" y="1371600"/>
            <a:ext cx="8111490" cy="4675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2800" i="1">
                <a:latin typeface="微软雅黑" panose="020B0503020204020204" pitchFamily="34" charset="-122"/>
                <a:ea typeface="微软雅黑" panose="020B0503020204020204" pitchFamily="34" charset="-122"/>
              </a:rPr>
              <a:t>技能目标：</a:t>
            </a:r>
            <a:endParaRPr kumimoji="0" lang="zh-CN" altLang="en-US" sz="2800" i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能够对自己的技能进行探索、分类和辨识。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能够掌握至少三种途径来了解意向职业的技能要求。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学会在简历和面试中恰当表达自己的技能。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kumimoji="0"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026275" cy="1143000"/>
          </a:xfrm>
        </p:spPr>
        <p:txBody>
          <a:bodyPr anchor="t"/>
          <a:lstStyle/>
          <a:p>
            <a:pPr eaLnBrk="1" hangingPunct="1">
              <a:lnSpc>
                <a:spcPct val="150000"/>
              </a:lnSpc>
            </a:pPr>
            <a:r>
              <a:rPr kumimoji="0" lang="zh-CN" altLang="en-US" sz="3600" b="1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  <a:endParaRPr kumimoji="0" lang="zh-CN" altLang="en-US" sz="3600" b="1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雇主最重视的技能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295400"/>
            <a:ext cx="7418070" cy="5173980"/>
          </a:xfrm>
        </p:spPr>
        <p:txBody>
          <a:bodyPr>
            <a:normAutofit/>
          </a:bodyPr>
          <a:p>
            <a:r>
              <a:rPr lang="en-US" altLang="zh-CN"/>
              <a:t>1</a:t>
            </a:r>
            <a:r>
              <a:rPr lang="zh-CN" altLang="en-US"/>
              <a:t>、沟通能力</a:t>
            </a:r>
            <a:endParaRPr lang="zh-CN" altLang="en-US"/>
          </a:p>
          <a:p>
            <a:r>
              <a:rPr lang="en-US" altLang="zh-CN"/>
              <a:t>2</a:t>
            </a:r>
            <a:r>
              <a:rPr lang="zh-CN" altLang="en-US"/>
              <a:t>、积极主动性</a:t>
            </a:r>
            <a:endParaRPr lang="zh-CN" altLang="en-US"/>
          </a:p>
          <a:p>
            <a:r>
              <a:rPr lang="en-US" altLang="zh-CN"/>
              <a:t>3</a:t>
            </a:r>
            <a:r>
              <a:rPr lang="zh-CN" altLang="en-US"/>
              <a:t>、团队合作精神</a:t>
            </a:r>
            <a:endParaRPr lang="zh-CN" altLang="en-US"/>
          </a:p>
          <a:p>
            <a:r>
              <a:rPr lang="en-US" altLang="zh-CN"/>
              <a:t>4</a:t>
            </a:r>
            <a:r>
              <a:rPr lang="zh-CN" altLang="en-US"/>
              <a:t>、领导能力</a:t>
            </a:r>
            <a:endParaRPr lang="zh-CN" altLang="en-US"/>
          </a:p>
          <a:p>
            <a:r>
              <a:rPr lang="en-US" altLang="zh-CN"/>
              <a:t>5</a:t>
            </a:r>
            <a:r>
              <a:rPr lang="zh-CN" altLang="en-US"/>
              <a:t>、学习成绩</a:t>
            </a:r>
            <a:endParaRPr lang="zh-CN" altLang="en-US"/>
          </a:p>
          <a:p>
            <a:r>
              <a:rPr lang="en-US" altLang="zh-CN"/>
              <a:t>6</a:t>
            </a:r>
            <a:r>
              <a:rPr lang="zh-CN" altLang="en-US"/>
              <a:t>、人际交往能力</a:t>
            </a:r>
            <a:endParaRPr lang="zh-CN" altLang="en-US"/>
          </a:p>
          <a:p>
            <a:r>
              <a:rPr lang="en-US" altLang="zh-CN"/>
              <a:t>7</a:t>
            </a:r>
            <a:r>
              <a:rPr lang="zh-CN" altLang="en-US"/>
              <a:t>、适应能力</a:t>
            </a:r>
            <a:endParaRPr lang="zh-CN" altLang="en-US"/>
          </a:p>
          <a:p>
            <a:r>
              <a:rPr lang="en-US" altLang="zh-CN"/>
              <a:t>8</a:t>
            </a:r>
            <a:r>
              <a:rPr lang="zh-CN" altLang="en-US"/>
              <a:t>、专业技术</a:t>
            </a:r>
            <a:endParaRPr lang="zh-CN" altLang="en-US"/>
          </a:p>
          <a:p>
            <a:r>
              <a:rPr lang="en-US" altLang="zh-CN"/>
              <a:t>9</a:t>
            </a:r>
            <a:r>
              <a:rPr lang="zh-CN" altLang="en-US"/>
              <a:t>、诚实正直</a:t>
            </a:r>
            <a:endParaRPr lang="zh-CN" altLang="en-US"/>
          </a:p>
          <a:p>
            <a:r>
              <a:rPr lang="en-US" altLang="zh-CN"/>
              <a:t>10</a:t>
            </a:r>
            <a:r>
              <a:rPr lang="zh-CN" altLang="en-US"/>
              <a:t>、工作道德</a:t>
            </a:r>
            <a:endParaRPr lang="zh-CN" altLang="en-US"/>
          </a:p>
          <a:p>
            <a:r>
              <a:rPr lang="en-US" altLang="zh-CN"/>
              <a:t>11</a:t>
            </a:r>
            <a:r>
              <a:rPr lang="zh-CN" altLang="en-US"/>
              <a:t>、分析和解决问题的能力</a:t>
            </a:r>
            <a:endParaRPr lang="zh-CN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5" name="TextBox 3"/>
          <p:cNvSpPr txBox="1"/>
          <p:nvPr/>
        </p:nvSpPr>
        <p:spPr>
          <a:xfrm>
            <a:off x="1142683" y="457200"/>
            <a:ext cx="51816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了解职业对技能的要求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46" name="TextBox 3"/>
          <p:cNvSpPr txBox="1"/>
          <p:nvPr/>
        </p:nvSpPr>
        <p:spPr>
          <a:xfrm>
            <a:off x="838200" y="1968500"/>
            <a:ext cx="7239000" cy="13081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直接：参观，体验，实习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间接：访谈，其他信息（书籍、网络）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1"/>
          <p:cNvGrpSpPr/>
          <p:nvPr/>
        </p:nvGrpSpPr>
        <p:grpSpPr>
          <a:xfrm>
            <a:off x="914400" y="3886200"/>
            <a:ext cx="7181850" cy="1381125"/>
            <a:chOff x="914400" y="4876800"/>
            <a:chExt cx="7181850" cy="1381125"/>
          </a:xfrm>
        </p:grpSpPr>
        <p:pic>
          <p:nvPicPr>
            <p:cNvPr id="57349" name="Picture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14400" y="5562600"/>
              <a:ext cx="7181850" cy="695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矩形 6"/>
            <p:cNvSpPr/>
            <p:nvPr/>
          </p:nvSpPr>
          <p:spPr>
            <a:xfrm>
              <a:off x="990600" y="4876800"/>
              <a:ext cx="762000" cy="533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/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网络</a:t>
              </a:r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362200" y="4876800"/>
              <a:ext cx="762000" cy="533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/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书本</a:t>
              </a:r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733800" y="4876800"/>
              <a:ext cx="762000" cy="533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/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参观</a:t>
              </a:r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029200" y="4876800"/>
              <a:ext cx="762000" cy="533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/>
              <a:r>
                <a: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访谈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400800" y="4876800"/>
              <a:ext cx="1600200" cy="533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lvl="0" algn="ctr"/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体验与实习</a:t>
              </a:r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24225" y="2772240"/>
            <a:ext cx="5536870" cy="1172505"/>
          </a:xfrm>
        </p:spPr>
        <p:txBody>
          <a:bodyPr/>
          <a:p>
            <a:r>
              <a:rPr lang="zh-CN" altLang="en-US"/>
              <a:t>分享与练习</a:t>
            </a:r>
            <a:endParaRPr lang="zh-CN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1056005" y="1047115"/>
            <a:ext cx="709739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通过不同途径搜集两份你目前专业或者目标职业的招聘启事。</a:t>
            </a:r>
            <a:endParaRPr lang="zh-CN" altLang="en-US" sz="2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endParaRPr lang="zh-CN" altLang="en-US" sz="2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altLang="en-US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分析这两则招聘启事所要求的专业技能、可迁移技能、自我管理技能。</a:t>
            </a:r>
            <a:endParaRPr lang="zh-CN" altLang="en-US" sz="24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1" name="TextBox 7"/>
          <p:cNvSpPr txBox="1"/>
          <p:nvPr/>
        </p:nvSpPr>
        <p:spPr>
          <a:xfrm>
            <a:off x="533400" y="2092325"/>
            <a:ext cx="4267200" cy="3416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你的降落伞是什么颜色？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中信出版社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怎样开始求职之旅？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你能为世界做点什么？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你最想在哪里施展这些技能？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怎样获得自己喜欢的工作？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42" name="TextBox 3"/>
          <p:cNvSpPr txBox="1"/>
          <p:nvPr/>
        </p:nvSpPr>
        <p:spPr>
          <a:xfrm>
            <a:off x="1142683" y="457200"/>
            <a:ext cx="59436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图书推荐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823" name="Picture 7" descr="http://images.99read.com/product/2010/9/784372big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063" y="1524000"/>
            <a:ext cx="3309938" cy="44958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89" name="TextBox 7"/>
          <p:cNvSpPr txBox="1"/>
          <p:nvPr/>
        </p:nvSpPr>
        <p:spPr>
          <a:xfrm>
            <a:off x="533400" y="2092325"/>
            <a:ext cx="4267200" cy="41544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你的知识需要管理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辽宁科学技术出版社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个人发展越来越依赖于个人竞争力，而个人竞争力的源泉则是个人知识力。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个人知识的学习、保存、传递、使用和创新的能力。每个人都离不开个人知识力的培养和塑造。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 descr="cid:image018.jpg@01CD6FCB.E16131E0"/>
          <p:cNvPicPr>
            <a:picLocks noChangeAspect="1" noChangeArrowheads="1"/>
          </p:cNvPicPr>
          <p:nvPr/>
        </p:nvPicPr>
        <p:blipFill>
          <a:blip r:embed="rId1" r:link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444625"/>
            <a:ext cx="3352800" cy="46101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Box 3"/>
          <p:cNvSpPr txBox="1"/>
          <p:nvPr/>
        </p:nvSpPr>
        <p:spPr>
          <a:xfrm>
            <a:off x="1074738" y="431165"/>
            <a:ext cx="59436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图书推荐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7" name="TextBox 7"/>
          <p:cNvSpPr txBox="1"/>
          <p:nvPr/>
        </p:nvSpPr>
        <p:spPr>
          <a:xfrm>
            <a:off x="452438" y="1352868"/>
            <a:ext cx="4759325" cy="4524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员工素质模型设计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彭剑锋，荆小娟 著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中国人民大学出版社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企核心竞争力的持续构建最终来源于企业中的人力资源，凭借于企业中人所掌握的核心专长与技能。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这种核心专长与技能除了表现为员工所备的知识与技能之外，还包括他们潜在的，可以通过不同方式表现出来的内驱力与个性特征等。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 descr="cid:image021.jpg@01CD6FCB.E16131E0"/>
          <p:cNvPicPr>
            <a:picLocks noChangeAspect="1" noChangeArrowheads="1"/>
          </p:cNvPicPr>
          <p:nvPr/>
        </p:nvPicPr>
        <p:blipFill>
          <a:blip r:embed="rId1" r:link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3" r="12701"/>
          <a:stretch>
            <a:fillRect/>
          </a:stretch>
        </p:blipFill>
        <p:spPr bwMode="auto">
          <a:xfrm>
            <a:off x="5435600" y="1773238"/>
            <a:ext cx="3295650" cy="410368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TextBox 3"/>
          <p:cNvSpPr txBox="1"/>
          <p:nvPr/>
        </p:nvSpPr>
        <p:spPr>
          <a:xfrm>
            <a:off x="1088708" y="431165"/>
            <a:ext cx="59436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图书推荐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5" name="TextBox 7"/>
          <p:cNvSpPr txBox="1"/>
          <p:nvPr/>
        </p:nvSpPr>
        <p:spPr>
          <a:xfrm>
            <a:off x="395288" y="1989138"/>
            <a:ext cx="4759325" cy="4154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知识经营的魅力：知识管理与当今时代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（日）埃野中郁次郎，绀野登 著 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中信出版社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/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本书通过对丰田、本田、花王、富士通、富士施乐、惠普等多家日本知名企业的案例分析，透视知识经营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聚焦当下知识社会和管理转型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 descr="cid:image020.jpg@01CD6FCB.E16131E0"/>
          <p:cNvPicPr>
            <a:picLocks noChangeAspect="1" noChangeArrowheads="1"/>
          </p:cNvPicPr>
          <p:nvPr/>
        </p:nvPicPr>
        <p:blipFill>
          <a:blip r:embed="rId1" r:link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484313"/>
            <a:ext cx="3398838" cy="468788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TextBox 3"/>
          <p:cNvSpPr txBox="1"/>
          <p:nvPr/>
        </p:nvSpPr>
        <p:spPr>
          <a:xfrm>
            <a:off x="1103313" y="431800"/>
            <a:ext cx="594360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图书推荐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da-DK" altLang="zh-CN" sz="4400" smtClean="0">
                <a:solidFill>
                  <a:schemeClr val="tx2"/>
                </a:solidFill>
              </a:rPr>
              <a:t>目</a:t>
            </a: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da-DK" altLang="zh-CN" sz="4400" smtClean="0">
                <a:solidFill>
                  <a:schemeClr val="tx2"/>
                </a:solidFill>
              </a:rPr>
              <a:t>录</a:t>
            </a:r>
            <a:endParaRPr lang="da-DK" altLang="zh-CN" sz="4400" smtClean="0">
              <a:solidFill>
                <a:schemeClr val="tx2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142684" y="1219199"/>
            <a:ext cx="7418385" cy="4233981"/>
          </a:xfrm>
        </p:spPr>
        <p:txBody>
          <a:bodyPr>
            <a:normAutofit/>
          </a:bodyPr>
          <a:lstStyle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技能定义及分类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对自我技能的探索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技能与生涯发展的关系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分享与练习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819230"/>
            <a:ext cx="5536870" cy="1172505"/>
          </a:xfrm>
        </p:spPr>
        <p:txBody>
          <a:bodyPr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技能定义及分类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533715" y="152465"/>
            <a:ext cx="7886700" cy="863272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50" normalizeH="0" baseline="0" noProof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ea"/>
                <a:ea typeface="+mn-ea"/>
                <a:cs typeface="宋体" panose="02010600030101010101" pitchFamily="2" charset="-122"/>
                <a:sym typeface="+mn-ea"/>
              </a:rPr>
              <a:t>技能的定义与分类</a:t>
            </a:r>
            <a:endParaRPr kumimoji="0" lang="zh-CN" altLang="en-US" sz="4400" b="1" i="0" u="none" strike="noStrike" kern="1200" cap="none" spc="50" normalizeH="0" baseline="0" noProof="0">
              <a:ln w="11430"/>
              <a:solidFill>
                <a:srgbClr val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ea"/>
              <a:ea typeface="+mn-ea"/>
              <a:cs typeface="华文新魏" panose="02010800040101010101" charset="-122"/>
            </a:endParaRPr>
          </a:p>
        </p:txBody>
      </p:sp>
      <p:sp>
        <p:nvSpPr>
          <p:cNvPr id="9218" name="文本框 99"/>
          <p:cNvSpPr txBox="1"/>
          <p:nvPr/>
        </p:nvSpPr>
        <p:spPr>
          <a:xfrm>
            <a:off x="466090" y="1402080"/>
            <a:ext cx="8212138" cy="47694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endParaRPr lang="zh-CN" altLang="en-US" sz="1000" dirty="0">
              <a:latin typeface="Wingdings" panose="05000000000000000000" pitchFamily="2" charset="2"/>
              <a:ea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dirty="0">
                <a:latin typeface="Wingdings" panose="05000000000000000000" pitchFamily="2" charset="2"/>
                <a:ea typeface="宋体" panose="02010600030101010101" pitchFamily="2" charset="-122"/>
              </a:rPr>
              <a:t>Ø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能力按照其获得方式（先天具有与后天培养），可以分为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能力倾向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技能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两大类。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dirty="0">
                <a:latin typeface="Wingdings" panose="05000000000000000000" pitchFamily="2" charset="2"/>
                <a:ea typeface="宋体" panose="02010600030101010101" pitchFamily="2" charset="-122"/>
              </a:rPr>
              <a:t>Ø</a:t>
            </a:r>
            <a:r>
              <a:rPr lang="zh-CN" altLang="en-US" sz="2800" dirty="0">
                <a:latin typeface="Wingdings" panose="05000000000000000000" pitchFamily="2" charset="2"/>
                <a:ea typeface="宋体" panose="02010600030101010101" pitchFamily="2" charset="-122"/>
              </a:rPr>
              <a:t>能力倾向是指上天赋予每个人的特殊才能，如音乐、运动能力等。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技能是人们通过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后天学习和练习</a:t>
            </a:r>
            <a:r>
              <a:rPr lang="zh-CN" altLang="en-US" sz="2800" dirty="0">
                <a:latin typeface="Wingdings" panose="05000000000000000000" pitchFamily="2" charset="2"/>
                <a:ea typeface="宋体" panose="02010600030101010101" pitchFamily="2" charset="-122"/>
              </a:rPr>
              <a:t>培养而形成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的能力。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800" b="1" i="1" u="sng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能力包含技能</a:t>
            </a:r>
            <a:endParaRPr lang="zh-CN" altLang="en-US" sz="2800" b="1" i="1" u="sng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图示 1"/>
          <p:cNvGraphicFramePr/>
          <p:nvPr/>
        </p:nvGraphicFramePr>
        <p:xfrm>
          <a:off x="395605" y="1344295"/>
          <a:ext cx="8352790" cy="30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cxnSp>
        <p:nvCxnSpPr>
          <p:cNvPr id="4" name="直接连接符 3"/>
          <p:cNvCxnSpPr/>
          <p:nvPr/>
        </p:nvCxnSpPr>
        <p:spPr>
          <a:xfrm flipV="1">
            <a:off x="5659120" y="2338705"/>
            <a:ext cx="956310" cy="355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6615430" y="1739265"/>
            <a:ext cx="2132965" cy="1045845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780530" y="2001520"/>
            <a:ext cx="18034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能力倾向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1"/>
          <p:cNvSpPr>
            <a:spLocks noGrp="1"/>
          </p:cNvSpPr>
          <p:nvPr/>
        </p:nvSpPr>
        <p:spPr>
          <a:xfrm>
            <a:off x="381000" y="152083"/>
            <a:ext cx="4572000" cy="1020754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 kern="1200" spc="5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华文新魏" panose="02010800040101010101" charset="-122"/>
                <a:cs typeface="华文新魏" panose="02010800040101010101" charset="-122"/>
              </a:defRPr>
            </a:lvl1pPr>
            <a:lvl2pPr algn="ctr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charset="-122"/>
                <a:cs typeface="华文新魏" panose="02010800040101010101" charset="-122"/>
              </a:defRPr>
            </a:lvl2pPr>
            <a:lvl3pPr algn="ctr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charset="-122"/>
                <a:cs typeface="华文新魏" panose="02010800040101010101" charset="-122"/>
              </a:defRPr>
            </a:lvl3pPr>
            <a:lvl4pPr algn="ctr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charset="-122"/>
                <a:cs typeface="华文新魏" panose="02010800040101010101" charset="-122"/>
              </a:defRPr>
            </a:lvl4pPr>
            <a:lvl5pPr algn="ctr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charset="-122"/>
                <a:cs typeface="华文新魏" panose="02010800040101010101" charset="-122"/>
              </a:defRPr>
            </a:lvl5pPr>
            <a:lvl6pPr marL="457200" algn="ct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charset="-122"/>
              </a:defRPr>
            </a:lvl6pPr>
            <a:lvl7pPr marL="914400" algn="ct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charset="-122"/>
              </a:defRPr>
            </a:lvl7pPr>
            <a:lvl8pPr marL="1371600" algn="ct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charset="-122"/>
              </a:defRPr>
            </a:lvl8pPr>
            <a:lvl9pPr marL="1828800" algn="ct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ea"/>
                <a:ea typeface="+mj-ea"/>
                <a:cs typeface="+mj-cs"/>
              </a:rPr>
              <a:t>技能的分类</a:t>
            </a:r>
            <a:endParaRPr kumimoji="0" lang="zh-CN" altLang="en-US" sz="4400" b="1" i="0" u="none" strike="noStrike" kern="1200" cap="none" spc="50" normalizeH="0" baseline="0" noProof="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ea"/>
              <a:ea typeface="+mj-ea"/>
              <a:cs typeface="+mj-cs"/>
            </a:endParaRPr>
          </a:p>
        </p:txBody>
      </p:sp>
      <p:grpSp>
        <p:nvGrpSpPr>
          <p:cNvPr id="10242" name="Group 3"/>
          <p:cNvGrpSpPr/>
          <p:nvPr/>
        </p:nvGrpSpPr>
        <p:grpSpPr>
          <a:xfrm>
            <a:off x="2743200" y="1142683"/>
            <a:ext cx="3952875" cy="3694112"/>
            <a:chOff x="1655" y="1647"/>
            <a:chExt cx="2490" cy="2327"/>
          </a:xfrm>
        </p:grpSpPr>
        <p:sp>
          <p:nvSpPr>
            <p:cNvPr id="25" name="Freeform 4"/>
            <p:cNvSpPr/>
            <p:nvPr/>
          </p:nvSpPr>
          <p:spPr bwMode="gray">
            <a:xfrm>
              <a:off x="1660" y="2336"/>
              <a:ext cx="912" cy="1231"/>
            </a:xfrm>
            <a:custGeom>
              <a:avLst/>
              <a:gdLst/>
              <a:ahLst/>
              <a:cxnLst>
                <a:cxn ang="0">
                  <a:pos x="1233" y="343"/>
                </a:cxn>
                <a:cxn ang="0">
                  <a:pos x="413" y="1764"/>
                </a:cxn>
                <a:cxn ang="0">
                  <a:pos x="0" y="1226"/>
                </a:cxn>
                <a:cxn ang="0">
                  <a:pos x="6" y="1098"/>
                </a:cxn>
                <a:cxn ang="0">
                  <a:pos x="638" y="0"/>
                </a:cxn>
                <a:cxn ang="0">
                  <a:pos x="1233" y="343"/>
                </a:cxn>
                <a:cxn ang="0">
                  <a:pos x="1233" y="343"/>
                </a:cxn>
              </a:cxnLst>
              <a:rect l="0" t="0" r="r" b="b"/>
              <a:pathLst>
                <a:path w="1233" h="1764">
                  <a:moveTo>
                    <a:pt x="1233" y="343"/>
                  </a:moveTo>
                  <a:lnTo>
                    <a:pt x="413" y="1764"/>
                  </a:lnTo>
                  <a:lnTo>
                    <a:pt x="0" y="1226"/>
                  </a:lnTo>
                  <a:lnTo>
                    <a:pt x="6" y="1098"/>
                  </a:lnTo>
                  <a:lnTo>
                    <a:pt x="638" y="0"/>
                  </a:lnTo>
                  <a:lnTo>
                    <a:pt x="1233" y="343"/>
                  </a:lnTo>
                  <a:lnTo>
                    <a:pt x="1233" y="343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5"/>
            <p:cNvSpPr/>
            <p:nvPr/>
          </p:nvSpPr>
          <p:spPr bwMode="gray">
            <a:xfrm rot="7200000">
              <a:off x="2717" y="1647"/>
              <a:ext cx="860" cy="1305"/>
            </a:xfrm>
            <a:custGeom>
              <a:avLst/>
              <a:gdLst/>
              <a:ahLst/>
              <a:cxnLst>
                <a:cxn ang="0">
                  <a:pos x="1233" y="343"/>
                </a:cxn>
                <a:cxn ang="0">
                  <a:pos x="413" y="1764"/>
                </a:cxn>
                <a:cxn ang="0">
                  <a:pos x="0" y="1226"/>
                </a:cxn>
                <a:cxn ang="0">
                  <a:pos x="6" y="1098"/>
                </a:cxn>
                <a:cxn ang="0">
                  <a:pos x="638" y="0"/>
                </a:cxn>
                <a:cxn ang="0">
                  <a:pos x="1233" y="343"/>
                </a:cxn>
                <a:cxn ang="0">
                  <a:pos x="1233" y="343"/>
                </a:cxn>
              </a:cxnLst>
              <a:rect l="0" t="0" r="r" b="b"/>
              <a:pathLst>
                <a:path w="1233" h="1764">
                  <a:moveTo>
                    <a:pt x="1233" y="343"/>
                  </a:moveTo>
                  <a:lnTo>
                    <a:pt x="413" y="1764"/>
                  </a:lnTo>
                  <a:lnTo>
                    <a:pt x="0" y="1226"/>
                  </a:lnTo>
                  <a:lnTo>
                    <a:pt x="6" y="1098"/>
                  </a:lnTo>
                  <a:lnTo>
                    <a:pt x="638" y="0"/>
                  </a:lnTo>
                  <a:lnTo>
                    <a:pt x="1233" y="343"/>
                  </a:lnTo>
                  <a:lnTo>
                    <a:pt x="1233" y="343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245" name="Group 6"/>
            <p:cNvGrpSpPr/>
            <p:nvPr/>
          </p:nvGrpSpPr>
          <p:grpSpPr>
            <a:xfrm>
              <a:off x="1712" y="1647"/>
              <a:ext cx="1480" cy="1302"/>
              <a:chOff x="1712" y="1389"/>
              <a:chExt cx="1480" cy="1302"/>
            </a:xfrm>
          </p:grpSpPr>
          <p:sp>
            <p:nvSpPr>
              <p:cNvPr id="10246" name="AutoShape 7"/>
              <p:cNvSpPr/>
              <p:nvPr/>
            </p:nvSpPr>
            <p:spPr>
              <a:xfrm rot="-9000000">
                <a:off x="1712" y="2311"/>
                <a:ext cx="908" cy="38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247" name="Freeform 8"/>
              <p:cNvSpPr/>
              <p:nvPr/>
            </p:nvSpPr>
            <p:spPr>
              <a:xfrm rot="7200000">
                <a:off x="1961" y="1810"/>
                <a:ext cx="948" cy="508"/>
              </a:xfrm>
              <a:custGeom>
                <a:avLst/>
                <a:gdLst/>
                <a:ahLst/>
                <a:cxnLst>
                  <a:cxn ang="0">
                    <a:pos x="15763" y="0"/>
                  </a:cxn>
                  <a:cxn ang="0">
                    <a:pos x="0" y="0"/>
                  </a:cxn>
                  <a:cxn ang="0">
                    <a:pos x="51" y="9066"/>
                  </a:cxn>
                  <a:cxn ang="0">
                    <a:pos x="588" y="17642"/>
                  </a:cxn>
                  <a:cxn ang="0">
                    <a:pos x="15763" y="17642"/>
                  </a:cxn>
                  <a:cxn ang="0">
                    <a:pos x="15763" y="0"/>
                  </a:cxn>
                  <a:cxn ang="0">
                    <a:pos x="15763" y="0"/>
                  </a:cxn>
                </a:cxnLst>
                <a:pathLst>
                  <a:path w="750" h="378">
                    <a:moveTo>
                      <a:pt x="750" y="0"/>
                    </a:moveTo>
                    <a:lnTo>
                      <a:pt x="0" y="0"/>
                    </a:lnTo>
                    <a:lnTo>
                      <a:pt x="2" y="194"/>
                    </a:lnTo>
                    <a:lnTo>
                      <a:pt x="28" y="378"/>
                    </a:lnTo>
                    <a:lnTo>
                      <a:pt x="750" y="3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248" name="Freeform 9"/>
              <p:cNvSpPr/>
              <p:nvPr/>
            </p:nvSpPr>
            <p:spPr>
              <a:xfrm rot="7200000">
                <a:off x="2637" y="1226"/>
                <a:ext cx="392" cy="718"/>
              </a:xfrm>
              <a:custGeom>
                <a:avLst/>
                <a:gdLst/>
                <a:ahLst/>
                <a:cxnLst>
                  <a:cxn ang="0">
                    <a:pos x="24" y="5"/>
                  </a:cxn>
                  <a:cxn ang="0">
                    <a:pos x="24" y="19"/>
                  </a:cxn>
                  <a:cxn ang="0">
                    <a:pos x="22" y="19"/>
                  </a:cxn>
                  <a:cxn ang="0">
                    <a:pos x="21" y="19"/>
                  </a:cxn>
                  <a:cxn ang="0">
                    <a:pos x="20" y="18"/>
                  </a:cxn>
                  <a:cxn ang="0">
                    <a:pos x="18" y="18"/>
                  </a:cxn>
                  <a:cxn ang="0">
                    <a:pos x="16" y="17"/>
                  </a:cxn>
                  <a:cxn ang="0">
                    <a:pos x="14" y="16"/>
                  </a:cxn>
                  <a:cxn ang="0">
                    <a:pos x="13" y="15"/>
                  </a:cxn>
                  <a:cxn ang="0">
                    <a:pos x="10" y="13"/>
                  </a:cxn>
                  <a:cxn ang="0">
                    <a:pos x="9" y="11"/>
                  </a:cxn>
                  <a:cxn ang="0">
                    <a:pos x="6" y="9"/>
                  </a:cxn>
                  <a:cxn ang="0">
                    <a:pos x="5" y="7"/>
                  </a:cxn>
                  <a:cxn ang="0">
                    <a:pos x="2" y="4"/>
                  </a:cxn>
                  <a:cxn ang="0">
                    <a:pos x="2" y="3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2" y="4"/>
                  </a:cxn>
                  <a:cxn ang="0">
                    <a:pos x="4" y="5"/>
                  </a:cxn>
                  <a:cxn ang="0">
                    <a:pos x="6" y="5"/>
                  </a:cxn>
                  <a:cxn ang="0">
                    <a:pos x="8" y="5"/>
                  </a:cxn>
                  <a:cxn ang="0">
                    <a:pos x="12" y="5"/>
                  </a:cxn>
                  <a:cxn ang="0">
                    <a:pos x="24" y="5"/>
                  </a:cxn>
                </a:cxnLst>
                <a:pathLst>
                  <a:path w="495" h="971">
                    <a:moveTo>
                      <a:pt x="495" y="285"/>
                    </a:moveTo>
                    <a:lnTo>
                      <a:pt x="495" y="971"/>
                    </a:lnTo>
                    <a:lnTo>
                      <a:pt x="462" y="964"/>
                    </a:lnTo>
                    <a:lnTo>
                      <a:pt x="430" y="953"/>
                    </a:lnTo>
                    <a:lnTo>
                      <a:pt x="401" y="931"/>
                    </a:lnTo>
                    <a:lnTo>
                      <a:pt x="372" y="898"/>
                    </a:lnTo>
                    <a:lnTo>
                      <a:pt x="339" y="855"/>
                    </a:lnTo>
                    <a:lnTo>
                      <a:pt x="306" y="801"/>
                    </a:lnTo>
                    <a:lnTo>
                      <a:pt x="270" y="732"/>
                    </a:lnTo>
                    <a:lnTo>
                      <a:pt x="227" y="648"/>
                    </a:lnTo>
                    <a:lnTo>
                      <a:pt x="183" y="554"/>
                    </a:lnTo>
                    <a:lnTo>
                      <a:pt x="129" y="438"/>
                    </a:lnTo>
                    <a:lnTo>
                      <a:pt x="96" y="369"/>
                    </a:lnTo>
                    <a:lnTo>
                      <a:pt x="29" y="211"/>
                    </a:lnTo>
                    <a:lnTo>
                      <a:pt x="2" y="127"/>
                    </a:lnTo>
                    <a:lnTo>
                      <a:pt x="0" y="60"/>
                    </a:lnTo>
                    <a:lnTo>
                      <a:pt x="15" y="0"/>
                    </a:lnTo>
                    <a:lnTo>
                      <a:pt x="15" y="43"/>
                    </a:lnTo>
                    <a:lnTo>
                      <a:pt x="15" y="72"/>
                    </a:lnTo>
                    <a:lnTo>
                      <a:pt x="15" y="99"/>
                    </a:lnTo>
                    <a:lnTo>
                      <a:pt x="18" y="126"/>
                    </a:lnTo>
                    <a:lnTo>
                      <a:pt x="29" y="162"/>
                    </a:lnTo>
                    <a:lnTo>
                      <a:pt x="53" y="198"/>
                    </a:lnTo>
                    <a:lnTo>
                      <a:pt x="85" y="231"/>
                    </a:lnTo>
                    <a:lnTo>
                      <a:pt x="125" y="260"/>
                    </a:lnTo>
                    <a:lnTo>
                      <a:pt x="180" y="278"/>
                    </a:lnTo>
                    <a:lnTo>
                      <a:pt x="245" y="282"/>
                    </a:lnTo>
                    <a:lnTo>
                      <a:pt x="495" y="285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28" name="Freeform 10"/>
            <p:cNvSpPr/>
            <p:nvPr/>
          </p:nvSpPr>
          <p:spPr bwMode="gray">
            <a:xfrm rot="14400000">
              <a:off x="2789" y="2815"/>
              <a:ext cx="860" cy="1305"/>
            </a:xfrm>
            <a:custGeom>
              <a:avLst/>
              <a:gdLst/>
              <a:ahLst/>
              <a:cxnLst>
                <a:cxn ang="0">
                  <a:pos x="1233" y="343"/>
                </a:cxn>
                <a:cxn ang="0">
                  <a:pos x="413" y="1764"/>
                </a:cxn>
                <a:cxn ang="0">
                  <a:pos x="0" y="1226"/>
                </a:cxn>
                <a:cxn ang="0">
                  <a:pos x="6" y="1098"/>
                </a:cxn>
                <a:cxn ang="0">
                  <a:pos x="638" y="0"/>
                </a:cxn>
                <a:cxn ang="0">
                  <a:pos x="1233" y="343"/>
                </a:cxn>
                <a:cxn ang="0">
                  <a:pos x="1233" y="343"/>
                </a:cxn>
              </a:cxnLst>
              <a:rect l="0" t="0" r="r" b="b"/>
              <a:pathLst>
                <a:path w="1233" h="1764">
                  <a:moveTo>
                    <a:pt x="1233" y="343"/>
                  </a:moveTo>
                  <a:lnTo>
                    <a:pt x="413" y="1764"/>
                  </a:lnTo>
                  <a:lnTo>
                    <a:pt x="0" y="1226"/>
                  </a:lnTo>
                  <a:lnTo>
                    <a:pt x="6" y="1098"/>
                  </a:lnTo>
                  <a:lnTo>
                    <a:pt x="638" y="0"/>
                  </a:lnTo>
                  <a:lnTo>
                    <a:pt x="1233" y="343"/>
                  </a:lnTo>
                  <a:lnTo>
                    <a:pt x="1233" y="34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250" name="Group 11"/>
            <p:cNvGrpSpPr/>
            <p:nvPr/>
          </p:nvGrpSpPr>
          <p:grpSpPr>
            <a:xfrm>
              <a:off x="2849" y="2249"/>
              <a:ext cx="1296" cy="1381"/>
              <a:chOff x="2854" y="1996"/>
              <a:chExt cx="1296" cy="1381"/>
            </a:xfrm>
          </p:grpSpPr>
          <p:sp>
            <p:nvSpPr>
              <p:cNvPr id="10251" name="AutoShape 12"/>
              <p:cNvSpPr/>
              <p:nvPr/>
            </p:nvSpPr>
            <p:spPr>
              <a:xfrm rot="-1800000">
                <a:off x="2854" y="1996"/>
                <a:ext cx="906" cy="380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252" name="Freeform 13"/>
              <p:cNvSpPr/>
              <p:nvPr/>
            </p:nvSpPr>
            <p:spPr>
              <a:xfrm rot="-7200000">
                <a:off x="3091" y="2361"/>
                <a:ext cx="948" cy="507"/>
              </a:xfrm>
              <a:custGeom>
                <a:avLst/>
                <a:gdLst/>
                <a:ahLst/>
                <a:cxnLst>
                  <a:cxn ang="0">
                    <a:pos x="15763" y="0"/>
                  </a:cxn>
                  <a:cxn ang="0">
                    <a:pos x="0" y="0"/>
                  </a:cxn>
                  <a:cxn ang="0">
                    <a:pos x="51" y="8818"/>
                  </a:cxn>
                  <a:cxn ang="0">
                    <a:pos x="588" y="17182"/>
                  </a:cxn>
                  <a:cxn ang="0">
                    <a:pos x="15763" y="17182"/>
                  </a:cxn>
                  <a:cxn ang="0">
                    <a:pos x="15763" y="0"/>
                  </a:cxn>
                  <a:cxn ang="0">
                    <a:pos x="15763" y="0"/>
                  </a:cxn>
                </a:cxnLst>
                <a:pathLst>
                  <a:path w="750" h="378">
                    <a:moveTo>
                      <a:pt x="750" y="0"/>
                    </a:moveTo>
                    <a:lnTo>
                      <a:pt x="0" y="0"/>
                    </a:lnTo>
                    <a:lnTo>
                      <a:pt x="2" y="194"/>
                    </a:lnTo>
                    <a:lnTo>
                      <a:pt x="28" y="378"/>
                    </a:lnTo>
                    <a:lnTo>
                      <a:pt x="750" y="3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253" name="Freeform 14"/>
              <p:cNvSpPr/>
              <p:nvPr/>
            </p:nvSpPr>
            <p:spPr>
              <a:xfrm rot="-7200000">
                <a:off x="3618" y="2845"/>
                <a:ext cx="346" cy="718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19"/>
                  </a:cxn>
                  <a:cxn ang="0">
                    <a:pos x="4" y="19"/>
                  </a:cxn>
                  <a:cxn ang="0">
                    <a:pos x="4" y="19"/>
                  </a:cxn>
                  <a:cxn ang="0">
                    <a:pos x="4" y="18"/>
                  </a:cxn>
                  <a:cxn ang="0">
                    <a:pos x="3" y="18"/>
                  </a:cxn>
                  <a:cxn ang="0">
                    <a:pos x="3" y="17"/>
                  </a:cxn>
                  <a:cxn ang="0">
                    <a:pos x="3" y="16"/>
                  </a:cxn>
                  <a:cxn ang="0">
                    <a:pos x="2" y="15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1" y="9"/>
                  </a:cxn>
                  <a:cxn ang="0">
                    <a:pos x="1" y="7"/>
                  </a:cxn>
                  <a:cxn ang="0">
                    <a:pos x="1" y="4"/>
                  </a:cxn>
                  <a:cxn ang="0">
                    <a:pos x="1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2" y="5"/>
                  </a:cxn>
                  <a:cxn ang="0">
                    <a:pos x="5" y="5"/>
                  </a:cxn>
                </a:cxnLst>
                <a:pathLst>
                  <a:path w="495" h="971">
                    <a:moveTo>
                      <a:pt x="495" y="285"/>
                    </a:moveTo>
                    <a:lnTo>
                      <a:pt x="495" y="971"/>
                    </a:lnTo>
                    <a:lnTo>
                      <a:pt x="462" y="964"/>
                    </a:lnTo>
                    <a:lnTo>
                      <a:pt x="430" y="953"/>
                    </a:lnTo>
                    <a:lnTo>
                      <a:pt x="401" y="931"/>
                    </a:lnTo>
                    <a:lnTo>
                      <a:pt x="372" y="898"/>
                    </a:lnTo>
                    <a:lnTo>
                      <a:pt x="339" y="855"/>
                    </a:lnTo>
                    <a:lnTo>
                      <a:pt x="306" y="801"/>
                    </a:lnTo>
                    <a:lnTo>
                      <a:pt x="270" y="732"/>
                    </a:lnTo>
                    <a:lnTo>
                      <a:pt x="227" y="648"/>
                    </a:lnTo>
                    <a:lnTo>
                      <a:pt x="183" y="554"/>
                    </a:lnTo>
                    <a:lnTo>
                      <a:pt x="129" y="438"/>
                    </a:lnTo>
                    <a:lnTo>
                      <a:pt x="96" y="369"/>
                    </a:lnTo>
                    <a:lnTo>
                      <a:pt x="29" y="211"/>
                    </a:lnTo>
                    <a:lnTo>
                      <a:pt x="2" y="127"/>
                    </a:lnTo>
                    <a:lnTo>
                      <a:pt x="0" y="60"/>
                    </a:lnTo>
                    <a:lnTo>
                      <a:pt x="15" y="0"/>
                    </a:lnTo>
                    <a:lnTo>
                      <a:pt x="15" y="43"/>
                    </a:lnTo>
                    <a:lnTo>
                      <a:pt x="15" y="72"/>
                    </a:lnTo>
                    <a:lnTo>
                      <a:pt x="15" y="99"/>
                    </a:lnTo>
                    <a:lnTo>
                      <a:pt x="18" y="126"/>
                    </a:lnTo>
                    <a:lnTo>
                      <a:pt x="29" y="162"/>
                    </a:lnTo>
                    <a:lnTo>
                      <a:pt x="53" y="198"/>
                    </a:lnTo>
                    <a:lnTo>
                      <a:pt x="85" y="231"/>
                    </a:lnTo>
                    <a:lnTo>
                      <a:pt x="125" y="260"/>
                    </a:lnTo>
                    <a:lnTo>
                      <a:pt x="180" y="278"/>
                    </a:lnTo>
                    <a:lnTo>
                      <a:pt x="245" y="282"/>
                    </a:lnTo>
                    <a:lnTo>
                      <a:pt x="495" y="285"/>
                    </a:lnTo>
                    <a:close/>
                  </a:path>
                </a:pathLst>
              </a:custGeom>
              <a:solidFill>
                <a:schemeClr val="folHlink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0254" name="Group 15"/>
            <p:cNvGrpSpPr/>
            <p:nvPr/>
          </p:nvGrpSpPr>
          <p:grpSpPr>
            <a:xfrm>
              <a:off x="1655" y="3095"/>
              <a:ext cx="1571" cy="879"/>
              <a:chOff x="1655" y="2837"/>
              <a:chExt cx="1571" cy="879"/>
            </a:xfrm>
          </p:grpSpPr>
          <p:sp>
            <p:nvSpPr>
              <p:cNvPr id="10255" name="Freeform 16"/>
              <p:cNvSpPr/>
              <p:nvPr/>
            </p:nvSpPr>
            <p:spPr>
              <a:xfrm>
                <a:off x="1655" y="2837"/>
                <a:ext cx="366" cy="692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12"/>
                  </a:cxn>
                  <a:cxn ang="0">
                    <a:pos x="9" y="12"/>
                  </a:cxn>
                  <a:cxn ang="0">
                    <a:pos x="9" y="11"/>
                  </a:cxn>
                  <a:cxn ang="0">
                    <a:pos x="8" y="11"/>
                  </a:cxn>
                  <a:cxn ang="0">
                    <a:pos x="7" y="11"/>
                  </a:cxn>
                  <a:cxn ang="0">
                    <a:pos x="7" y="11"/>
                  </a:cxn>
                  <a:cxn ang="0">
                    <a:pos x="6" y="10"/>
                  </a:cxn>
                  <a:cxn ang="0">
                    <a:pos x="5" y="9"/>
                  </a:cxn>
                  <a:cxn ang="0">
                    <a:pos x="4" y="8"/>
                  </a:cxn>
                  <a:cxn ang="0">
                    <a:pos x="4" y="7"/>
                  </a:cxn>
                  <a:cxn ang="0">
                    <a:pos x="3" y="6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4" y="4"/>
                  </a:cxn>
                  <a:cxn ang="0">
                    <a:pos x="5" y="4"/>
                  </a:cxn>
                  <a:cxn ang="0">
                    <a:pos x="10" y="4"/>
                  </a:cxn>
                </a:cxnLst>
                <a:pathLst>
                  <a:path w="495" h="971">
                    <a:moveTo>
                      <a:pt x="495" y="285"/>
                    </a:moveTo>
                    <a:lnTo>
                      <a:pt x="495" y="971"/>
                    </a:lnTo>
                    <a:lnTo>
                      <a:pt x="462" y="964"/>
                    </a:lnTo>
                    <a:lnTo>
                      <a:pt x="430" y="953"/>
                    </a:lnTo>
                    <a:lnTo>
                      <a:pt x="401" y="931"/>
                    </a:lnTo>
                    <a:lnTo>
                      <a:pt x="372" y="898"/>
                    </a:lnTo>
                    <a:lnTo>
                      <a:pt x="339" y="855"/>
                    </a:lnTo>
                    <a:lnTo>
                      <a:pt x="306" y="801"/>
                    </a:lnTo>
                    <a:lnTo>
                      <a:pt x="270" y="732"/>
                    </a:lnTo>
                    <a:lnTo>
                      <a:pt x="227" y="648"/>
                    </a:lnTo>
                    <a:lnTo>
                      <a:pt x="183" y="554"/>
                    </a:lnTo>
                    <a:lnTo>
                      <a:pt x="129" y="438"/>
                    </a:lnTo>
                    <a:lnTo>
                      <a:pt x="96" y="369"/>
                    </a:lnTo>
                    <a:lnTo>
                      <a:pt x="29" y="211"/>
                    </a:lnTo>
                    <a:lnTo>
                      <a:pt x="2" y="127"/>
                    </a:lnTo>
                    <a:lnTo>
                      <a:pt x="0" y="60"/>
                    </a:lnTo>
                    <a:lnTo>
                      <a:pt x="15" y="0"/>
                    </a:lnTo>
                    <a:lnTo>
                      <a:pt x="15" y="43"/>
                    </a:lnTo>
                    <a:lnTo>
                      <a:pt x="15" y="72"/>
                    </a:lnTo>
                    <a:lnTo>
                      <a:pt x="15" y="99"/>
                    </a:lnTo>
                    <a:lnTo>
                      <a:pt x="18" y="126"/>
                    </a:lnTo>
                    <a:lnTo>
                      <a:pt x="29" y="162"/>
                    </a:lnTo>
                    <a:lnTo>
                      <a:pt x="53" y="198"/>
                    </a:lnTo>
                    <a:lnTo>
                      <a:pt x="85" y="231"/>
                    </a:lnTo>
                    <a:lnTo>
                      <a:pt x="125" y="260"/>
                    </a:lnTo>
                    <a:lnTo>
                      <a:pt x="180" y="278"/>
                    </a:lnTo>
                    <a:lnTo>
                      <a:pt x="245" y="282"/>
                    </a:lnTo>
                    <a:lnTo>
                      <a:pt x="495" y="285"/>
                    </a:lnTo>
                    <a:close/>
                  </a:path>
                </a:pathLst>
              </a:custGeom>
              <a:solidFill>
                <a:schemeClr val="hlink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256" name="AutoShape 17"/>
              <p:cNvSpPr/>
              <p:nvPr/>
            </p:nvSpPr>
            <p:spPr>
              <a:xfrm rot="5400000">
                <a:off x="2578" y="3068"/>
                <a:ext cx="872" cy="403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noFill/>
              </a:ln>
            </p:spPr>
            <p:txBody>
              <a:bodyPr wrap="none" anchor="ctr"/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257" name="Freeform 18"/>
              <p:cNvSpPr/>
              <p:nvPr/>
            </p:nvSpPr>
            <p:spPr>
              <a:xfrm>
                <a:off x="1985" y="3040"/>
                <a:ext cx="1005" cy="489"/>
              </a:xfrm>
              <a:custGeom>
                <a:avLst/>
                <a:gdLst/>
                <a:ahLst/>
                <a:cxnLst>
                  <a:cxn ang="0">
                    <a:pos x="33694" y="0"/>
                  </a:cxn>
                  <a:cxn ang="0">
                    <a:pos x="0" y="0"/>
                  </a:cxn>
                  <a:cxn ang="0">
                    <a:pos x="91" y="5506"/>
                  </a:cxn>
                  <a:cxn ang="0">
                    <a:pos x="1261" y="10742"/>
                  </a:cxn>
                  <a:cxn ang="0">
                    <a:pos x="33694" y="10742"/>
                  </a:cxn>
                  <a:cxn ang="0">
                    <a:pos x="33694" y="0"/>
                  </a:cxn>
                  <a:cxn ang="0">
                    <a:pos x="33694" y="0"/>
                  </a:cxn>
                </a:cxnLst>
                <a:pathLst>
                  <a:path w="750" h="378">
                    <a:moveTo>
                      <a:pt x="750" y="0"/>
                    </a:moveTo>
                    <a:lnTo>
                      <a:pt x="0" y="0"/>
                    </a:lnTo>
                    <a:lnTo>
                      <a:pt x="2" y="194"/>
                    </a:lnTo>
                    <a:lnTo>
                      <a:pt x="28" y="378"/>
                    </a:lnTo>
                    <a:lnTo>
                      <a:pt x="750" y="378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0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40" name="矩形 39"/>
          <p:cNvSpPr/>
          <p:nvPr/>
        </p:nvSpPr>
        <p:spPr>
          <a:xfrm>
            <a:off x="2743200" y="4648200"/>
            <a:ext cx="3827463" cy="518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  <a:t>自我管理技能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 rot="18114256">
            <a:off x="1228408" y="2269490"/>
            <a:ext cx="3479800" cy="51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  <a:t>专业知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  <a:t>识技能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 rot="3471422">
            <a:off x="4728845" y="2085023"/>
            <a:ext cx="2871788" cy="518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  <a:t>可迁移技能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5105400"/>
            <a:ext cx="5715000" cy="11887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algn="r"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美国，辛迪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梵和理查德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鲍尔斯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(Sidney Fine &amp; Richard Bolles)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Rectangle 3"/>
          <p:cNvSpPr txBox="1"/>
          <p:nvPr/>
        </p:nvSpPr>
        <p:spPr>
          <a:xfrm>
            <a:off x="609600" y="14478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457200" lvl="0" indent="-45720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就是你所掌握的</a:t>
            </a:r>
            <a:r>
              <a:rPr lang="zh-CN" altLang="en-US" sz="3600" b="1" u="sng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知识。</a:t>
            </a:r>
            <a:endParaRPr lang="en-US" altLang="zh-CN" sz="3600" b="1" u="sng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需要经过</a:t>
            </a:r>
            <a:r>
              <a:rPr lang="zh-CN" altLang="en-US" sz="3600" b="1" u="sng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有意识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的、</a:t>
            </a:r>
            <a:r>
              <a:rPr lang="zh-CN" altLang="en-US" sz="3600" b="1" u="sng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专门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的学习和记忆。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常常与我们的专业学习或工作内容直接相关。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专业知识技能的组合更为重要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0" indent="-45720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p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一般用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来表示。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65680" y="4978400"/>
            <a:ext cx="1066800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/>
            <a:r>
              <a:rPr lang="zh-CN" altLang="en-US" sz="3200" b="1" dirty="0">
                <a:solidFill>
                  <a:srgbClr val="0070C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名词</a:t>
            </a:r>
            <a:endParaRPr lang="zh-CN" altLang="en-US" sz="3200" b="1" dirty="0">
              <a:solidFill>
                <a:srgbClr val="0070C0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913"/>
            <a:ext cx="8001000" cy="1020763"/>
          </a:xfrm>
          <a:ln cmpd="sng">
            <a:prstDash val="solid"/>
            <a:miter/>
          </a:ln>
          <a:effectLst/>
          <a:sp3d prstMaterial="plastic"/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50" normalizeH="0" baseline="0" noProof="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专业知</a:t>
            </a:r>
            <a:r>
              <a:rPr kumimoji="0" lang="zh-CN" altLang="en-US" sz="40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识技能（</a:t>
            </a:r>
            <a:r>
              <a:rPr kumimoji="0" lang="en-US" altLang="zh-CN" sz="40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knowledge</a:t>
            </a:r>
            <a:r>
              <a:rPr kumimoji="0" lang="zh-CN" altLang="en-US" sz="4000" b="1" i="0" u="none" strike="noStrike" kern="1200" cap="none" spc="50" normalizeH="0" baseline="0" noProof="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华文新魏" panose="02010800040101010101" charset="-122"/>
                <a:cs typeface="+mj-cs"/>
              </a:rPr>
              <a:t>）</a:t>
            </a:r>
            <a:endParaRPr kumimoji="0" lang="zh-CN" altLang="en-US" sz="4000" b="1" i="0" u="none" strike="noStrike" kern="1200" cap="none" spc="50" normalizeH="0" baseline="0" noProof="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华文新魏" panose="02010800040101010101" charset="-122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tags/tag1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_TYPE" val="#NeiR#"/>
  <p:tag name="MH_NUMBER" val="1"/>
  <p:tag name="MH_CATEGORY" val="#TuWHP#"/>
  <p:tag name="MH_LAYOUT" val="SubTitleText"/>
  <p:tag name="MH" val="20150925153645"/>
  <p:tag name="MH_LIBRARY" val="GRAPHIC"/>
  <p:tag name="KSO_WM_TEMPLATE_CATEGORY" val="custom"/>
  <p:tag name="KSO_WM_TEMPLATE_INDEX" val="215"/>
  <p:tag name="KSO_WM_SLIDE_ID" val="custom215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TAG_VERSION" val="1.0"/>
  <p:tag name="KSO_WM_SLIDE_POSITION" val="86*144"/>
  <p:tag name="KSO_WM_SLIDE_SIZE" val="584*333"/>
</p:tagLst>
</file>

<file path=ppt/tags/tag11.xml><?xml version="1.0" encoding="utf-8"?>
<p:tagLst xmlns:p="http://schemas.openxmlformats.org/presentationml/2006/main">
  <p:tag name="KSO_WM_UNIT_TABLE_BEAUTIFY" val="smartTable{c57eebc6-1053-455a-ab43-60627d6c11e6}"/>
</p:tagLst>
</file>

<file path=ppt/tags/tag12.xml><?xml version="1.0" encoding="utf-8"?>
<p:tagLst xmlns:p="http://schemas.openxmlformats.org/presentationml/2006/main">
  <p:tag name="KSO_WM_UNIT_TABLE_BEAUTIFY" val="smartTable{e07275db-46ba-4fd6-ad17-cfea9f115684}"/>
</p:tagLst>
</file>

<file path=ppt/tags/tag2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3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4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50925142203"/>
  <p:tag name="MH_LIBRARY" val="GRAPHIC"/>
  <p:tag name="MH_ORDER" val="图片 6"/>
  <p:tag name="KSO_WM_TAG_VERSION" val="1.0"/>
  <p:tag name="KSO_WM_BEAUTIFY_FLAG" val="#wm#"/>
  <p:tag name="KSO_WM_UNIT_TYPE" val="i"/>
  <p:tag name="KSO_WM_UNIT_ID" val="258*i*0"/>
  <p:tag name="KSO_WM_TEMPLATE_CATEGORY" val="custom"/>
  <p:tag name="KSO_WM_TEMPLATE_INDEX" val="160115"/>
</p:tagLst>
</file>

<file path=ppt/tags/tag6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7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a"/>
  <p:tag name="KSO_WM_UNIT_INDEX" val="1"/>
  <p:tag name="KSO_WM_UNIT_ID" val="custom215_2*a*1"/>
  <p:tag name="KSO_WM_UNIT_CLEAR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f"/>
  <p:tag name="KSO_WM_UNIT_INDEX" val="1"/>
  <p:tag name="KSO_WM_UNIT_ID" val="custom215_2*f*1"/>
  <p:tag name="KSO_WM_UNIT_CLEAR" val="1"/>
  <p:tag name="KSO_WM_UNIT_LAYERLEVEL" val="1"/>
  <p:tag name="KSO_WM_UNIT_VALUE" val="496"/>
  <p:tag name="KSO_WM_UNIT_HIGHLIGHT" val="0"/>
  <p:tag name="KSO_WM_UNIT_COMPATIBLE" val="0"/>
  <p:tag name="KSO_WM_UNIT_PRESET_TEXT_INDEX" val="5"/>
  <p:tag name="KSO_WM_UNIT_PRESET_TEXT_LEN" val="232"/>
</p:tagLst>
</file>

<file path=ppt/theme/theme1.xml><?xml version="1.0" encoding="utf-8"?>
<a:theme xmlns:a="http://schemas.openxmlformats.org/drawingml/2006/main" name="1_Office 主题">
  <a:themeElements>
    <a:clrScheme name="21515">
      <a:dk1>
        <a:srgbClr val="5F5F5F"/>
      </a:dk1>
      <a:lt1>
        <a:srgbClr val="FFFFFF"/>
      </a:lt1>
      <a:dk2>
        <a:srgbClr val="4D4D4D"/>
      </a:dk2>
      <a:lt2>
        <a:srgbClr val="FFFFFF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北森PPT模板_2011.pot</Template>
  <TotalTime>0</TotalTime>
  <Words>2882</Words>
  <Application>WPS 演示</Application>
  <PresentationFormat>全屏显示(4:3)</PresentationFormat>
  <Paragraphs>350</Paragraphs>
  <Slides>37</Slides>
  <Notes>37</Notes>
  <HiddenSlides>9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9" baseType="lpstr">
      <vt:lpstr>Arial</vt:lpstr>
      <vt:lpstr>宋体</vt:lpstr>
      <vt:lpstr>Wingdings</vt:lpstr>
      <vt:lpstr>方正舒体</vt:lpstr>
      <vt:lpstr>楷体</vt:lpstr>
      <vt:lpstr>微软雅黑</vt:lpstr>
      <vt:lpstr>黑体</vt:lpstr>
      <vt:lpstr>华文新魏</vt:lpstr>
      <vt:lpstr>Times New Roman</vt:lpstr>
      <vt:lpstr>Arial Unicode MS</vt:lpstr>
      <vt:lpstr>Calibri</vt:lpstr>
      <vt:lpstr>1_Office 主题</vt:lpstr>
      <vt:lpstr>第四单元  技能探索</vt:lpstr>
      <vt:lpstr>教学目标</vt:lpstr>
      <vt:lpstr>教学目标</vt:lpstr>
      <vt:lpstr>目 录</vt:lpstr>
      <vt:lpstr>技能定义及分类</vt:lpstr>
      <vt:lpstr>技能的定义与分类</vt:lpstr>
      <vt:lpstr>PowerPoint 演示文稿</vt:lpstr>
      <vt:lpstr>PowerPoint 演示文稿</vt:lpstr>
      <vt:lpstr>专业知识技能（knowledge）</vt:lpstr>
      <vt:lpstr>专业知识技能的发现</vt:lpstr>
      <vt:lpstr>专业知识技能的获得</vt:lpstr>
      <vt:lpstr>可迁移技能（skill）</vt:lpstr>
      <vt:lpstr>可迁移技能的发现</vt:lpstr>
      <vt:lpstr>可迁移技能的获得</vt:lpstr>
      <vt:lpstr>自我管理技能（Trait）</vt:lpstr>
      <vt:lpstr>自我管理技能的发现</vt:lpstr>
      <vt:lpstr>自我管理技能的获得</vt:lpstr>
      <vt:lpstr>三种技能的辨识</vt:lpstr>
      <vt:lpstr>讨论：</vt:lpstr>
      <vt:lpstr>PowerPoint 演示文稿</vt:lpstr>
      <vt:lpstr>对自我技能的探索</vt:lpstr>
      <vt:lpstr>对自我技能的探索</vt:lpstr>
      <vt:lpstr>用STAR法来编写成就故事</vt:lpstr>
      <vt:lpstr>成就故事练习</vt:lpstr>
      <vt:lpstr>活动：成就故事的撰写与分析</vt:lpstr>
      <vt:lpstr>PowerPoint 演示文稿</vt:lpstr>
      <vt:lpstr>技能与生涯发展的关系</vt:lpstr>
      <vt:lpstr>PowerPoint 演示文稿</vt:lpstr>
      <vt:lpstr>PowerPoint 演示文稿</vt:lpstr>
      <vt:lpstr>雇主最重视的技能</vt:lpstr>
      <vt:lpstr>PowerPoint 演示文稿</vt:lpstr>
      <vt:lpstr>分享与练习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不侘傺</cp:lastModifiedBy>
  <cp:revision>241</cp:revision>
  <cp:lastPrinted>2113-01-01T00:00:00Z</cp:lastPrinted>
  <dcterms:created xsi:type="dcterms:W3CDTF">2113-01-01T00:00:00Z</dcterms:created>
  <dcterms:modified xsi:type="dcterms:W3CDTF">2019-12-18T11:18:24Z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2052-11.1.0.9305</vt:lpwstr>
  </property>
</Properties>
</file>