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48" r:id="rId1"/>
  </p:sldMasterIdLst>
  <p:notesMasterIdLst>
    <p:notesMasterId r:id="rId5"/>
  </p:notesMasterIdLst>
  <p:sldIdLst>
    <p:sldId id="398" r:id="rId3"/>
    <p:sldId id="681" r:id="rId4"/>
    <p:sldId id="748" r:id="rId6"/>
    <p:sldId id="749" r:id="rId7"/>
    <p:sldId id="503" r:id="rId8"/>
    <p:sldId id="504" r:id="rId9"/>
    <p:sldId id="785" r:id="rId10"/>
    <p:sldId id="786" r:id="rId11"/>
    <p:sldId id="787" r:id="rId12"/>
    <p:sldId id="788" r:id="rId13"/>
    <p:sldId id="789" r:id="rId14"/>
    <p:sldId id="790" r:id="rId15"/>
    <p:sldId id="791" r:id="rId16"/>
    <p:sldId id="792" r:id="rId17"/>
    <p:sldId id="793" r:id="rId18"/>
    <p:sldId id="794" r:id="rId19"/>
    <p:sldId id="795" r:id="rId20"/>
    <p:sldId id="796" r:id="rId21"/>
    <p:sldId id="685" r:id="rId22"/>
    <p:sldId id="797" r:id="rId23"/>
    <p:sldId id="507" r:id="rId24"/>
    <p:sldId id="801"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soft" initials="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076" autoAdjust="0"/>
    <p:restoredTop sz="75138" autoAdjust="0"/>
  </p:normalViewPr>
  <p:slideViewPr>
    <p:cSldViewPr>
      <p:cViewPr varScale="1">
        <p:scale>
          <a:sx n="52" d="100"/>
          <a:sy n="52" d="100"/>
        </p:scale>
        <p:origin x="-1872" y="-102"/>
      </p:cViewPr>
      <p:guideLst>
        <p:guide orient="horz" pos="2109"/>
        <p:guide pos="2816"/>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880" y="-84"/>
      </p:cViewPr>
      <p:guideLst>
        <p:guide orient="horz" pos="2812"/>
        <p:guide pos="2111"/>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1A3F805E-031C-4228-9C52-B6DA19A61BE4}"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9EA54CD2-17AC-4CF0-B8EF-035A93CBA22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
        <p:nvSpPr>
          <p:cNvPr id="5" name="备注占位符 4"/>
          <p:cNvSpPr>
            <a:spLocks noGrp="1"/>
          </p:cNvSpPr>
          <p:nvPr>
            <p:ph type="body" sz="quarter" idx="1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E6BDC43-FADF-4297-9EE3-C68D114959A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E6BDC43-FADF-4297-9EE3-C68D114959A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
        <p:nvSpPr>
          <p:cNvPr id="5" name="备注占位符 4"/>
          <p:cNvSpPr>
            <a:spLocks noGrp="1"/>
          </p:cNvSpPr>
          <p:nvPr>
            <p:ph type="body" sz="quarter" idx="1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zh-CN"/>
              <a:t>经过前面六章的学习，同学们对自我和工作世界都有了一些深入的了解，我做了一下调研，有的同学说是更清晰了，有的同学说更迷茫了，我觉得都是好事，清晰肯定好，更迷茫也是动力，会促使同学们进一步的探索，慢慢变的清晰，都起到了我们这个课想要起到的作用。对于大一的、年轻的你们，未来是开放的，有的同学确定了一个目标，很好，有的同学还确定不了，可能只有几个方向，没关系的，其实这些方向之间并不冲突，也不是急于现在就要做决定的。同学们都特别想知道毕业后到底能做什么，老师没法告诉你具体答案，但无非就是这些方向：考研（国内或国外），考公务员、事业单位、选调生、村官、西部志愿者、入伍，就业（国内或国外），创业。</a:t>
            </a:r>
            <a:endParaRPr lang="zh-CN" altLang="zh-CN"/>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a:extLst>
              <a:ext uri="{28A0092B-C50C-407E-A947-70E740481C1C}">
                <a14:useLocalDpi xmlns:a14="http://schemas.microsoft.com/office/drawing/2010/main" val="0"/>
              </a:ext>
            </a:extLst>
          </a:blip>
          <a:srcRect l="25107" t="45717" b="1630"/>
          <a:stretch>
            <a:fillRect/>
          </a:stretch>
        </p:blipFill>
        <p:spPr>
          <a:xfrm>
            <a:off x="13062" y="0"/>
            <a:ext cx="9130937" cy="4281714"/>
          </a:xfrm>
          <a:prstGeom prst="rect">
            <a:avLst/>
          </a:prstGeom>
        </p:spPr>
      </p:pic>
      <p:sp>
        <p:nvSpPr>
          <p:cNvPr id="4" name="Date Placeholder 3"/>
          <p:cNvSpPr>
            <a:spLocks noGrp="1"/>
          </p:cNvSpPr>
          <p:nvPr>
            <p:ph type="dt" sz="half" idx="10"/>
          </p:nvPr>
        </p:nvSpPr>
        <p:spPr/>
        <p:txBody>
          <a:bodyPr>
            <a:normAutofit/>
          </a:bodyPr>
          <a:lstStyle>
            <a:lvl1pPr>
              <a:defRPr>
                <a:solidFill>
                  <a:schemeClr val="tx1"/>
                </a:solidFill>
              </a:defRPr>
            </a:lvl1p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lvl1pPr>
              <a:defRPr>
                <a:solidFill>
                  <a:schemeClr val="tx1"/>
                </a:solidFill>
              </a:defRPr>
            </a:lvl1pPr>
          </a:lstStyle>
          <a:p>
            <a:endParaRPr lang="zh-CN" altLang="en-US"/>
          </a:p>
        </p:txBody>
      </p:sp>
      <p:sp>
        <p:nvSpPr>
          <p:cNvPr id="6" name="Slide Number Placeholder 5"/>
          <p:cNvSpPr>
            <a:spLocks noGrp="1"/>
          </p:cNvSpPr>
          <p:nvPr>
            <p:ph type="sldNum" sz="quarter" idx="12"/>
          </p:nvPr>
        </p:nvSpPr>
        <p:spPr/>
        <p:txBody>
          <a:bodyPr>
            <a:normAutofit/>
          </a:bodyPr>
          <a:lstStyle>
            <a:lvl1pPr>
              <a:defRPr>
                <a:solidFill>
                  <a:schemeClr val="tx1"/>
                </a:solidFill>
              </a:defRPr>
            </a:lvl1pPr>
          </a:lstStyle>
          <a:p>
            <a:fld id="{7A644B83-115B-4054-AC02-DC44F3D2F9C8}" type="slidenum">
              <a:rPr lang="zh-CN" altLang="en-US" smtClean="0"/>
            </a:fld>
            <a:endParaRPr lang="zh-CN" altLang="en-US"/>
          </a:p>
        </p:txBody>
      </p:sp>
      <p:sp>
        <p:nvSpPr>
          <p:cNvPr id="7" name="矩形 6"/>
          <p:cNvSpPr/>
          <p:nvPr/>
        </p:nvSpPr>
        <p:spPr>
          <a:xfrm>
            <a:off x="0" y="4281717"/>
            <a:ext cx="9144000" cy="20610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9" name="矩形 8"/>
          <p:cNvSpPr/>
          <p:nvPr/>
        </p:nvSpPr>
        <p:spPr>
          <a:xfrm>
            <a:off x="0" y="4005943"/>
            <a:ext cx="9144000" cy="567842"/>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10" name="任意多边形 9"/>
          <p:cNvSpPr/>
          <p:nvPr/>
        </p:nvSpPr>
        <p:spPr>
          <a:xfrm>
            <a:off x="3952079" y="3056959"/>
            <a:ext cx="1239845" cy="1268636"/>
          </a:xfrm>
          <a:custGeom>
            <a:avLst/>
            <a:gdLst>
              <a:gd name="connsiteX0" fmla="*/ 1188669 w 2377338"/>
              <a:gd name="connsiteY0" fmla="*/ 0 h 2757714"/>
              <a:gd name="connsiteX1" fmla="*/ 2377338 w 2377338"/>
              <a:gd name="connsiteY1" fmla="*/ 594335 h 2757714"/>
              <a:gd name="connsiteX2" fmla="*/ 2377338 w 2377338"/>
              <a:gd name="connsiteY2" fmla="*/ 2163379 h 2757714"/>
              <a:gd name="connsiteX3" fmla="*/ 1188669 w 2377338"/>
              <a:gd name="connsiteY3" fmla="*/ 2757714 h 2757714"/>
              <a:gd name="connsiteX4" fmla="*/ 0 w 2377338"/>
              <a:gd name="connsiteY4" fmla="*/ 2163379 h 2757714"/>
              <a:gd name="connsiteX5" fmla="*/ 0 w 2377338"/>
              <a:gd name="connsiteY5" fmla="*/ 594335 h 275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7338" h="2757714">
                <a:moveTo>
                  <a:pt x="1188669" y="0"/>
                </a:moveTo>
                <a:lnTo>
                  <a:pt x="2377338" y="594335"/>
                </a:lnTo>
                <a:lnTo>
                  <a:pt x="2377338" y="2163379"/>
                </a:lnTo>
                <a:lnTo>
                  <a:pt x="1188669" y="2757714"/>
                </a:lnTo>
                <a:lnTo>
                  <a:pt x="0" y="2163379"/>
                </a:lnTo>
                <a:lnTo>
                  <a:pt x="0" y="594335"/>
                </a:ln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2700" dirty="0" smtClean="0"/>
              <a:t>LOGO</a:t>
            </a:r>
            <a:endParaRPr lang="zh-CN" altLang="en-US" sz="2700" dirty="0"/>
          </a:p>
        </p:txBody>
      </p:sp>
      <p:sp>
        <p:nvSpPr>
          <p:cNvPr id="2" name="Title 1"/>
          <p:cNvSpPr>
            <a:spLocks noGrp="1"/>
          </p:cNvSpPr>
          <p:nvPr>
            <p:ph type="ctrTitle"/>
          </p:nvPr>
        </p:nvSpPr>
        <p:spPr>
          <a:xfrm>
            <a:off x="685800" y="4573784"/>
            <a:ext cx="7772400" cy="948985"/>
          </a:xfrm>
        </p:spPr>
        <p:txBody>
          <a:bodyPr anchor="ctr" anchorCtr="0">
            <a:normAutofit/>
          </a:bodyPr>
          <a:lstStyle>
            <a:lvl1pPr algn="ctr">
              <a:defRPr sz="4000">
                <a:solidFill>
                  <a:schemeClr val="bg1"/>
                </a:solidFill>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143000" y="5563530"/>
            <a:ext cx="6858000" cy="681151"/>
          </a:xfrm>
        </p:spPr>
        <p:txBody>
          <a:bodyPr anchor="ctr" anchorCtr="0">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28200" y="408675"/>
            <a:ext cx="7887600" cy="5810400"/>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6EF2F5ED-D19D-4097-92A9-D6092B3D6E6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AAEAA2-D029-4D23-B6D5-DE004B8B3ED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1096965" y="341060"/>
            <a:ext cx="7886700" cy="863272"/>
          </a:xfrm>
        </p:spPr>
        <p:txBody>
          <a:bodyPr>
            <a:normAutofit/>
          </a:bodyPr>
          <a:lstStyle/>
          <a:p>
            <a:r>
              <a:rPr lang="zh-CN" altLang="en-US" smtClean="0"/>
              <a:t>单击此处编辑母版标题样式</a:t>
            </a:r>
            <a:endParaRPr lang="en-US" dirty="0"/>
          </a:p>
        </p:txBody>
      </p:sp>
      <p:sp>
        <p:nvSpPr>
          <p:cNvPr id="3" name="Content Placeholder 2"/>
          <p:cNvSpPr>
            <a:spLocks noGrp="1"/>
          </p:cNvSpPr>
          <p:nvPr>
            <p:ph idx="1"/>
          </p:nvPr>
        </p:nvSpPr>
        <p:spPr>
          <a:xfrm>
            <a:off x="1096964" y="1825624"/>
            <a:ext cx="7418385" cy="4233981"/>
          </a:xfrm>
        </p:spPr>
        <p:txBody>
          <a:bodyPr>
            <a:normAutofit/>
          </a:bodyPr>
          <a:lstStyle>
            <a:lvl1pPr marL="0" indent="0">
              <a:buFont typeface="Wingdings" panose="05000000000000000000" pitchFamily="2" charset="2"/>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altLang="zh-CN" dirty="0"/>
          </a:p>
        </p:txBody>
      </p:sp>
      <p:sp>
        <p:nvSpPr>
          <p:cNvPr id="4" name="Date Placeholder 3"/>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p>
            <a:endParaRPr lang="zh-CN" altLang="en-US"/>
          </a:p>
        </p:txBody>
      </p:sp>
      <p:sp>
        <p:nvSpPr>
          <p:cNvPr id="6" name="Slide Number Placeholder 5"/>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grpSp>
        <p:nvGrpSpPr>
          <p:cNvPr id="10" name="组合 9"/>
          <p:cNvGrpSpPr/>
          <p:nvPr/>
        </p:nvGrpSpPr>
        <p:grpSpPr>
          <a:xfrm>
            <a:off x="550867" y="410256"/>
            <a:ext cx="546098" cy="593585"/>
            <a:chOff x="1392693" y="990828"/>
            <a:chExt cx="328611" cy="357186"/>
          </a:xfrm>
        </p:grpSpPr>
        <p:sp>
          <p:nvSpPr>
            <p:cNvPr id="11" name="MH_Other_1"/>
            <p:cNvSpPr/>
            <p:nvPr>
              <p:custDataLst>
                <p:tags r:id="rId2"/>
              </p:custDataLst>
            </p:nvPr>
          </p:nvSpPr>
          <p:spPr>
            <a:xfrm>
              <a:off x="1424442" y="1051152"/>
              <a:ext cx="296862" cy="296862"/>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12" name="MH_Other_2"/>
            <p:cNvSpPr/>
            <p:nvPr>
              <p:custDataLst>
                <p:tags r:id="rId3"/>
              </p:custDataLst>
            </p:nvPr>
          </p:nvSpPr>
          <p:spPr>
            <a:xfrm>
              <a:off x="1392693" y="990828"/>
              <a:ext cx="179387" cy="179387"/>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algn="ctr">
                <a:defRPr/>
              </a:pPr>
              <a:endParaRPr lang="zh-CN" alt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52800" y="2459185"/>
            <a:ext cx="5536870" cy="1172505"/>
          </a:xfrm>
        </p:spPr>
        <p:txBody>
          <a:bodyPr anchor="ctr" anchorCtr="0">
            <a:normAutofit/>
          </a:bodyPr>
          <a:lstStyle>
            <a:lvl1pPr algn="ctr">
              <a:defRPr sz="4000"/>
            </a:lvl1pPr>
          </a:lstStyle>
          <a:p>
            <a:r>
              <a:rPr lang="zh-CN" altLang="en-US" dirty="0" smtClean="0"/>
              <a:t>单击此处编辑标题</a:t>
            </a:r>
            <a:endParaRPr lang="en-US" dirty="0"/>
          </a:p>
        </p:txBody>
      </p:sp>
      <p:sp>
        <p:nvSpPr>
          <p:cNvPr id="3" name="Text Placeholder 2"/>
          <p:cNvSpPr>
            <a:spLocks noGrp="1"/>
          </p:cNvSpPr>
          <p:nvPr>
            <p:ph type="body" idx="1"/>
          </p:nvPr>
        </p:nvSpPr>
        <p:spPr>
          <a:xfrm>
            <a:off x="3252800" y="3675231"/>
            <a:ext cx="5536870" cy="616593"/>
          </a:xfrm>
        </p:spPr>
        <p:txBody>
          <a:bodyPr anchor="ctr" anchorCtr="0">
            <a:normAutofit/>
          </a:bodyPr>
          <a:lstStyle>
            <a:lvl1pPr marL="0" indent="0" algn="ctr">
              <a:buNone/>
              <a:defRPr sz="2400">
                <a:solidFill>
                  <a:schemeClr val="tx1">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p>
            <a:endParaRPr lang="zh-CN" altLang="en-US"/>
          </a:p>
        </p:txBody>
      </p:sp>
      <p:sp>
        <p:nvSpPr>
          <p:cNvPr id="6" name="Slide Number Placeholder 5"/>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
        <p:nvSpPr>
          <p:cNvPr id="7" name="矩形 6"/>
          <p:cNvSpPr/>
          <p:nvPr/>
        </p:nvSpPr>
        <p:spPr>
          <a:xfrm>
            <a:off x="0" y="6399892"/>
            <a:ext cx="9144000" cy="458108"/>
          </a:xfrm>
          <a:prstGeom prst="rect">
            <a:avLst/>
          </a:prstGeom>
          <a:gradFill>
            <a:gsLst>
              <a:gs pos="0">
                <a:schemeClr val="accent1"/>
              </a:gs>
              <a:gs pos="25000">
                <a:schemeClr val="accent2"/>
              </a:gs>
              <a:gs pos="50000">
                <a:schemeClr val="accent3"/>
              </a:gs>
              <a:gs pos="100000">
                <a:schemeClr val="accent6"/>
              </a:gs>
              <a:gs pos="75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endParaRPr lang="zh-CN" altLang="en-US" sz="1350"/>
          </a:p>
        </p:txBody>
      </p:sp>
      <p:sp>
        <p:nvSpPr>
          <p:cNvPr id="10" name="矩形 9"/>
          <p:cNvSpPr/>
          <p:nvPr/>
        </p:nvSpPr>
        <p:spPr>
          <a:xfrm>
            <a:off x="0" y="2966737"/>
            <a:ext cx="1272085" cy="6949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66078" y="2348362"/>
            <a:ext cx="1943462" cy="1943462"/>
          </a:xfrm>
          <a:prstGeom prst="ellipse">
            <a:avLst/>
          </a:prstGeom>
          <a:solidFill>
            <a:schemeClr val="bg1"/>
          </a:solidFill>
          <a:ln w="250825">
            <a:gradFill>
              <a:gsLst>
                <a:gs pos="0">
                  <a:schemeClr val="accent1"/>
                </a:gs>
                <a:gs pos="33000">
                  <a:schemeClr val="accent2"/>
                </a:gs>
                <a:gs pos="66000">
                  <a:schemeClr val="accent3"/>
                </a:gs>
                <a:gs pos="100000">
                  <a:schemeClr val="accent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1096965" y="284881"/>
            <a:ext cx="7886700" cy="919451"/>
          </a:xfrm>
        </p:spPr>
        <p:txBody>
          <a:bodyPr>
            <a:normAutofit/>
          </a:bodyPr>
          <a:lstStyle/>
          <a:p>
            <a:r>
              <a:rPr lang="zh-CN" altLang="en-US" dirty="0" smtClean="0"/>
              <a:t>单击此处编辑母版标题样式</a:t>
            </a:r>
            <a:endParaRPr lang="en-US" dirty="0"/>
          </a:p>
        </p:txBody>
      </p:sp>
      <p:sp>
        <p:nvSpPr>
          <p:cNvPr id="3" name="Content Placeholder 2"/>
          <p:cNvSpPr>
            <a:spLocks noGrp="1"/>
          </p:cNvSpPr>
          <p:nvPr>
            <p:ph sz="half" idx="1"/>
          </p:nvPr>
        </p:nvSpPr>
        <p:spPr>
          <a:xfrm>
            <a:off x="1085850" y="1672327"/>
            <a:ext cx="7418385" cy="2192376"/>
          </a:xfrm>
        </p:spPr>
        <p:txBody>
          <a:bodyPr>
            <a:normAutofit/>
          </a:bodyPr>
          <a:lstStyle>
            <a:lvl1pPr marL="0" indent="0">
              <a:buFont typeface="Arial" panose="020B0604020202020204" pitchFamily="34" charset="0"/>
              <a:buNone/>
              <a:defRPr sz="2400"/>
            </a:lvl1pPr>
            <a:lvl2pPr marL="457200" indent="0">
              <a:buFont typeface="Arial" panose="020B0604020202020204" pitchFamily="34" charset="0"/>
              <a:buNone/>
              <a:defRPr/>
            </a:lvl2pPr>
            <a:lvl3pPr marL="914400" indent="0">
              <a:buFont typeface="Arial" panose="020B0604020202020204" pitchFamily="34" charse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altLang="zh-CN" dirty="0"/>
          </a:p>
        </p:txBody>
      </p:sp>
      <p:sp>
        <p:nvSpPr>
          <p:cNvPr id="4" name="Content Placeholder 3"/>
          <p:cNvSpPr>
            <a:spLocks noGrp="1"/>
          </p:cNvSpPr>
          <p:nvPr>
            <p:ph sz="half" idx="2"/>
          </p:nvPr>
        </p:nvSpPr>
        <p:spPr>
          <a:xfrm>
            <a:off x="1096965" y="4045372"/>
            <a:ext cx="7418385" cy="2192376"/>
          </a:xfrm>
        </p:spPr>
        <p:txBody>
          <a:bodyPr>
            <a:normAutofit/>
          </a:bodyPr>
          <a:lstStyle>
            <a:lvl1pPr marL="0" indent="0">
              <a:buFont typeface="Arial" panose="020B0604020202020204" pitchFamily="34" charset="0"/>
              <a:buNone/>
              <a:defRPr sz="2400"/>
            </a:lvl1pPr>
            <a:lvl2pPr marL="457200" indent="0">
              <a:buFont typeface="Arial" panose="020B0604020202020204" pitchFamily="34" charset="0"/>
              <a:buNone/>
              <a:defRPr/>
            </a:lvl2pPr>
            <a:lvl3pPr marL="914400" indent="0">
              <a:buFont typeface="Arial" panose="020B0604020202020204" pitchFamily="34" charse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altLang="zh-CN" dirty="0"/>
          </a:p>
        </p:txBody>
      </p:sp>
      <p:sp>
        <p:nvSpPr>
          <p:cNvPr id="5" name="Date Placeholder 4"/>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6" name="Footer Placeholder 5"/>
          <p:cNvSpPr>
            <a:spLocks noGrp="1"/>
          </p:cNvSpPr>
          <p:nvPr>
            <p:ph type="ftr" sz="quarter" idx="11"/>
          </p:nvPr>
        </p:nvSpPr>
        <p:spPr/>
        <p:txBody>
          <a:bodyPr>
            <a:normAutofit/>
          </a:bodyPr>
          <a:lstStyle/>
          <a:p>
            <a:endParaRPr lang="zh-CN" altLang="en-US"/>
          </a:p>
        </p:txBody>
      </p:sp>
      <p:sp>
        <p:nvSpPr>
          <p:cNvPr id="7" name="Slide Number Placeholder 6"/>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grpSp>
        <p:nvGrpSpPr>
          <p:cNvPr id="11" name="组合 10"/>
          <p:cNvGrpSpPr/>
          <p:nvPr/>
        </p:nvGrpSpPr>
        <p:grpSpPr>
          <a:xfrm>
            <a:off x="550867" y="410256"/>
            <a:ext cx="546098" cy="593585"/>
            <a:chOff x="1392693" y="990828"/>
            <a:chExt cx="328611" cy="357186"/>
          </a:xfrm>
        </p:grpSpPr>
        <p:sp>
          <p:nvSpPr>
            <p:cNvPr id="12" name="MH_Other_1"/>
            <p:cNvSpPr/>
            <p:nvPr>
              <p:custDataLst>
                <p:tags r:id="rId2"/>
              </p:custDataLst>
            </p:nvPr>
          </p:nvSpPr>
          <p:spPr>
            <a:xfrm>
              <a:off x="1424442" y="1051152"/>
              <a:ext cx="296862" cy="296862"/>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13" name="MH_Other_2"/>
            <p:cNvSpPr/>
            <p:nvPr>
              <p:custDataLst>
                <p:tags r:id="rId3"/>
              </p:custDataLst>
            </p:nvPr>
          </p:nvSpPr>
          <p:spPr>
            <a:xfrm>
              <a:off x="1392693" y="990828"/>
              <a:ext cx="179387" cy="179387"/>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algn="ctr">
                <a:defRPr/>
              </a:pPr>
              <a:endParaRPr lang="zh-CN" altLang="en-US"/>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29842" y="2505075"/>
            <a:ext cx="3868340" cy="3684588"/>
          </a:xfrm>
        </p:spPr>
        <p:txBody>
          <a:bodyPr>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29150" y="2505075"/>
            <a:ext cx="3887391" cy="3684588"/>
          </a:xfrm>
        </p:spPr>
        <p:txBody>
          <a:bodyPr>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8" name="Footer Placeholder 7"/>
          <p:cNvSpPr>
            <a:spLocks noGrp="1"/>
          </p:cNvSpPr>
          <p:nvPr>
            <p:ph type="ftr" sz="quarter" idx="11"/>
          </p:nvPr>
        </p:nvSpPr>
        <p:spPr/>
        <p:txBody>
          <a:bodyPr>
            <a:normAutofit/>
          </a:bodyPr>
          <a:lstStyle/>
          <a:p>
            <a:endParaRPr lang="zh-CN" altLang="en-US"/>
          </a:p>
        </p:txBody>
      </p:sp>
      <p:sp>
        <p:nvSpPr>
          <p:cNvPr id="9" name="Slide Number Placeholder 8"/>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199" y="2359570"/>
            <a:ext cx="5172075" cy="1325563"/>
          </a:xfrm>
        </p:spPr>
        <p:txBody>
          <a:bodyPr>
            <a:normAutofit/>
          </a:bodyPr>
          <a:lstStyle>
            <a:lvl1pPr algn="r">
              <a:defRPr sz="6000">
                <a:solidFill>
                  <a:schemeClr val="accent1"/>
                </a:solidFill>
                <a:latin typeface="方正舒体" panose="02010601030101010101" pitchFamily="2" charset="-122"/>
                <a:ea typeface="方正舒体" panose="02010601030101010101" pitchFamily="2" charset="-122"/>
              </a:defRPr>
            </a:lvl1pPr>
          </a:lstStyle>
          <a:p>
            <a:r>
              <a:rPr lang="zh-CN" altLang="en-US" dirty="0" smtClean="0"/>
              <a:t>编辑标题</a:t>
            </a:r>
            <a:endParaRPr lang="en-US" dirty="0"/>
          </a:p>
        </p:txBody>
      </p:sp>
      <p:sp>
        <p:nvSpPr>
          <p:cNvPr id="3" name="Date Placeholder 2"/>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4" name="Footer Placeholder 3"/>
          <p:cNvSpPr>
            <a:spLocks noGrp="1"/>
          </p:cNvSpPr>
          <p:nvPr>
            <p:ph type="ftr" sz="quarter" idx="11"/>
          </p:nvPr>
        </p:nvSpPr>
        <p:spPr/>
        <p:txBody>
          <a:bodyPr>
            <a:normAutofit/>
          </a:bodyPr>
          <a:lstStyle/>
          <a:p>
            <a:endParaRPr lang="zh-CN" altLang="en-US"/>
          </a:p>
        </p:txBody>
      </p:sp>
      <p:sp>
        <p:nvSpPr>
          <p:cNvPr id="5" name="Slide Number Placeholder 4"/>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pic>
        <p:nvPicPr>
          <p:cNvPr id="7" name="图片 6"/>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rcRect/>
          <a:stretch>
            <a:fillRect/>
          </a:stretch>
        </p:blipFill>
        <p:spPr bwMode="auto">
          <a:xfrm>
            <a:off x="5800725" y="908650"/>
            <a:ext cx="3362325" cy="2396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3" name="Footer Placeholder 2"/>
          <p:cNvSpPr>
            <a:spLocks noGrp="1"/>
          </p:cNvSpPr>
          <p:nvPr>
            <p:ph type="ftr" sz="quarter" idx="11"/>
          </p:nvPr>
        </p:nvSpPr>
        <p:spPr/>
        <p:txBody>
          <a:bodyPr>
            <a:normAutofit/>
          </a:bodyPr>
          <a:lstStyle/>
          <a:p>
            <a:endParaRPr lang="zh-CN" altLang="en-US"/>
          </a:p>
        </p:txBody>
      </p:sp>
      <p:sp>
        <p:nvSpPr>
          <p:cNvPr id="4" name="Slide Number Placeholder 3"/>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6" name="Footer Placeholder 5"/>
          <p:cNvSpPr>
            <a:spLocks noGrp="1"/>
          </p:cNvSpPr>
          <p:nvPr>
            <p:ph type="ftr" sz="quarter" idx="11"/>
          </p:nvPr>
        </p:nvSpPr>
        <p:spPr/>
        <p:txBody>
          <a:bodyPr>
            <a:normAutofit/>
          </a:bodyPr>
          <a:lstStyle/>
          <a:p>
            <a:endParaRPr lang="zh-CN" altLang="en-US"/>
          </a:p>
        </p:txBody>
      </p:sp>
      <p:sp>
        <p:nvSpPr>
          <p:cNvPr id="7" name="Slide Number Placeholder 6"/>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
        <p:nvSpPr>
          <p:cNvPr id="8" name="矩形 7"/>
          <p:cNvSpPr/>
          <p:nvPr/>
        </p:nvSpPr>
        <p:spPr>
          <a:xfrm>
            <a:off x="1094921" y="1965327"/>
            <a:ext cx="3182257" cy="3873500"/>
          </a:xfrm>
          <a:prstGeom prst="rect">
            <a:avLst/>
          </a:prstGeom>
          <a:solidFill>
            <a:srgbClr val="EEEEEE"/>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Title 1"/>
          <p:cNvSpPr>
            <a:spLocks noGrp="1"/>
          </p:cNvSpPr>
          <p:nvPr>
            <p:ph type="title"/>
          </p:nvPr>
        </p:nvSpPr>
        <p:spPr>
          <a:xfrm>
            <a:off x="629840" y="457200"/>
            <a:ext cx="8076009" cy="723900"/>
          </a:xfrm>
        </p:spPr>
        <p:txBody>
          <a:bodyPr anchor="ctr" anchorCtr="0">
            <a:normAutofit/>
          </a:bodyPr>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253203" y="2175671"/>
            <a:ext cx="2865692" cy="3158329"/>
          </a:xfrm>
        </p:spPr>
        <p:txBody>
          <a:bodyPr anchor="t">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5383411" y="1965327"/>
            <a:ext cx="2949178" cy="3811588"/>
          </a:xfrm>
        </p:spPr>
        <p:txBody>
          <a:bodyPr anchor="ctr" anchorCtr="0">
            <a:normAutofit/>
          </a:bodyPr>
          <a:lstStyle>
            <a:lvl1pPr marL="0" indent="0">
              <a:buNone/>
              <a:defRPr sz="1800">
                <a:solidFill>
                  <a:schemeClr val="accent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5893" y="365125"/>
            <a:ext cx="1459457" cy="5811838"/>
          </a:xfrm>
        </p:spPr>
        <p:txBody>
          <a:bodyPr vert="eaVert">
            <a:normAutofit/>
          </a:bodyPr>
          <a:lstStyle>
            <a:lvl1pPr>
              <a:defRPr sz="3600"/>
            </a:lvl1pPr>
          </a:lstStyle>
          <a:p>
            <a:r>
              <a:rPr lang="zh-CN" altLang="en-US" dirty="0" smtClean="0"/>
              <a:t>单击此处编辑母版标题样式</a:t>
            </a:r>
            <a:endParaRPr lang="en-US" dirty="0"/>
          </a:p>
        </p:txBody>
      </p:sp>
      <p:sp>
        <p:nvSpPr>
          <p:cNvPr id="3" name="Vertical Text Placeholder 2"/>
          <p:cNvSpPr>
            <a:spLocks noGrp="1"/>
          </p:cNvSpPr>
          <p:nvPr>
            <p:ph type="body" orient="vert" idx="1"/>
          </p:nvPr>
        </p:nvSpPr>
        <p:spPr>
          <a:xfrm>
            <a:off x="628650" y="365125"/>
            <a:ext cx="6304413" cy="5811838"/>
          </a:xfrm>
        </p:spPr>
        <p:txBody>
          <a:bodyPr vert="eaVert">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4" name="Date Placeholder 3"/>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p>
            <a:endParaRPr lang="zh-CN" altLang="en-US"/>
          </a:p>
        </p:txBody>
      </p:sp>
      <p:sp>
        <p:nvSpPr>
          <p:cNvPr id="6" name="Slide Number Placeholder 5"/>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tags" Target="../tags/tag7.xml"/><Relationship Id="rId11" Type="http://schemas.openxmlformats.org/officeDocument/2006/relationships/tags" Target="../tags/tag6.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p:nvSpPr>
        <p:spPr>
          <a:xfrm>
            <a:off x="0" y="6399892"/>
            <a:ext cx="9144000" cy="458108"/>
          </a:xfrm>
          <a:prstGeom prst="rect">
            <a:avLst/>
          </a:prstGeom>
          <a:gradFill>
            <a:gsLst>
              <a:gs pos="0">
                <a:schemeClr val="accent1"/>
              </a:gs>
              <a:gs pos="25000">
                <a:schemeClr val="accent2"/>
              </a:gs>
              <a:gs pos="50000">
                <a:schemeClr val="accent3"/>
              </a:gs>
              <a:gs pos="100000">
                <a:schemeClr val="accent6"/>
              </a:gs>
              <a:gs pos="75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 name="Title Placeholder 1"/>
          <p:cNvSpPr>
            <a:spLocks noGrp="1"/>
          </p:cNvSpPr>
          <p:nvPr>
            <p:ph type="title"/>
            <p:custDataLst>
              <p:tags r:id="rId11"/>
            </p:custDataLst>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custDataLst>
              <p:tags r:id="rId12"/>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5" name="Footer Placeholder 4"/>
          <p:cNvSpPr>
            <a:spLocks noGrp="1"/>
          </p:cNvSpPr>
          <p:nvPr>
            <p:ph type="ftr" sz="quarter" idx="3"/>
          </p:nvPr>
        </p:nvSpPr>
        <p:spPr>
          <a:xfrm>
            <a:off x="3028950" y="6438239"/>
            <a:ext cx="3086100" cy="365125"/>
          </a:xfrm>
          <a:prstGeom prst="rect">
            <a:avLst/>
          </a:prstGeom>
        </p:spPr>
        <p:txBody>
          <a:bodyPr vert="horz" lIns="91440" tIns="45720" rIns="91440" bIns="45720" rtlCol="0" anchor="ctr">
            <a:normAutofit/>
          </a:bodyPr>
          <a:lstStyle>
            <a:lvl1pPr algn="ctr">
              <a:defRPr sz="1400">
                <a:solidFill>
                  <a:schemeClr val="bg1"/>
                </a:solidFill>
              </a:defRPr>
            </a:lvl1pPr>
          </a:lstStyle>
          <a:p>
            <a:endParaRPr lang="zh-CN" altLang="en-US" dirty="0"/>
          </a:p>
        </p:txBody>
      </p:sp>
      <p:sp>
        <p:nvSpPr>
          <p:cNvPr id="6" name="Slide Number Placeholder 5"/>
          <p:cNvSpPr>
            <a:spLocks noGrp="1"/>
          </p:cNvSpPr>
          <p:nvPr>
            <p:ph type="sldNum" sz="quarter" idx="4"/>
          </p:nvPr>
        </p:nvSpPr>
        <p:spPr>
          <a:xfrm>
            <a:off x="6457950" y="6438239"/>
            <a:ext cx="2057400" cy="365125"/>
          </a:xfrm>
          <a:prstGeom prst="rect">
            <a:avLst/>
          </a:prstGeom>
        </p:spPr>
        <p:txBody>
          <a:bodyPr vert="horz" lIns="91440" tIns="45720" rIns="91440" bIns="45720" rtlCol="0" anchor="ctr">
            <a:normAutofit/>
          </a:bodyPr>
          <a:lstStyle>
            <a:lvl1pPr algn="r">
              <a:defRPr sz="1400">
                <a:solidFill>
                  <a:schemeClr val="bg1"/>
                </a:solidFill>
              </a:defRPr>
            </a:lvl1pPr>
          </a:lstStyle>
          <a:p>
            <a:fld id="{7A644B83-115B-4054-AC02-DC44F3D2F9C8}" type="slidenum">
              <a:rPr lang="zh-CN" altLang="en-US" smtClean="0"/>
            </a:fld>
            <a:endParaRPr lang="zh-CN" altLang="en-US"/>
          </a:p>
        </p:txBody>
      </p:sp>
      <p:sp>
        <p:nvSpPr>
          <p:cNvPr id="4" name="Date Placeholder 3"/>
          <p:cNvSpPr>
            <a:spLocks noGrp="1"/>
          </p:cNvSpPr>
          <p:nvPr>
            <p:ph type="dt" sz="half" idx="2"/>
          </p:nvPr>
        </p:nvSpPr>
        <p:spPr>
          <a:xfrm>
            <a:off x="628650" y="6438239"/>
            <a:ext cx="2057400" cy="365125"/>
          </a:xfrm>
          <a:prstGeom prst="rect">
            <a:avLst/>
          </a:prstGeom>
        </p:spPr>
        <p:txBody>
          <a:bodyPr vert="horz" lIns="91440" tIns="45720" rIns="91440" bIns="45720" rtlCol="0" anchor="ctr">
            <a:normAutofit/>
          </a:bodyPr>
          <a:lstStyle>
            <a:lvl1pPr algn="l">
              <a:defRPr sz="1400">
                <a:solidFill>
                  <a:schemeClr val="bg1"/>
                </a:solidFill>
              </a:defRPr>
            </a:lvl1pPr>
          </a:lstStyle>
          <a:p>
            <a:fld id="{E528DE8F-8DB5-4710-82E5-6DACE62778C2}" type="datetimeFigureOut">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gradFill>
            <a:gsLst>
              <a:gs pos="0">
                <a:schemeClr val="accent1"/>
              </a:gs>
              <a:gs pos="33000">
                <a:schemeClr val="accent2"/>
              </a:gs>
              <a:gs pos="66000">
                <a:schemeClr val="accent3"/>
              </a:gs>
              <a:gs pos="100000">
                <a:schemeClr val="accent4"/>
              </a:gs>
            </a:gsLst>
            <a:lin ang="0" scaled="0"/>
          </a:gra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SzPct val="80000"/>
        <a:buFont typeface="Wingdings" panose="05000000000000000000" pitchFamily="2" charset="2"/>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7" Type="http://schemas.openxmlformats.org/officeDocument/2006/relationships/notesSlide" Target="../notesSlides/notesSlide5.xml"/><Relationship Id="rId26" Type="http://schemas.openxmlformats.org/officeDocument/2006/relationships/slideLayout" Target="../slideLayouts/slideLayout2.xml"/><Relationship Id="rId25" Type="http://schemas.openxmlformats.org/officeDocument/2006/relationships/tags" Target="../tags/tag35.xml"/><Relationship Id="rId24" Type="http://schemas.openxmlformats.org/officeDocument/2006/relationships/tags" Target="../tags/tag34.xml"/><Relationship Id="rId23" Type="http://schemas.openxmlformats.org/officeDocument/2006/relationships/tags" Target="../tags/tag33.xml"/><Relationship Id="rId22" Type="http://schemas.openxmlformats.org/officeDocument/2006/relationships/tags" Target="../tags/tag32.xml"/><Relationship Id="rId21" Type="http://schemas.openxmlformats.org/officeDocument/2006/relationships/tags" Target="../tags/tag31.xml"/><Relationship Id="rId20" Type="http://schemas.openxmlformats.org/officeDocument/2006/relationships/tags" Target="../tags/tag30.xml"/><Relationship Id="rId2" Type="http://schemas.openxmlformats.org/officeDocument/2006/relationships/tags" Target="../tags/tag12.xml"/><Relationship Id="rId19" Type="http://schemas.openxmlformats.org/officeDocument/2006/relationships/tags" Target="../tags/tag29.xml"/><Relationship Id="rId18" Type="http://schemas.openxmlformats.org/officeDocument/2006/relationships/tags" Target="../tags/tag28.xml"/><Relationship Id="rId17" Type="http://schemas.openxmlformats.org/officeDocument/2006/relationships/tags" Target="../tags/tag27.xml"/><Relationship Id="rId16" Type="http://schemas.openxmlformats.org/officeDocument/2006/relationships/tags" Target="../tags/tag26.xml"/><Relationship Id="rId15" Type="http://schemas.openxmlformats.org/officeDocument/2006/relationships/tags" Target="../tags/tag25.xml"/><Relationship Id="rId14" Type="http://schemas.openxmlformats.org/officeDocument/2006/relationships/tags" Target="../tags/tag24.xml"/><Relationship Id="rId13" Type="http://schemas.openxmlformats.org/officeDocument/2006/relationships/tags" Target="../tags/tag23.xml"/><Relationship Id="rId12" Type="http://schemas.openxmlformats.org/officeDocument/2006/relationships/tags" Target="../tags/tag22.xml"/><Relationship Id="rId11" Type="http://schemas.openxmlformats.org/officeDocument/2006/relationships/tags" Target="../tags/tag21.xml"/><Relationship Id="rId10" Type="http://schemas.openxmlformats.org/officeDocument/2006/relationships/tags" Target="../tags/tag20.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标题 5"/>
          <p:cNvSpPr>
            <a:spLocks noGrp="1"/>
          </p:cNvSpPr>
          <p:nvPr>
            <p:ph type="title"/>
            <p:custDataLst>
              <p:tags r:id="rId1"/>
            </p:custDataLst>
          </p:nvPr>
        </p:nvSpPr>
        <p:spPr/>
        <p:txBody>
          <a:bodyPr>
            <a:normAutofit/>
          </a:bodyPr>
          <a:p>
            <a:r>
              <a:rPr lang="zh-CN" altLang="en-US" dirty="0">
                <a:solidFill>
                  <a:schemeClr val="tx2"/>
                </a:solidFill>
              </a:rPr>
              <a:t>第九单元  生涯规划管理</a:t>
            </a:r>
            <a:endParaRPr lang="zh-CN" altLang="en-US" dirty="0">
              <a:solidFill>
                <a:schemeClr val="tx2"/>
              </a:solidFill>
            </a:endParaRPr>
          </a:p>
        </p:txBody>
      </p:sp>
      <p:sp>
        <p:nvSpPr>
          <p:cNvPr id="7" name="内容占位符 6"/>
          <p:cNvSpPr>
            <a:spLocks noGrp="1"/>
          </p:cNvSpPr>
          <p:nvPr>
            <p:ph idx="1"/>
            <p:custDataLst>
              <p:tags r:id="rId2"/>
            </p:custDataLst>
          </p:nvPr>
        </p:nvSpPr>
        <p:spPr/>
        <p:txBody>
          <a:bodyPr>
            <a:normAutofit/>
          </a:bodyPr>
          <a:p>
            <a:pPr>
              <a:lnSpc>
                <a:spcPct val="150000"/>
              </a:lnSpc>
              <a:defRPr/>
            </a:pPr>
            <a:r>
              <a:rPr lang="en-US" altLang="zh-CN" sz="3600" dirty="0">
                <a:latin typeface="楷体" panose="02010609060101010101" charset="-122"/>
                <a:ea typeface="楷体" panose="02010609060101010101" charset="-122"/>
              </a:rPr>
              <a:t>    </a:t>
            </a:r>
            <a:r>
              <a:rPr lang="zh-CN" altLang="en-US" sz="3600" dirty="0">
                <a:latin typeface="楷体" panose="02010609060101010101" charset="-122"/>
                <a:ea typeface="楷体" panose="02010609060101010101" charset="-122"/>
              </a:rPr>
              <a:t>行动未必会带来幸福，但不行动就永远都不会有幸福。</a:t>
            </a:r>
            <a:endParaRPr lang="zh-CN" altLang="en-US" sz="3600" dirty="0">
              <a:latin typeface="楷体" panose="02010609060101010101" charset="-122"/>
              <a:ea typeface="楷体" panose="02010609060101010101" charset="-122"/>
            </a:endParaRPr>
          </a:p>
          <a:p>
            <a:pPr algn="r">
              <a:lnSpc>
                <a:spcPct val="150000"/>
              </a:lnSpc>
              <a:defRPr/>
            </a:pPr>
            <a:r>
              <a:rPr lang="en-US" altLang="zh-CN" sz="3600" dirty="0">
                <a:latin typeface="楷体" panose="02010609060101010101" charset="-122"/>
                <a:ea typeface="楷体" panose="02010609060101010101" charset="-122"/>
              </a:rPr>
              <a:t>——</a:t>
            </a:r>
            <a:r>
              <a:rPr lang="zh-CN" altLang="en-US" sz="3600" dirty="0">
                <a:latin typeface="楷体" panose="02010609060101010101" charset="-122"/>
                <a:ea typeface="楷体" panose="02010609060101010101" charset="-122"/>
              </a:rPr>
              <a:t>本杰明</a:t>
            </a:r>
            <a:r>
              <a:rPr lang="zh-CN" altLang="en-US" sz="3600" dirty="0">
                <a:latin typeface="楷体" panose="02010609060101010101" charset="-122"/>
                <a:ea typeface="楷体" panose="02010609060101010101" charset="-122"/>
                <a:cs typeface="Arial" panose="020B0604020202020204" pitchFamily="34" charset="0"/>
                <a:sym typeface="+mn-ea"/>
              </a:rPr>
              <a:t>·</a:t>
            </a:r>
            <a:r>
              <a:rPr lang="zh-CN" altLang="en-US" sz="3600" dirty="0">
                <a:latin typeface="楷体" panose="02010609060101010101" charset="-122"/>
                <a:ea typeface="楷体" panose="02010609060101010101" charset="-122"/>
              </a:rPr>
              <a:t>富兰克林</a:t>
            </a:r>
            <a:endParaRPr lang="zh-CN" altLang="en-US" sz="3600" dirty="0">
              <a:latin typeface="楷体" panose="02010609060101010101" charset="-122"/>
              <a:ea typeface="楷体" panose="02010609060101010101" charset="-122"/>
            </a:endParaRPr>
          </a:p>
          <a:p>
            <a:pPr>
              <a:defRPr/>
            </a:pPr>
            <a:r>
              <a:rPr lang="en-US" altLang="zh-CN" sz="3600" dirty="0">
                <a:latin typeface="楷体" panose="02010609060101010101" charset="-122"/>
                <a:ea typeface="楷体" panose="02010609060101010101" charset="-122"/>
              </a:rPr>
              <a:t>        </a:t>
            </a:r>
            <a:endParaRPr lang="en-US" altLang="zh-CN" sz="3600" dirty="0">
              <a:latin typeface="楷体" panose="02010609060101010101" charset="-122"/>
              <a:ea typeface="楷体" panose="02010609060101010101" charset="-122"/>
            </a:endParaRPr>
          </a:p>
          <a:p>
            <a:pPr>
              <a:defRPr/>
            </a:pPr>
            <a:r>
              <a:rPr lang="en-US" altLang="zh-CN" sz="3600" dirty="0">
                <a:latin typeface="楷体" panose="02010609060101010101" charset="-122"/>
                <a:ea typeface="楷体" panose="02010609060101010101" charset="-122"/>
              </a:rPr>
              <a:t>      </a:t>
            </a:r>
            <a:r>
              <a:rPr lang="en-US" altLang="zh-CN" sz="2800" dirty="0">
                <a:latin typeface="楷体" panose="02010609060101010101" charset="-122"/>
                <a:ea typeface="楷体" panose="02010609060101010101" charset="-122"/>
              </a:rPr>
              <a:t>                </a:t>
            </a:r>
            <a:endParaRPr lang="zh-CN" altLang="en-US" sz="2800" dirty="0">
              <a:latin typeface="楷体" panose="02010609060101010101" charset="-122"/>
              <a:ea typeface="楷体" panose="02010609060101010101" charset="-122"/>
              <a:cs typeface="Arial" panose="020B0604020202020204" pitchFamily="34" charset="0"/>
              <a:sym typeface="+mn-ea"/>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标题 77825"/>
          <p:cNvSpPr>
            <a:spLocks noGrp="1"/>
          </p:cNvSpPr>
          <p:nvPr>
            <p:ph type="title"/>
          </p:nvPr>
        </p:nvSpPr>
        <p:spPr>
          <a:xfrm>
            <a:off x="1216748" y="582371"/>
            <a:ext cx="4986743" cy="388800"/>
          </a:xfrm>
        </p:spPr>
        <p:txBody>
          <a:bodyPr anchor="b">
            <a:normAutofit fontScale="90000"/>
          </a:bodyPr>
          <a:p>
            <a:r>
              <a:rPr lang="zh-CN" altLang="en-US" sz="3600" b="1" smtClean="0">
                <a:solidFill>
                  <a:srgbClr val="002060"/>
                </a:solidFill>
                <a:latin typeface="微软雅黑" panose="020B0503020204020204" pitchFamily="34" charset="-122"/>
                <a:ea typeface="微软雅黑" panose="020B0503020204020204" pitchFamily="34" charset="-122"/>
                <a:cs typeface="+mn-cs"/>
              </a:rPr>
              <a:t>1、考研</a:t>
            </a:r>
            <a:r>
              <a:rPr lang="zh-CN" altLang="en-US" sz="3600" b="1" smtClean="0">
                <a:solidFill>
                  <a:srgbClr val="002060"/>
                </a:solidFill>
                <a:latin typeface="微软雅黑" panose="020B0503020204020204" pitchFamily="34" charset="-122"/>
                <a:ea typeface="微软雅黑" panose="020B0503020204020204" pitchFamily="34" charset="-122"/>
                <a:cs typeface="+mn-cs"/>
                <a:sym typeface="+mn-ea"/>
              </a:rPr>
              <a:t>适合人群     </a:t>
            </a:r>
            <a:endParaRPr lang="zh-CN" altLang="en-US" dirty="0"/>
          </a:p>
        </p:txBody>
      </p:sp>
      <p:sp>
        <p:nvSpPr>
          <p:cNvPr id="77827" name="文本占位符 77826"/>
          <p:cNvSpPr>
            <a:spLocks noGrp="1"/>
          </p:cNvSpPr>
          <p:nvPr>
            <p:ph type="body" idx="1"/>
          </p:nvPr>
        </p:nvSpPr>
        <p:spPr>
          <a:xfrm>
            <a:off x="1031240" y="1434465"/>
            <a:ext cx="7296150" cy="3120390"/>
          </a:xfrm>
        </p:spPr>
        <p:txBody>
          <a:bodyPr>
            <a:normAutofit fontScale="80000"/>
          </a:bodyPr>
          <a:p>
            <a:pPr marL="609600" indent="-609600" latinLnBrk="0">
              <a:lnSpc>
                <a:spcPct val="200000"/>
              </a:lnSpc>
              <a:spcBef>
                <a:spcPts val="0"/>
              </a:spcBef>
            </a:pPr>
            <a:r>
              <a:rPr lang="en-US" altLang="zh-CN" b="1" dirty="0">
                <a:solidFill>
                  <a:schemeClr val="tx1"/>
                </a:solidFill>
              </a:rPr>
              <a:t>●</a:t>
            </a:r>
            <a:r>
              <a:rPr lang="zh-CN" altLang="en-US" b="1" dirty="0">
                <a:solidFill>
                  <a:schemeClr val="tx1"/>
                </a:solidFill>
              </a:rPr>
              <a:t>热爱本专业，希望继续在本专业深造的同学；</a:t>
            </a:r>
            <a:endParaRPr lang="zh-CN" altLang="en-US" b="1" dirty="0">
              <a:solidFill>
                <a:schemeClr val="tx1"/>
              </a:solidFill>
            </a:endParaRPr>
          </a:p>
          <a:p>
            <a:pPr marL="609600" indent="-609600" latinLnBrk="0">
              <a:lnSpc>
                <a:spcPct val="200000"/>
              </a:lnSpc>
              <a:spcBef>
                <a:spcPts val="0"/>
              </a:spcBef>
            </a:pPr>
            <a:r>
              <a:rPr lang="en-US" altLang="zh-CN" b="1" dirty="0">
                <a:solidFill>
                  <a:schemeClr val="tx1"/>
                </a:solidFill>
              </a:rPr>
              <a:t>●</a:t>
            </a:r>
            <a:r>
              <a:rPr lang="zh-CN" altLang="en-US" b="1" dirty="0">
                <a:solidFill>
                  <a:schemeClr val="tx1"/>
                </a:solidFill>
              </a:rPr>
              <a:t>不喜欢本专业，希望通过考取研究生转换专业的同学；</a:t>
            </a:r>
            <a:endParaRPr lang="zh-CN" altLang="en-US" b="1" dirty="0">
              <a:solidFill>
                <a:schemeClr val="tx1"/>
              </a:solidFill>
            </a:endParaRPr>
          </a:p>
          <a:p>
            <a:pPr marL="609600" indent="-609600" latinLnBrk="0">
              <a:lnSpc>
                <a:spcPct val="200000"/>
              </a:lnSpc>
              <a:spcBef>
                <a:spcPts val="0"/>
              </a:spcBef>
            </a:pPr>
            <a:r>
              <a:rPr lang="en-US" altLang="zh-CN" b="1" dirty="0">
                <a:solidFill>
                  <a:schemeClr val="tx1"/>
                </a:solidFill>
                <a:sym typeface="+mn-ea"/>
              </a:rPr>
              <a:t>●</a:t>
            </a:r>
            <a:r>
              <a:rPr lang="zh-CN" altLang="en-US" b="1" dirty="0">
                <a:solidFill>
                  <a:schemeClr val="tx1"/>
                </a:solidFill>
              </a:rPr>
              <a:t>学历是目标职业的门槛要求，或者寻求快速晋升；</a:t>
            </a:r>
            <a:endParaRPr lang="zh-CN" altLang="en-US" b="1" dirty="0">
              <a:solidFill>
                <a:schemeClr val="tx1"/>
              </a:solidFill>
            </a:endParaRPr>
          </a:p>
          <a:p>
            <a:pPr marL="609600" indent="-609600" latinLnBrk="0">
              <a:lnSpc>
                <a:spcPct val="200000"/>
              </a:lnSpc>
              <a:spcBef>
                <a:spcPts val="0"/>
              </a:spcBef>
            </a:pPr>
            <a:r>
              <a:rPr lang="en-US" altLang="zh-CN" b="1" dirty="0">
                <a:solidFill>
                  <a:schemeClr val="tx1"/>
                </a:solidFill>
                <a:sym typeface="+mn-ea"/>
              </a:rPr>
              <a:t>●</a:t>
            </a:r>
            <a:r>
              <a:rPr lang="zh-CN" altLang="en-US" b="1" dirty="0">
                <a:solidFill>
                  <a:schemeClr val="tx1"/>
                </a:solidFill>
              </a:rPr>
              <a:t>希望通过研究生学习进一步探索就业目标和提升职场能力的同学。</a:t>
            </a:r>
            <a:endParaRPr lang="zh-CN" altLang="en-US" b="1" dirty="0">
              <a:solidFill>
                <a:schemeClr val="tx1"/>
              </a:solidFill>
            </a:endParaRPr>
          </a:p>
          <a:p>
            <a:pPr marL="609600" indent="-609600" latinLnBrk="0">
              <a:lnSpc>
                <a:spcPct val="200000"/>
              </a:lnSpc>
              <a:spcBef>
                <a:spcPts val="0"/>
              </a:spcBef>
            </a:pPr>
            <a:endParaRPr lang="zh-CN" altLang="en-US" b="1" dirty="0">
              <a:solidFill>
                <a:schemeClr val="tx1"/>
              </a:solidFill>
            </a:endParaRPr>
          </a:p>
          <a:p>
            <a:pPr marL="609600" indent="-609600" latinLnBrk="0">
              <a:lnSpc>
                <a:spcPct val="150000"/>
              </a:lnSpc>
              <a:spcBef>
                <a:spcPts val="0"/>
              </a:spcBef>
            </a:pPr>
            <a:endParaRPr lang="zh-CN" altLang="en-US" b="1" dirty="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标题 78849"/>
          <p:cNvSpPr>
            <a:spLocks noGrp="1"/>
          </p:cNvSpPr>
          <p:nvPr>
            <p:ph type="title"/>
          </p:nvPr>
        </p:nvSpPr>
        <p:spPr>
          <a:xfrm>
            <a:off x="1201508" y="683177"/>
            <a:ext cx="4986743" cy="388800"/>
          </a:xfrm>
        </p:spPr>
        <p:txBody>
          <a:bodyPr anchor="b">
            <a:normAutofit fontScale="90000"/>
          </a:bodyPr>
          <a:p>
            <a:r>
              <a:rPr lang="zh-CN" altLang="en-US" sz="3600" b="1" smtClean="0">
                <a:solidFill>
                  <a:srgbClr val="002060"/>
                </a:solidFill>
                <a:latin typeface="微软雅黑" panose="020B0503020204020204" pitchFamily="34" charset="-122"/>
                <a:ea typeface="微软雅黑" panose="020B0503020204020204" pitchFamily="34" charset="-122"/>
                <a:cs typeface="+mn-cs"/>
              </a:rPr>
              <a:t>1、考研</a:t>
            </a:r>
            <a:r>
              <a:rPr lang="zh-CN" altLang="en-US" sz="3600" b="1" smtClean="0">
                <a:solidFill>
                  <a:srgbClr val="002060"/>
                </a:solidFill>
                <a:latin typeface="微软雅黑" panose="020B0503020204020204" pitchFamily="34" charset="-122"/>
                <a:ea typeface="微软雅黑" panose="020B0503020204020204" pitchFamily="34" charset="-122"/>
                <a:cs typeface="+mn-cs"/>
                <a:sym typeface="+mn-ea"/>
              </a:rPr>
              <a:t>生涯规划建议</a:t>
            </a:r>
            <a:endParaRPr lang="zh-CN" altLang="en-US" sz="3600" b="1" smtClean="0">
              <a:solidFill>
                <a:srgbClr val="002060"/>
              </a:solidFill>
              <a:latin typeface="微软雅黑" panose="020B0503020204020204" pitchFamily="34" charset="-122"/>
              <a:ea typeface="微软雅黑" panose="020B0503020204020204" pitchFamily="34" charset="-122"/>
              <a:cs typeface="+mn-cs"/>
            </a:endParaRPr>
          </a:p>
        </p:txBody>
      </p:sp>
      <p:sp>
        <p:nvSpPr>
          <p:cNvPr id="78851" name="文本占位符 78850"/>
          <p:cNvSpPr>
            <a:spLocks noGrp="1"/>
          </p:cNvSpPr>
          <p:nvPr>
            <p:ph type="body" idx="1"/>
          </p:nvPr>
        </p:nvSpPr>
        <p:spPr>
          <a:xfrm>
            <a:off x="655955" y="1071880"/>
            <a:ext cx="7661275" cy="5419725"/>
          </a:xfrm>
        </p:spPr>
        <p:txBody>
          <a:bodyPr>
            <a:noAutofit/>
          </a:bodyPr>
          <a:p>
            <a:pPr marL="0" indent="0" latinLnBrk="0">
              <a:lnSpc>
                <a:spcPct val="150000"/>
              </a:lnSpc>
              <a:spcBef>
                <a:spcPts val="0"/>
              </a:spcBef>
              <a:buNone/>
            </a:pPr>
            <a:r>
              <a:rPr lang="en-US" altLang="zh-CN" sz="1800" dirty="0"/>
              <a:t>●</a:t>
            </a:r>
            <a:r>
              <a:rPr lang="zh-CN" altLang="en-US" sz="1800" dirty="0"/>
              <a:t>认真学习专业知识，保持好的学习成绩；准备考取非本专业研究生的同学也要首先保证本专业的学习。</a:t>
            </a:r>
            <a:endParaRPr lang="zh-CN" altLang="en-US" sz="1800" dirty="0"/>
          </a:p>
          <a:p>
            <a:pPr marL="0" indent="0" latinLnBrk="0">
              <a:lnSpc>
                <a:spcPct val="150000"/>
              </a:lnSpc>
              <a:spcBef>
                <a:spcPts val="0"/>
              </a:spcBef>
              <a:buNone/>
            </a:pPr>
            <a:r>
              <a:rPr lang="en-US" altLang="zh-CN" sz="1800" dirty="0"/>
              <a:t>●</a:t>
            </a:r>
            <a:r>
              <a:rPr lang="zh-CN" altLang="en-US" sz="1800" dirty="0"/>
              <a:t>在大二下学期尽量一次性通过英语四级，接下来继续考取英语六级，一直要认真学习英语不能停下，因为如果考研英语成绩不能达到国家线将不能录取。</a:t>
            </a:r>
            <a:endParaRPr lang="zh-CN" altLang="en-US" sz="1800" dirty="0"/>
          </a:p>
          <a:p>
            <a:pPr marL="0" indent="0" latinLnBrk="0">
              <a:lnSpc>
                <a:spcPct val="150000"/>
              </a:lnSpc>
              <a:spcBef>
                <a:spcPts val="0"/>
              </a:spcBef>
              <a:buNone/>
            </a:pPr>
            <a:r>
              <a:rPr lang="en-US" altLang="zh-CN" sz="1800" dirty="0"/>
              <a:t>●</a:t>
            </a:r>
            <a:r>
              <a:rPr lang="zh-CN" altLang="en-US" sz="1800" dirty="0"/>
              <a:t>大三时要搜集学校信息，进行学校选择，一般到大三下学期初即要进入考研的备战期，根据个人情况报各种辅导班</a:t>
            </a:r>
            <a:endParaRPr lang="zh-CN" altLang="en-US" sz="1800" dirty="0"/>
          </a:p>
          <a:p>
            <a:pPr marL="0" indent="0" latinLnBrk="0">
              <a:lnSpc>
                <a:spcPct val="150000"/>
              </a:lnSpc>
              <a:spcBef>
                <a:spcPts val="0"/>
              </a:spcBef>
              <a:buNone/>
            </a:pPr>
            <a:r>
              <a:rPr lang="en-US" altLang="zh-CN" sz="1800" dirty="0"/>
              <a:t>●</a:t>
            </a:r>
            <a:r>
              <a:rPr lang="zh-CN" altLang="en-US" sz="1800" dirty="0"/>
              <a:t>准备考取外校的或者跨专业报考的同学要准备的更早，而且要尽早了解外校的考试科目、考试内容、历年的招生计划和录取分数，一般各高校研究生招生办公室都可以有偿提供三年以内的历年考试试卷，以便有针对性的复习备考。</a:t>
            </a:r>
            <a:endParaRPr lang="zh-CN" altLang="en-US" sz="1800" dirty="0"/>
          </a:p>
          <a:p>
            <a:pPr marL="0" indent="0" latinLnBrk="0">
              <a:lnSpc>
                <a:spcPct val="150000"/>
              </a:lnSpc>
              <a:spcBef>
                <a:spcPts val="0"/>
              </a:spcBef>
              <a:buNone/>
            </a:pPr>
            <a:r>
              <a:rPr lang="en-US" altLang="zh-CN" sz="1800" dirty="0"/>
              <a:t>●</a:t>
            </a:r>
            <a:r>
              <a:rPr lang="zh-CN" altLang="en-US" sz="1800" dirty="0"/>
              <a:t>准备考研的同学要在保证学习的基础上适度参加各种社团组织和活动，因为考研还有复试，因为考不上研究生还可能要找工作。</a:t>
            </a:r>
            <a:endParaRPr lang="zh-CN" alt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5" name="文本占位符 79874"/>
          <p:cNvSpPr>
            <a:spLocks noGrp="1"/>
          </p:cNvSpPr>
          <p:nvPr>
            <p:ph type="body" idx="1"/>
          </p:nvPr>
        </p:nvSpPr>
        <p:spPr>
          <a:xfrm>
            <a:off x="539591" y="1865471"/>
            <a:ext cx="7535704" cy="3885248"/>
          </a:xfrm>
        </p:spPr>
        <p:txBody>
          <a:bodyPr/>
          <a:p>
            <a:pPr marL="609600" indent="-609600"/>
            <a:r>
              <a:rPr lang="zh-CN" altLang="en-US" sz="2100" b="1" dirty="0"/>
              <a:t>       </a:t>
            </a:r>
            <a:r>
              <a:rPr lang="zh-CN" altLang="en-US" sz="2100" dirty="0"/>
              <a:t>公务员、事业单位、选调生的考试一般在每年的</a:t>
            </a:r>
            <a:r>
              <a:rPr lang="en-US" altLang="zh-CN" sz="2100" dirty="0"/>
              <a:t>10</a:t>
            </a:r>
            <a:r>
              <a:rPr lang="zh-CN" altLang="en-US" sz="2100" dirty="0"/>
              <a:t>月份开始（即大学四年级上学期），首先是国家公务员考试、选调生（一般在</a:t>
            </a:r>
            <a:r>
              <a:rPr lang="en-US" altLang="zh-CN" sz="2100" dirty="0"/>
              <a:t>11</a:t>
            </a:r>
            <a:r>
              <a:rPr lang="zh-CN" altLang="en-US" sz="2100" dirty="0"/>
              <a:t>月底、</a:t>
            </a:r>
            <a:r>
              <a:rPr lang="en-US" altLang="zh-CN" sz="2100" dirty="0"/>
              <a:t>12</a:t>
            </a:r>
            <a:r>
              <a:rPr lang="zh-CN" altLang="en-US" sz="2100" dirty="0"/>
              <a:t>月中上旬</a:t>
            </a:r>
            <a:r>
              <a:rPr lang="zh-CN" altLang="en-US" sz="2100" dirty="0"/>
              <a:t>），然后是各省公务员（一般在次年</a:t>
            </a:r>
            <a:r>
              <a:rPr lang="en-US" altLang="zh-CN" sz="2100" dirty="0"/>
              <a:t>2</a:t>
            </a:r>
            <a:r>
              <a:rPr lang="zh-CN" altLang="en-US" sz="2100" dirty="0"/>
              <a:t>月份开始），然后是事业单位招考（一般在次年</a:t>
            </a:r>
            <a:r>
              <a:rPr lang="en-US" altLang="zh-CN" sz="2100" dirty="0"/>
              <a:t>4</a:t>
            </a:r>
            <a:r>
              <a:rPr lang="zh-CN" altLang="en-US" sz="2100" dirty="0"/>
              <a:t>月份开始）。考试一般包括笔试和面试，笔试一般考《公共基础知识》和《申论》，每个学生在每个考试中只能报考一个职位，且要经过资格审查后才可参加笔试。笔试过了国家线后根据招聘职位数一般</a:t>
            </a:r>
            <a:r>
              <a:rPr lang="en-US" altLang="zh-CN" sz="2100" dirty="0"/>
              <a:t>1:3</a:t>
            </a:r>
            <a:r>
              <a:rPr lang="zh-CN" altLang="en-US" sz="2100" dirty="0"/>
              <a:t>进入面试。</a:t>
            </a:r>
            <a:endParaRPr lang="zh-CN" altLang="en-US" sz="2100" dirty="0"/>
          </a:p>
          <a:p>
            <a:pPr marL="609600" indent="-609600"/>
            <a:r>
              <a:rPr lang="zh-CN" altLang="en-US" sz="2100" dirty="0"/>
              <a:t>       西部志愿者一般在大学四年级下学期进行选拔。</a:t>
            </a:r>
            <a:endParaRPr lang="zh-CN" altLang="en-US" sz="2100" dirty="0"/>
          </a:p>
          <a:p>
            <a:pPr marL="609600" indent="-609600"/>
            <a:r>
              <a:rPr lang="zh-CN" altLang="en-US" sz="2100" dirty="0"/>
              <a:t>       入伍一般在大学四年级下学期进行报名和体检。</a:t>
            </a:r>
            <a:endParaRPr lang="zh-CN" altLang="en-US" sz="2100" dirty="0"/>
          </a:p>
        </p:txBody>
      </p:sp>
      <p:sp>
        <p:nvSpPr>
          <p:cNvPr id="81922" name="标题 81921"/>
          <p:cNvSpPr>
            <a:spLocks noGrp="1"/>
          </p:cNvSpPr>
          <p:nvPr>
            <p:ph type="title"/>
          </p:nvPr>
        </p:nvSpPr>
        <p:spPr>
          <a:xfrm>
            <a:off x="933450" y="516890"/>
            <a:ext cx="7512050" cy="1348740"/>
          </a:xfrm>
          <a:ln>
            <a:noFill/>
          </a:ln>
        </p:spPr>
        <p:txBody>
          <a:bodyPr anchor="b">
            <a:normAutofit fontScale="90000"/>
          </a:bodyPr>
          <a:p>
            <a:r>
              <a:rPr lang="zh-CN" altLang="en-US" sz="3600" b="1" smtClean="0">
                <a:solidFill>
                  <a:srgbClr val="002060"/>
                </a:solidFill>
                <a:latin typeface="微软雅黑" panose="020B0503020204020204" pitchFamily="34" charset="-122"/>
                <a:ea typeface="微软雅黑" panose="020B0503020204020204" pitchFamily="34" charset="-122"/>
                <a:cs typeface="+mn-cs"/>
              </a:rPr>
              <a:t>2、考公务员、</a:t>
            </a:r>
            <a:r>
              <a:rPr lang="zh-CN" altLang="en-US" sz="3600" b="1" smtClean="0">
                <a:solidFill>
                  <a:srgbClr val="002060"/>
                </a:solidFill>
                <a:latin typeface="微软雅黑" panose="020B0503020204020204" pitchFamily="34" charset="-122"/>
                <a:ea typeface="微软雅黑" panose="020B0503020204020204" pitchFamily="34" charset="-122"/>
                <a:cs typeface="+mn-cs"/>
                <a:sym typeface="+mn-ea"/>
              </a:rPr>
              <a:t>事业单位、选调生</a:t>
            </a:r>
            <a:r>
              <a:rPr lang="zh-CN" altLang="en-US" sz="3600" b="1" smtClean="0">
                <a:solidFill>
                  <a:srgbClr val="002060"/>
                </a:solidFill>
                <a:latin typeface="微软雅黑" panose="020B0503020204020204" pitchFamily="34" charset="-122"/>
                <a:ea typeface="微软雅黑" panose="020B0503020204020204" pitchFamily="34" charset="-122"/>
                <a:cs typeface="+mn-cs"/>
              </a:rPr>
              <a:t>、西部志愿者、入伍 </a:t>
            </a:r>
            <a:r>
              <a:rPr lang="zh-CN" altLang="en-US" sz="3600" b="1" dirty="0">
                <a:gradFill>
                  <a:gsLst>
                    <a:gs pos="0">
                      <a:srgbClr val="012D86"/>
                    </a:gs>
                    <a:gs pos="100000">
                      <a:srgbClr val="0E2557"/>
                    </a:gs>
                  </a:gsLst>
                  <a:lin scaled="0"/>
                </a:gradFill>
                <a:latin typeface="微软雅黑" panose="020B0503020204020204" pitchFamily="34" charset="-122"/>
                <a:ea typeface="微软雅黑" panose="020B0503020204020204" pitchFamily="34" charset="-122"/>
                <a:sym typeface="+mn-ea"/>
              </a:rPr>
              <a:t>基本程序</a:t>
            </a:r>
            <a:br>
              <a:rPr lang="zh-CN" altLang="en-US" sz="3600" b="1" dirty="0">
                <a:gradFill>
                  <a:gsLst>
                    <a:gs pos="0">
                      <a:srgbClr val="012D86"/>
                    </a:gs>
                    <a:gs pos="100000">
                      <a:srgbClr val="0E2557"/>
                    </a:gs>
                  </a:gsLst>
                  <a:lin scaled="0"/>
                </a:gradFill>
              </a:rPr>
            </a:br>
            <a:r>
              <a:rPr lang="zh-CN" altLang="en-US" sz="3600" b="1" smtClean="0">
                <a:solidFill>
                  <a:srgbClr val="002060"/>
                </a:solidFill>
                <a:latin typeface="微软雅黑" panose="020B0503020204020204" pitchFamily="34" charset="-122"/>
                <a:ea typeface="微软雅黑" panose="020B0503020204020204" pitchFamily="34" charset="-122"/>
                <a:cs typeface="+mn-cs"/>
              </a:rPr>
              <a:t>   </a:t>
            </a:r>
            <a:endParaRPr lang="zh-CN" altLang="en-US" sz="3600" b="1" smtClean="0">
              <a:solidFill>
                <a:srgbClr val="FF0000"/>
              </a:solidFill>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9" name="文本占位符 80898"/>
          <p:cNvSpPr>
            <a:spLocks noGrp="1"/>
          </p:cNvSpPr>
          <p:nvPr>
            <p:ph type="body" idx="1"/>
          </p:nvPr>
        </p:nvSpPr>
        <p:spPr>
          <a:xfrm>
            <a:off x="1002983" y="2192179"/>
            <a:ext cx="6933724" cy="3885248"/>
          </a:xfrm>
        </p:spPr>
        <p:txBody>
          <a:bodyPr/>
          <a:p>
            <a:pPr latinLnBrk="0">
              <a:lnSpc>
                <a:spcPct val="150000"/>
              </a:lnSpc>
              <a:spcBef>
                <a:spcPts val="0"/>
              </a:spcBef>
            </a:pPr>
            <a:r>
              <a:rPr lang="zh-CN" altLang="en-US" b="1" dirty="0"/>
              <a:t>适合人群</a:t>
            </a:r>
            <a:endParaRPr lang="zh-CN" altLang="en-US" dirty="0"/>
          </a:p>
          <a:p>
            <a:pPr latinLnBrk="0">
              <a:lnSpc>
                <a:spcPct val="150000"/>
              </a:lnSpc>
              <a:spcBef>
                <a:spcPts val="0"/>
              </a:spcBef>
            </a:pPr>
            <a:r>
              <a:rPr lang="en-US" altLang="zh-CN" dirty="0"/>
              <a:t>●</a:t>
            </a:r>
            <a:r>
              <a:rPr lang="zh-CN" altLang="en-US" dirty="0"/>
              <a:t>有志于到政府机关和事业单位工作的同学；</a:t>
            </a:r>
            <a:endParaRPr lang="zh-CN" altLang="en-US" dirty="0"/>
          </a:p>
          <a:p>
            <a:pPr latinLnBrk="0">
              <a:lnSpc>
                <a:spcPct val="150000"/>
              </a:lnSpc>
              <a:spcBef>
                <a:spcPts val="0"/>
              </a:spcBef>
            </a:pPr>
            <a:r>
              <a:rPr lang="en-US" altLang="zh-CN" dirty="0"/>
              <a:t>●</a:t>
            </a:r>
            <a:r>
              <a:rPr lang="zh-CN" altLang="en-US" dirty="0"/>
              <a:t>性格和能力适合政府机关和事业单位工作要求的同学；</a:t>
            </a:r>
            <a:endParaRPr lang="zh-CN" altLang="en-US" dirty="0"/>
          </a:p>
        </p:txBody>
      </p:sp>
      <p:sp>
        <p:nvSpPr>
          <p:cNvPr id="81922" name="标题 81921"/>
          <p:cNvSpPr>
            <a:spLocks noGrp="1"/>
          </p:cNvSpPr>
          <p:nvPr/>
        </p:nvSpPr>
        <p:spPr>
          <a:xfrm>
            <a:off x="1108075" y="414020"/>
            <a:ext cx="7247255" cy="1236980"/>
          </a:xfrm>
          <a:prstGeom prst="rect">
            <a:avLst/>
          </a:prstGeom>
          <a:noFill/>
          <a:ln>
            <a:noFill/>
          </a:ln>
        </p:spPr>
        <p:txBody>
          <a:bodyPr vert="horz" wrap="square" lIns="68580" tIns="34290" rIns="68580" bIns="34290" numCol="1" anchor="b" anchorCtr="0" compatLnSpc="1">
            <a:normAutofit lnSpcReduction="20000"/>
          </a:bodyPr>
          <a:lstStyle>
            <a:lvl1pPr algn="ctr" rtl="0" eaLnBrk="0" fontAlgn="base" hangingPunct="0">
              <a:spcBef>
                <a:spcPct val="0"/>
              </a:spcBef>
              <a:spcAft>
                <a:spcPct val="0"/>
              </a:spcAft>
              <a:defRPr sz="2800" kern="1200">
                <a:solidFill>
                  <a:schemeClr val="tx1"/>
                </a:solidFill>
                <a:latin typeface="Arial" panose="020B0604020202020204" pitchFamily="34" charset="0"/>
                <a:ea typeface="黑体" panose="02010609060101010101" pitchFamily="49" charset="-122"/>
                <a:cs typeface="+mj-cs"/>
                <a:sym typeface="Arial" panose="020B0604020202020204" pitchFamily="34" charset="0"/>
              </a:defRPr>
            </a:lvl1pPr>
            <a:lvl2pPr algn="ctr" rtl="0" eaLnBrk="0" fontAlgn="base" hangingPunct="0">
              <a:spcBef>
                <a:spcPct val="0"/>
              </a:spcBef>
              <a:spcAft>
                <a:spcPct val="0"/>
              </a:spcAft>
              <a:defRPr sz="4400">
                <a:solidFill>
                  <a:srgbClr val="96D0B8"/>
                </a:solidFill>
                <a:latin typeface="Arial" panose="020B0604020202020204" pitchFamily="34" charset="0"/>
                <a:ea typeface="黑体" panose="02010609060101010101" pitchFamily="49" charset="-122"/>
              </a:defRPr>
            </a:lvl2pPr>
            <a:lvl3pPr algn="ctr" rtl="0" eaLnBrk="0" fontAlgn="base" hangingPunct="0">
              <a:spcBef>
                <a:spcPct val="0"/>
              </a:spcBef>
              <a:spcAft>
                <a:spcPct val="0"/>
              </a:spcAft>
              <a:defRPr sz="4400">
                <a:solidFill>
                  <a:srgbClr val="96D0B8"/>
                </a:solidFill>
                <a:latin typeface="Arial" panose="020B0604020202020204" pitchFamily="34" charset="0"/>
                <a:ea typeface="黑体" panose="02010609060101010101" pitchFamily="49" charset="-122"/>
              </a:defRPr>
            </a:lvl3pPr>
            <a:lvl4pPr algn="ctr" rtl="0" eaLnBrk="0" fontAlgn="base" hangingPunct="0">
              <a:spcBef>
                <a:spcPct val="0"/>
              </a:spcBef>
              <a:spcAft>
                <a:spcPct val="0"/>
              </a:spcAft>
              <a:defRPr sz="4400">
                <a:solidFill>
                  <a:srgbClr val="96D0B8"/>
                </a:solidFill>
                <a:latin typeface="Arial" panose="020B0604020202020204" pitchFamily="34" charset="0"/>
                <a:ea typeface="黑体" panose="02010609060101010101" pitchFamily="49" charset="-122"/>
              </a:defRPr>
            </a:lvl4pPr>
            <a:lvl5pPr algn="ctr" rtl="0" eaLnBrk="0" fontAlgn="base" hangingPunct="0">
              <a:spcBef>
                <a:spcPct val="0"/>
              </a:spcBef>
              <a:spcAft>
                <a:spcPct val="0"/>
              </a:spcAft>
              <a:defRPr sz="4400">
                <a:solidFill>
                  <a:srgbClr val="96D0B8"/>
                </a:solidFill>
                <a:latin typeface="Arial" panose="020B0604020202020204" pitchFamily="34" charset="0"/>
                <a:ea typeface="黑体" panose="02010609060101010101" pitchFamily="49" charset="-122"/>
              </a:defRPr>
            </a:lvl5pPr>
            <a:lvl6pPr marL="457200" algn="ctr" rtl="0" eaLnBrk="0" fontAlgn="base" hangingPunct="0">
              <a:spcBef>
                <a:spcPct val="0"/>
              </a:spcBef>
              <a:spcAft>
                <a:spcPct val="0"/>
              </a:spcAft>
              <a:defRPr sz="4400">
                <a:solidFill>
                  <a:srgbClr val="96D0B8"/>
                </a:solidFill>
                <a:latin typeface="Arial" panose="020B0604020202020204" pitchFamily="34" charset="0"/>
                <a:ea typeface="黑体" panose="02010609060101010101" pitchFamily="49" charset="-122"/>
              </a:defRPr>
            </a:lvl6pPr>
            <a:lvl7pPr marL="914400" algn="ctr" rtl="0" eaLnBrk="0" fontAlgn="base" hangingPunct="0">
              <a:spcBef>
                <a:spcPct val="0"/>
              </a:spcBef>
              <a:spcAft>
                <a:spcPct val="0"/>
              </a:spcAft>
              <a:defRPr sz="4400">
                <a:solidFill>
                  <a:srgbClr val="96D0B8"/>
                </a:solidFill>
                <a:latin typeface="Arial" panose="020B0604020202020204" pitchFamily="34" charset="0"/>
                <a:ea typeface="黑体" panose="02010609060101010101" pitchFamily="49" charset="-122"/>
              </a:defRPr>
            </a:lvl7pPr>
            <a:lvl8pPr marL="1371600" algn="ctr" rtl="0" eaLnBrk="0" fontAlgn="base" hangingPunct="0">
              <a:spcBef>
                <a:spcPct val="0"/>
              </a:spcBef>
              <a:spcAft>
                <a:spcPct val="0"/>
              </a:spcAft>
              <a:defRPr sz="4400">
                <a:solidFill>
                  <a:srgbClr val="96D0B8"/>
                </a:solidFill>
                <a:latin typeface="Arial" panose="020B0604020202020204" pitchFamily="34" charset="0"/>
                <a:ea typeface="黑体" panose="02010609060101010101" pitchFamily="49" charset="-122"/>
              </a:defRPr>
            </a:lvl8pPr>
            <a:lvl9pPr marL="1828800" algn="ctr" rtl="0" eaLnBrk="0" fontAlgn="base" hangingPunct="0">
              <a:spcBef>
                <a:spcPct val="0"/>
              </a:spcBef>
              <a:spcAft>
                <a:spcPct val="0"/>
              </a:spcAft>
              <a:defRPr sz="4400">
                <a:solidFill>
                  <a:srgbClr val="96D0B8"/>
                </a:solidFill>
                <a:latin typeface="Arial" panose="020B0604020202020204" pitchFamily="34" charset="0"/>
                <a:ea typeface="黑体" panose="02010609060101010101" pitchFamily="49" charset="-122"/>
              </a:defRPr>
            </a:lvl9pPr>
          </a:lstStyle>
          <a:p>
            <a:pPr algn="l"/>
            <a:r>
              <a:rPr lang="zh-CN" altLang="en-US" sz="3200" b="1" smtClean="0">
                <a:solidFill>
                  <a:srgbClr val="002060"/>
                </a:solidFill>
                <a:latin typeface="微软雅黑" panose="020B0503020204020204" pitchFamily="34" charset="-122"/>
                <a:ea typeface="微软雅黑" panose="020B0503020204020204" pitchFamily="34" charset="-122"/>
                <a:cs typeface="+mn-cs"/>
              </a:rPr>
              <a:t>2、考公务员、</a:t>
            </a:r>
            <a:r>
              <a:rPr lang="zh-CN" altLang="en-US" sz="3200" b="1" smtClean="0">
                <a:solidFill>
                  <a:srgbClr val="002060"/>
                </a:solidFill>
                <a:latin typeface="微软雅黑" panose="020B0503020204020204" pitchFamily="34" charset="-122"/>
                <a:ea typeface="微软雅黑" panose="020B0503020204020204" pitchFamily="34" charset="-122"/>
                <a:cs typeface="+mn-cs"/>
                <a:sym typeface="+mn-ea"/>
              </a:rPr>
              <a:t>事业单位、选调生</a:t>
            </a:r>
            <a:r>
              <a:rPr lang="zh-CN" altLang="en-US" sz="3200" b="1" smtClean="0">
                <a:solidFill>
                  <a:srgbClr val="002060"/>
                </a:solidFill>
                <a:latin typeface="微软雅黑" panose="020B0503020204020204" pitchFamily="34" charset="-122"/>
                <a:ea typeface="微软雅黑" panose="020B0503020204020204" pitchFamily="34" charset="-122"/>
                <a:cs typeface="+mn-cs"/>
              </a:rPr>
              <a:t>、西部志愿者、入伍</a:t>
            </a:r>
            <a:endParaRPr lang="zh-CN" altLang="en-US" sz="3200" b="1" smtClean="0">
              <a:solidFill>
                <a:srgbClr val="002060"/>
              </a:solidFill>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标题 81921"/>
          <p:cNvSpPr>
            <a:spLocks noGrp="1"/>
          </p:cNvSpPr>
          <p:nvPr>
            <p:ph type="title"/>
          </p:nvPr>
        </p:nvSpPr>
        <p:spPr>
          <a:xfrm>
            <a:off x="1091565" y="544195"/>
            <a:ext cx="7247255" cy="1064895"/>
          </a:xfrm>
          <a:ln>
            <a:noFill/>
          </a:ln>
        </p:spPr>
        <p:txBody>
          <a:bodyPr anchor="b">
            <a:normAutofit/>
          </a:bodyPr>
          <a:p>
            <a:r>
              <a:rPr lang="zh-CN" altLang="en-US" sz="3200" b="1" smtClean="0">
                <a:solidFill>
                  <a:srgbClr val="002060"/>
                </a:solidFill>
                <a:latin typeface="微软雅黑" panose="020B0503020204020204" pitchFamily="34" charset="-122"/>
                <a:ea typeface="微软雅黑" panose="020B0503020204020204" pitchFamily="34" charset="-122"/>
                <a:cs typeface="+mn-cs"/>
              </a:rPr>
              <a:t>2、考公务员、</a:t>
            </a:r>
            <a:r>
              <a:rPr lang="zh-CN" altLang="en-US" sz="3200" b="1" smtClean="0">
                <a:solidFill>
                  <a:srgbClr val="002060"/>
                </a:solidFill>
                <a:latin typeface="微软雅黑" panose="020B0503020204020204" pitchFamily="34" charset="-122"/>
                <a:ea typeface="微软雅黑" panose="020B0503020204020204" pitchFamily="34" charset="-122"/>
                <a:cs typeface="+mn-cs"/>
                <a:sym typeface="+mn-ea"/>
              </a:rPr>
              <a:t>事业单位、选调生</a:t>
            </a:r>
            <a:r>
              <a:rPr lang="zh-CN" altLang="en-US" sz="3200" b="1" smtClean="0">
                <a:solidFill>
                  <a:srgbClr val="002060"/>
                </a:solidFill>
                <a:latin typeface="微软雅黑" panose="020B0503020204020204" pitchFamily="34" charset="-122"/>
                <a:ea typeface="微软雅黑" panose="020B0503020204020204" pitchFamily="34" charset="-122"/>
                <a:cs typeface="+mn-cs"/>
              </a:rPr>
              <a:t>、西部志愿者、入伍</a:t>
            </a:r>
            <a:endParaRPr lang="zh-CN" altLang="en-US" sz="3200" b="1" smtClean="0">
              <a:solidFill>
                <a:srgbClr val="002060"/>
              </a:solidFill>
              <a:latin typeface="微软雅黑" panose="020B0503020204020204" pitchFamily="34" charset="-122"/>
              <a:ea typeface="微软雅黑" panose="020B0503020204020204" pitchFamily="34" charset="-122"/>
              <a:cs typeface="+mn-cs"/>
            </a:endParaRPr>
          </a:p>
        </p:txBody>
      </p:sp>
      <p:sp>
        <p:nvSpPr>
          <p:cNvPr id="81923" name="文本占位符 81922"/>
          <p:cNvSpPr>
            <a:spLocks noGrp="1"/>
          </p:cNvSpPr>
          <p:nvPr>
            <p:ph type="body" idx="1"/>
          </p:nvPr>
        </p:nvSpPr>
        <p:spPr>
          <a:xfrm>
            <a:off x="689610" y="1609090"/>
            <a:ext cx="8051165" cy="4696460"/>
          </a:xfrm>
        </p:spPr>
        <p:txBody>
          <a:bodyPr>
            <a:noAutofit/>
          </a:bodyPr>
          <a:p>
            <a:pPr marL="609600" indent="-609600" latinLnBrk="0">
              <a:lnSpc>
                <a:spcPct val="150000"/>
              </a:lnSpc>
              <a:spcBef>
                <a:spcPts val="0"/>
              </a:spcBef>
            </a:pPr>
            <a:r>
              <a:rPr lang="zh-CN" altLang="en-US" sz="1800" b="1" dirty="0"/>
              <a:t>生涯规划建议</a:t>
            </a:r>
            <a:endParaRPr lang="zh-CN" altLang="en-US" sz="1800" b="1" dirty="0"/>
          </a:p>
          <a:p>
            <a:pPr marL="609600" indent="-609600" latinLnBrk="0">
              <a:lnSpc>
                <a:spcPct val="150000"/>
              </a:lnSpc>
              <a:spcBef>
                <a:spcPts val="0"/>
              </a:spcBef>
            </a:pPr>
            <a:r>
              <a:rPr lang="zh-CN" altLang="en-US" sz="1800" b="1" dirty="0"/>
              <a:t> </a:t>
            </a:r>
            <a:r>
              <a:rPr lang="en-US" altLang="zh-CN" sz="1800" dirty="0"/>
              <a:t>●</a:t>
            </a:r>
            <a:r>
              <a:rPr lang="zh-CN" altLang="en-US" sz="1800" dirty="0"/>
              <a:t>在学好专业知识的同时，积极参加各种学生会和社团组织，要努力在这些学生组织达到比较高的发展层次，才能更好的锻炼工作能力和综合素质；</a:t>
            </a:r>
            <a:endParaRPr lang="zh-CN" altLang="en-US" sz="1800" dirty="0"/>
          </a:p>
          <a:p>
            <a:pPr marL="609600" indent="-609600" latinLnBrk="0">
              <a:lnSpc>
                <a:spcPct val="150000"/>
              </a:lnSpc>
              <a:spcBef>
                <a:spcPts val="0"/>
              </a:spcBef>
            </a:pPr>
            <a:r>
              <a:rPr lang="zh-CN" altLang="en-US" sz="1800" dirty="0"/>
              <a:t> </a:t>
            </a:r>
            <a:r>
              <a:rPr lang="en-US" altLang="zh-CN" sz="1800" dirty="0"/>
              <a:t>●</a:t>
            </a:r>
            <a:r>
              <a:rPr lang="zh-CN" altLang="en-US" sz="1800" dirty="0"/>
              <a:t>平时要多看书，公务员考试的知识面非常广泛，不是临时复习准备就可以具备的；</a:t>
            </a:r>
            <a:endParaRPr lang="zh-CN" altLang="en-US" sz="1800" dirty="0"/>
          </a:p>
          <a:p>
            <a:pPr marL="609600" indent="-609600" latinLnBrk="0">
              <a:lnSpc>
                <a:spcPct val="150000"/>
              </a:lnSpc>
              <a:spcBef>
                <a:spcPts val="0"/>
              </a:spcBef>
            </a:pPr>
            <a:r>
              <a:rPr lang="zh-CN" altLang="en-US" sz="1800" dirty="0"/>
              <a:t> </a:t>
            </a:r>
            <a:r>
              <a:rPr lang="en-US" altLang="zh-CN" sz="1800" dirty="0"/>
              <a:t>●</a:t>
            </a:r>
            <a:r>
              <a:rPr lang="zh-CN" altLang="en-US" sz="1800" dirty="0"/>
              <a:t>平时要多关注国家大事和时事评论，锻炼自己分析问题和解决问题的能力。</a:t>
            </a:r>
            <a:endParaRPr lang="zh-CN" altLang="en-US" sz="1800" dirty="0"/>
          </a:p>
          <a:p>
            <a:pPr marL="609600" indent="-609600" latinLnBrk="0">
              <a:lnSpc>
                <a:spcPct val="150000"/>
              </a:lnSpc>
              <a:spcBef>
                <a:spcPts val="0"/>
              </a:spcBef>
            </a:pPr>
            <a:r>
              <a:rPr lang="zh-CN" altLang="en-US" sz="1800" b="1" dirty="0"/>
              <a:t>参考网址：</a:t>
            </a:r>
            <a:endParaRPr lang="zh-CN" altLang="en-US" sz="1800" b="1" dirty="0"/>
          </a:p>
          <a:p>
            <a:pPr marL="609600" indent="-609600" latinLnBrk="0">
              <a:lnSpc>
                <a:spcPct val="150000"/>
              </a:lnSpc>
              <a:spcBef>
                <a:spcPts val="0"/>
              </a:spcBef>
            </a:pPr>
            <a:r>
              <a:rPr lang="zh-CN" altLang="en-US" sz="1800" dirty="0"/>
              <a:t>国家公务员考试网：</a:t>
            </a:r>
            <a:r>
              <a:rPr lang="en-US" altLang="zh-CN" sz="1800" err="1"/>
              <a:t>http://www.chinagwy.org</a:t>
            </a:r>
            <a:r>
              <a:rPr lang="en-US" altLang="zh-CN" sz="1800"/>
              <a:t>/</a:t>
            </a:r>
            <a:endParaRPr lang="en-US" altLang="zh-CN" sz="1800"/>
          </a:p>
          <a:p>
            <a:pPr marL="609600" indent="-609600" latinLnBrk="0">
              <a:lnSpc>
                <a:spcPct val="150000"/>
              </a:lnSpc>
              <a:spcBef>
                <a:spcPts val="0"/>
              </a:spcBef>
            </a:pPr>
            <a:endParaRPr lang="en-US" altLang="zh-CN" sz="1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标题 82945"/>
          <p:cNvSpPr>
            <a:spLocks noGrp="1"/>
          </p:cNvSpPr>
          <p:nvPr>
            <p:ph type="title"/>
          </p:nvPr>
        </p:nvSpPr>
        <p:spPr>
          <a:xfrm>
            <a:off x="1175385" y="539115"/>
            <a:ext cx="4986655" cy="744220"/>
          </a:xfrm>
        </p:spPr>
        <p:txBody>
          <a:bodyPr anchor="b">
            <a:normAutofit/>
          </a:bodyPr>
          <a:p>
            <a:r>
              <a:rPr lang="zh-CN" altLang="en-US" sz="3200" b="1" smtClean="0">
                <a:solidFill>
                  <a:srgbClr val="002060"/>
                </a:solidFill>
                <a:latin typeface="微软雅黑" panose="020B0503020204020204" pitchFamily="34" charset="-122"/>
                <a:ea typeface="微软雅黑" panose="020B0503020204020204" pitchFamily="34" charset="-122"/>
                <a:cs typeface="+mn-cs"/>
              </a:rPr>
              <a:t>3、就业</a:t>
            </a:r>
            <a:endParaRPr lang="zh-CN" altLang="en-US" dirty="0"/>
          </a:p>
        </p:txBody>
      </p:sp>
      <p:sp>
        <p:nvSpPr>
          <p:cNvPr id="82947" name="文本占位符 82946"/>
          <p:cNvSpPr>
            <a:spLocks noGrp="1"/>
          </p:cNvSpPr>
          <p:nvPr>
            <p:ph type="body" idx="1"/>
          </p:nvPr>
        </p:nvSpPr>
        <p:spPr>
          <a:xfrm>
            <a:off x="513398" y="1626870"/>
            <a:ext cx="7825264" cy="3885248"/>
          </a:xfrm>
        </p:spPr>
        <p:txBody>
          <a:bodyPr/>
          <a:p>
            <a:pPr latinLnBrk="0">
              <a:lnSpc>
                <a:spcPct val="150000"/>
              </a:lnSpc>
              <a:spcBef>
                <a:spcPts val="0"/>
              </a:spcBef>
            </a:pPr>
            <a:r>
              <a:rPr lang="zh-CN" altLang="en-US" sz="2100" b="1" dirty="0"/>
              <a:t>大一：</a:t>
            </a:r>
            <a:r>
              <a:rPr lang="zh-CN" altLang="en-US" sz="2100" dirty="0"/>
              <a:t>认真学习专业知识，适度参加学生会和社团组织，一方面锻炼工作能力和综合素质，另一方面可以结识高年级的学长，通过老师和学长多多了解本专业的就业去向、发展前景和应具备的能力等；</a:t>
            </a:r>
            <a:endParaRPr lang="zh-CN" altLang="en-US" sz="2100" dirty="0"/>
          </a:p>
          <a:p>
            <a:pPr latinLnBrk="0">
              <a:lnSpc>
                <a:spcPct val="150000"/>
              </a:lnSpc>
              <a:spcBef>
                <a:spcPts val="0"/>
              </a:spcBef>
            </a:pPr>
            <a:r>
              <a:rPr lang="zh-CN" altLang="en-US" sz="2100" b="1" dirty="0"/>
              <a:t>大二：</a:t>
            </a:r>
            <a:r>
              <a:rPr lang="zh-CN" altLang="en-US" sz="2100" dirty="0"/>
              <a:t>在继续认真学习专业知识和做好学生干部工作的基础上，尽可能一次性通过学位英语考试（艺术类专业为英语二级，非艺术类专业为英语四级）；</a:t>
            </a:r>
            <a:endParaRPr lang="zh-CN" altLang="en-US" sz="21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标题 83969"/>
          <p:cNvSpPr>
            <a:spLocks noGrp="1"/>
          </p:cNvSpPr>
          <p:nvPr>
            <p:ph type="title"/>
          </p:nvPr>
        </p:nvSpPr>
        <p:spPr>
          <a:xfrm>
            <a:off x="1139190" y="527685"/>
            <a:ext cx="4986655" cy="773430"/>
          </a:xfrm>
        </p:spPr>
        <p:txBody>
          <a:bodyPr anchor="b">
            <a:normAutofit/>
          </a:bodyPr>
          <a:p>
            <a:r>
              <a:rPr lang="zh-CN" altLang="en-US" sz="3200" b="1" smtClean="0">
                <a:solidFill>
                  <a:srgbClr val="002060"/>
                </a:solidFill>
                <a:latin typeface="微软雅黑" panose="020B0503020204020204" pitchFamily="34" charset="-122"/>
                <a:ea typeface="微软雅黑" panose="020B0503020204020204" pitchFamily="34" charset="-122"/>
                <a:cs typeface="+mn-cs"/>
              </a:rPr>
              <a:t>3、就业</a:t>
            </a:r>
            <a:endParaRPr lang="zh-CN" altLang="en-US" sz="3200" dirty="0"/>
          </a:p>
        </p:txBody>
      </p:sp>
      <p:sp>
        <p:nvSpPr>
          <p:cNvPr id="83971" name="文本占位符 83970"/>
          <p:cNvSpPr>
            <a:spLocks noGrp="1"/>
          </p:cNvSpPr>
          <p:nvPr>
            <p:ph type="body" idx="1"/>
          </p:nvPr>
        </p:nvSpPr>
        <p:spPr>
          <a:xfrm>
            <a:off x="790099" y="1903095"/>
            <a:ext cx="7549039" cy="3609499"/>
          </a:xfrm>
        </p:spPr>
        <p:txBody>
          <a:bodyPr/>
          <a:p>
            <a:pPr latinLnBrk="0">
              <a:lnSpc>
                <a:spcPct val="150000"/>
              </a:lnSpc>
              <a:spcBef>
                <a:spcPts val="0"/>
              </a:spcBef>
            </a:pPr>
            <a:r>
              <a:rPr lang="zh-CN" altLang="en-US" sz="1800" b="1" dirty="0"/>
              <a:t>大三：</a:t>
            </a:r>
            <a:r>
              <a:rPr lang="zh-CN" altLang="en-US" sz="1800" dirty="0"/>
              <a:t>在继续认真学好专业知识的基础上，可根据个人情况考虑是否继续担任学生干部，主要应开始进行一些专业方面的实践，比如兼职和实习等，进一步了解社会和本专业的工作特点，检验自己所学知识，可以做多种尝试，争取在大三结束时能够基本确定就业方向；</a:t>
            </a:r>
            <a:endParaRPr lang="zh-CN" altLang="en-US" sz="1800" dirty="0"/>
          </a:p>
          <a:p>
            <a:pPr latinLnBrk="0">
              <a:lnSpc>
                <a:spcPct val="150000"/>
              </a:lnSpc>
              <a:spcBef>
                <a:spcPts val="0"/>
              </a:spcBef>
            </a:pPr>
            <a:r>
              <a:rPr lang="zh-CN" altLang="en-US" sz="1800" b="1" dirty="0"/>
              <a:t>大四：</a:t>
            </a:r>
            <a:r>
              <a:rPr lang="zh-CN" altLang="en-US" sz="1800" dirty="0"/>
              <a:t>大四的时间就要分成月来说了，</a:t>
            </a:r>
            <a:r>
              <a:rPr lang="en-US" altLang="zh-CN" sz="1800" dirty="0"/>
              <a:t>7</a:t>
            </a:r>
            <a:r>
              <a:rPr lang="zh-CN" altLang="en-US" sz="1800" dirty="0"/>
              <a:t>月</a:t>
            </a:r>
            <a:r>
              <a:rPr lang="en-US" altLang="zh-CN" sz="1800" dirty="0"/>
              <a:t>—8</a:t>
            </a:r>
            <a:r>
              <a:rPr lang="zh-CN" altLang="en-US" sz="1800" dirty="0"/>
              <a:t>月，要做好就业的各项准备，包括简历制作打印、面试着装的准备等，</a:t>
            </a:r>
            <a:r>
              <a:rPr lang="en-US" altLang="zh-CN" sz="1800" dirty="0"/>
              <a:t>9</a:t>
            </a:r>
            <a:r>
              <a:rPr lang="zh-CN" altLang="en-US" sz="1800" dirty="0"/>
              <a:t>月</a:t>
            </a:r>
            <a:r>
              <a:rPr lang="en-US" altLang="zh-CN" sz="1800" dirty="0"/>
              <a:t>—</a:t>
            </a:r>
            <a:r>
              <a:rPr lang="zh-CN" altLang="en-US" sz="1800" dirty="0"/>
              <a:t>次年</a:t>
            </a:r>
            <a:r>
              <a:rPr lang="en-US" altLang="zh-CN" sz="1800" dirty="0"/>
              <a:t>5</a:t>
            </a:r>
            <a:r>
              <a:rPr lang="zh-CN" altLang="en-US" sz="1800" dirty="0"/>
              <a:t>月，积极参加各种招聘会，努力搜集用人单位信息，进行求职和面试，次年</a:t>
            </a:r>
            <a:r>
              <a:rPr lang="en-US" altLang="zh-CN" sz="1800" dirty="0"/>
              <a:t>5</a:t>
            </a:r>
            <a:r>
              <a:rPr lang="zh-CN" altLang="en-US" sz="1800" dirty="0"/>
              <a:t>月，确定就业去向，完成毕业答辩等事宜，次年</a:t>
            </a:r>
            <a:r>
              <a:rPr lang="en-US" altLang="zh-CN" sz="1800" dirty="0"/>
              <a:t>6</a:t>
            </a:r>
            <a:r>
              <a:rPr lang="zh-CN" altLang="en-US" sz="1800" dirty="0"/>
              <a:t>月，准备毕业。</a:t>
            </a:r>
            <a:endParaRPr lang="zh-CN" altLang="en-US" sz="1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165225" y="568960"/>
            <a:ext cx="4986655" cy="786130"/>
          </a:xfrm>
        </p:spPr>
        <p:txBody>
          <a:bodyPr>
            <a:normAutofit/>
          </a:bodyPr>
          <a:p>
            <a:pPr algn="l"/>
            <a:r>
              <a:rPr lang="zh-CN" altLang="en-US" sz="3200" b="1" smtClean="0">
                <a:solidFill>
                  <a:srgbClr val="002060"/>
                </a:solidFill>
                <a:latin typeface="微软雅黑" panose="020B0503020204020204" pitchFamily="34" charset="-122"/>
                <a:ea typeface="微软雅黑" panose="020B0503020204020204" pitchFamily="34" charset="-122"/>
                <a:cs typeface="+mn-cs"/>
              </a:rPr>
              <a:t>4、创业和自由职业者</a:t>
            </a:r>
            <a:endParaRPr lang="zh-CN" altLang="en-US" sz="3200" b="1" smtClean="0">
              <a:solidFill>
                <a:srgbClr val="002060"/>
              </a:solidFill>
              <a:latin typeface="微软雅黑" panose="020B0503020204020204" pitchFamily="34" charset="-122"/>
              <a:ea typeface="微软雅黑" panose="020B0503020204020204" pitchFamily="34" charset="-122"/>
              <a:cs typeface="+mn-cs"/>
            </a:endParaRPr>
          </a:p>
        </p:txBody>
      </p:sp>
      <p:sp>
        <p:nvSpPr>
          <p:cNvPr id="5" name="矩形 4"/>
          <p:cNvSpPr/>
          <p:nvPr/>
        </p:nvSpPr>
        <p:spPr>
          <a:xfrm>
            <a:off x="2680335" y="3086100"/>
            <a:ext cx="3783330" cy="708660"/>
          </a:xfrm>
          <a:prstGeom prst="rect">
            <a:avLst/>
          </a:prstGeom>
          <a:noFill/>
          <a:ln>
            <a:noFill/>
          </a:ln>
        </p:spPr>
        <p:txBody>
          <a:bodyPr wrap="none" rtlCol="0" anchor="t">
            <a:spAutoFit/>
          </a:bodyPr>
          <a:p>
            <a:pPr algn="ctr"/>
            <a:r>
              <a:rPr lang="zh-CN" altLang="en-US" sz="405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一切皆有可能！</a:t>
            </a:r>
            <a:endParaRPr lang="zh-CN" altLang="en-US" sz="405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893817" y="1321511"/>
            <a:ext cx="4986743" cy="388800"/>
          </a:xfrm>
        </p:spPr>
        <p:txBody>
          <a:bodyPr>
            <a:noAutofit/>
          </a:bodyPr>
          <a:p>
            <a:r>
              <a:rPr lang="zh-CN" altLang="en-US" sz="2400"/>
              <a:t>各个就业方向之间的关系</a:t>
            </a:r>
            <a:endParaRPr lang="zh-CN" altLang="en-US" sz="2400"/>
          </a:p>
        </p:txBody>
      </p:sp>
      <p:sp>
        <p:nvSpPr>
          <p:cNvPr id="5" name="矩形 4"/>
          <p:cNvSpPr/>
          <p:nvPr/>
        </p:nvSpPr>
        <p:spPr>
          <a:xfrm>
            <a:off x="2190750" y="1905476"/>
            <a:ext cx="4812030" cy="708660"/>
          </a:xfrm>
          <a:prstGeom prst="rect">
            <a:avLst/>
          </a:prstGeom>
          <a:noFill/>
          <a:ln>
            <a:noFill/>
          </a:ln>
        </p:spPr>
        <p:txBody>
          <a:bodyPr wrap="none" rtlCol="0" anchor="t">
            <a:spAutoFit/>
          </a:bodyPr>
          <a:p>
            <a:pPr algn="ctr"/>
            <a:r>
              <a:rPr lang="zh-CN" altLang="en-US" sz="405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合理安排，并不冲突</a:t>
            </a:r>
            <a:endParaRPr lang="zh-CN" altLang="en-US" sz="405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4" name="矩形 3"/>
          <p:cNvSpPr/>
          <p:nvPr/>
        </p:nvSpPr>
        <p:spPr>
          <a:xfrm>
            <a:off x="972503" y="2829401"/>
            <a:ext cx="7338060" cy="1037590"/>
          </a:xfrm>
          <a:prstGeom prst="rect">
            <a:avLst/>
          </a:prstGeom>
          <a:noFill/>
          <a:ln>
            <a:noFill/>
          </a:ln>
        </p:spPr>
        <p:txBody>
          <a:bodyPr wrap="square" rtlCol="0" anchor="t">
            <a:spAutoFit/>
          </a:bodyPr>
          <a:p>
            <a:pPr algn="ctr"/>
            <a:r>
              <a:rPr lang="zh-CN" altLang="en-US" sz="405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无论哪个方向，都需要关注的：</a:t>
            </a:r>
            <a:endParaRPr lang="zh-CN" altLang="en-US" sz="405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a:p>
            <a:pPr algn="ctr"/>
            <a:endParaRPr lang="zh-CN" altLang="en-US" sz="2100">
              <a:ln w="12700">
                <a:solidFill>
                  <a:schemeClr val="tx2">
                    <a:lumMod val="75000"/>
                  </a:schemeClr>
                </a:solidFill>
                <a:prstDash val="solid"/>
              </a:ln>
              <a:solidFill>
                <a:srgbClr val="002060"/>
              </a:solidFill>
              <a:effectLst>
                <a:outerShdw dist="38100" dir="2640000" algn="bl" rotWithShape="0">
                  <a:schemeClr val="tx2">
                    <a:lumMod val="75000"/>
                  </a:schemeClr>
                </a:outerShdw>
              </a:effectLst>
              <a:latin typeface="+mj-ea"/>
              <a:ea typeface="+mj-ea"/>
            </a:endParaRPr>
          </a:p>
        </p:txBody>
      </p:sp>
      <p:sp>
        <p:nvSpPr>
          <p:cNvPr id="6" name="文本框 5"/>
          <p:cNvSpPr txBox="1"/>
          <p:nvPr/>
        </p:nvSpPr>
        <p:spPr>
          <a:xfrm>
            <a:off x="2713673" y="3748564"/>
            <a:ext cx="4483418" cy="1371600"/>
          </a:xfrm>
          <a:prstGeom prst="rect">
            <a:avLst/>
          </a:prstGeom>
          <a:noFill/>
        </p:spPr>
        <p:txBody>
          <a:bodyPr wrap="square" rtlCol="0">
            <a:spAutoFit/>
          </a:bodyPr>
          <a:p>
            <a:r>
              <a:rPr lang="zh-CN" altLang="en-US" sz="2100">
                <a:solidFill>
                  <a:srgbClr val="FF0000"/>
                </a:solidFill>
              </a:rPr>
              <a:t>学习：</a:t>
            </a:r>
            <a:r>
              <a:rPr lang="zh-CN" altLang="en-US" sz="2100"/>
              <a:t>专业知识、英语及其他知识</a:t>
            </a:r>
            <a:endParaRPr lang="zh-CN" altLang="en-US" sz="2100"/>
          </a:p>
          <a:p>
            <a:r>
              <a:rPr lang="zh-CN" altLang="en-US" sz="2100">
                <a:solidFill>
                  <a:srgbClr val="FF0000"/>
                </a:solidFill>
              </a:rPr>
              <a:t>实践技能：</a:t>
            </a:r>
            <a:r>
              <a:rPr lang="zh-CN" altLang="en-US" sz="2100"/>
              <a:t>校内实践和校外实践</a:t>
            </a:r>
            <a:endParaRPr lang="zh-CN" altLang="en-US" sz="2100"/>
          </a:p>
          <a:p>
            <a:r>
              <a:rPr lang="zh-CN" altLang="en-US" sz="2100">
                <a:solidFill>
                  <a:srgbClr val="FF0000"/>
                </a:solidFill>
              </a:rPr>
              <a:t>人际关系：</a:t>
            </a:r>
            <a:r>
              <a:rPr lang="zh-CN" altLang="en-US" sz="2100"/>
              <a:t>亲情、友情、爱情</a:t>
            </a:r>
            <a:endParaRPr lang="zh-CN" altLang="en-US" sz="2100"/>
          </a:p>
          <a:p>
            <a:r>
              <a:rPr lang="zh-CN" altLang="en-US" sz="2100">
                <a:solidFill>
                  <a:srgbClr val="FF0000"/>
                </a:solidFill>
              </a:rPr>
              <a:t>自我成长：</a:t>
            </a:r>
            <a:r>
              <a:rPr lang="zh-CN" altLang="en-US" sz="2100">
                <a:solidFill>
                  <a:schemeClr val="tx1"/>
                </a:solidFill>
              </a:rPr>
              <a:t>生活</a:t>
            </a:r>
            <a:r>
              <a:rPr lang="zh-CN" altLang="en-US" sz="2100"/>
              <a:t>、休闲</a:t>
            </a:r>
            <a:endParaRPr lang="zh-CN" altLang="en-US" sz="2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style.rotation</p:attrName>
                                        </p:attrNameLst>
                                      </p:cBhvr>
                                      <p:tavLst>
                                        <p:tav tm="0">
                                          <p:val>
                                            <p:fltVal val="90"/>
                                          </p:val>
                                        </p:tav>
                                        <p:tav tm="100000">
                                          <p:val>
                                            <p:fltVal val="0"/>
                                          </p:val>
                                        </p:tav>
                                      </p:tavLst>
                                    </p:anim>
                                    <p:animEffect transition="in" filter="fade">
                                      <p:cBhvr>
                                        <p:cTn id="15" dur="1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a:xfrm>
            <a:off x="3276295" y="2819230"/>
            <a:ext cx="5536870" cy="1172505"/>
          </a:xfrm>
        </p:spPr>
        <p:txBody>
          <a:bodyPr>
            <a:normAutofit fontScale="90000"/>
          </a:bodyPr>
          <a:p>
            <a:pPr marL="0" lvl="0" indent="0" eaLnBrk="0" hangingPunct="0">
              <a:lnSpc>
                <a:spcPct val="150000"/>
              </a:lnSpc>
              <a:spcBef>
                <a:spcPct val="20000"/>
              </a:spcBef>
              <a:buFont typeface="Wingdings" panose="05000000000000000000" pitchFamily="2" charset="2"/>
            </a:pPr>
            <a:r>
              <a:rPr lang="zh-CN" altLang="en-US"/>
              <a:t>职业生涯规划的管理方法</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bwMode="auto">
          <a:xfrm>
            <a:off x="4442048" y="508546"/>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C0000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0"/>
              <a:lumOff val="0"/>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1.</a:t>
            </a:r>
            <a:r>
              <a:rPr lang="zh-CN" altLang="en-US" sz="2000" b="1" dirty="0">
                <a:latin typeface="微软雅黑" panose="020B0503020204020204" pitchFamily="34" charset="-122"/>
                <a:ea typeface="微软雅黑" panose="020B0503020204020204" pitchFamily="34" charset="-122"/>
              </a:rPr>
              <a:t>觉知与承诺</a:t>
            </a:r>
            <a:endParaRPr lang="en-US" sz="2000" b="1" dirty="0">
              <a:latin typeface="微软雅黑" panose="020B0503020204020204" pitchFamily="34" charset="-122"/>
              <a:ea typeface="微软雅黑" panose="020B0503020204020204" pitchFamily="34" charset="-122"/>
            </a:endParaRPr>
          </a:p>
        </p:txBody>
      </p:sp>
      <p:sp>
        <p:nvSpPr>
          <p:cNvPr id="6" name="任意多边形 5"/>
          <p:cNvSpPr/>
          <p:nvPr/>
        </p:nvSpPr>
        <p:spPr bwMode="auto">
          <a:xfrm rot="1800000">
            <a:off x="5799568" y="1583262"/>
            <a:ext cx="359051" cy="455329"/>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0"/>
              <a:lumOff val="0"/>
              <a:alphaOff val="0"/>
            </a:schemeClr>
          </a:lnRef>
          <a:fillRef idx="3">
            <a:schemeClr val="accent6">
              <a:shade val="90000"/>
              <a:hueOff val="0"/>
              <a:satOff val="0"/>
              <a:lumOff val="0"/>
              <a:alphaOff val="0"/>
            </a:schemeClr>
          </a:fillRef>
          <a:effectRef idx="2">
            <a:schemeClr val="accent6">
              <a:shade val="90000"/>
              <a:hueOff val="0"/>
              <a:satOff val="0"/>
              <a:lumOff val="0"/>
              <a:alphaOff val="0"/>
            </a:schemeClr>
          </a:effectRef>
          <a:fontRef idx="minor">
            <a:schemeClr val="lt1"/>
          </a:fontRef>
        </p:style>
        <p:txBody>
          <a:bodyPr lIns="-1" tIns="91074" rIns="107724" bIns="91075"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7" name="任意多边形 6"/>
          <p:cNvSpPr/>
          <p:nvPr/>
        </p:nvSpPr>
        <p:spPr bwMode="auto">
          <a:xfrm>
            <a:off x="6100986" y="1684670"/>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FF000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12461"/>
              <a:lumOff val="1655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2.</a:t>
            </a:r>
            <a:r>
              <a:rPr lang="zh-CN" altLang="en-US" sz="2000" b="1" dirty="0">
                <a:latin typeface="微软雅黑" panose="020B0503020204020204" pitchFamily="34" charset="-122"/>
                <a:ea typeface="微软雅黑" panose="020B0503020204020204" pitchFamily="34" charset="-122"/>
              </a:rPr>
              <a:t>认识自己</a:t>
            </a:r>
            <a:endParaRPr lang="zh-CN" altLang="en-US" sz="2000" b="1" dirty="0">
              <a:latin typeface="微软雅黑" panose="020B0503020204020204" pitchFamily="34" charset="-122"/>
              <a:ea typeface="微软雅黑" panose="020B0503020204020204" pitchFamily="34" charset="-122"/>
            </a:endParaRPr>
          </a:p>
        </p:txBody>
      </p:sp>
      <p:sp>
        <p:nvSpPr>
          <p:cNvPr id="8" name="任意多边形 7"/>
          <p:cNvSpPr/>
          <p:nvPr/>
        </p:nvSpPr>
        <p:spPr bwMode="auto">
          <a:xfrm rot="5400000">
            <a:off x="6596040" y="3134687"/>
            <a:ext cx="359044" cy="455338"/>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11797"/>
              <a:lumOff val="14590"/>
              <a:alphaOff val="0"/>
            </a:schemeClr>
          </a:lnRef>
          <a:fillRef idx="3">
            <a:schemeClr val="accent6">
              <a:shade val="90000"/>
              <a:hueOff val="0"/>
              <a:satOff val="-11797"/>
              <a:lumOff val="14590"/>
              <a:alphaOff val="0"/>
            </a:schemeClr>
          </a:fillRef>
          <a:effectRef idx="2">
            <a:schemeClr val="accent6">
              <a:shade val="90000"/>
              <a:hueOff val="0"/>
              <a:satOff val="-11797"/>
              <a:lumOff val="14590"/>
              <a:alphaOff val="0"/>
            </a:schemeClr>
          </a:effectRef>
          <a:fontRef idx="minor">
            <a:schemeClr val="lt1"/>
          </a:fontRef>
        </p:style>
        <p:txBody>
          <a:bodyPr lIns="-1" tIns="91074" rIns="107724" bIns="91075"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9" name="任意多边形 8"/>
          <p:cNvSpPr/>
          <p:nvPr/>
        </p:nvSpPr>
        <p:spPr bwMode="auto">
          <a:xfrm>
            <a:off x="6100986" y="3644391"/>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FFC00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24936"/>
              <a:lumOff val="3310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3.</a:t>
            </a:r>
            <a:r>
              <a:rPr lang="zh-CN" altLang="en-US" sz="2000" b="1" dirty="0">
                <a:latin typeface="微软雅黑" panose="020B0503020204020204" pitchFamily="34" charset="-122"/>
                <a:ea typeface="微软雅黑" panose="020B0503020204020204" pitchFamily="34" charset="-122"/>
              </a:rPr>
              <a:t>认识工作世界</a:t>
            </a:r>
            <a:endParaRPr lang="en-US" sz="2000" b="1" dirty="0">
              <a:latin typeface="微软雅黑" panose="020B0503020204020204" pitchFamily="34" charset="-122"/>
              <a:ea typeface="微软雅黑" panose="020B0503020204020204" pitchFamily="34" charset="-122"/>
            </a:endParaRPr>
          </a:p>
        </p:txBody>
      </p:sp>
      <p:sp>
        <p:nvSpPr>
          <p:cNvPr id="10" name="任意多边形 9"/>
          <p:cNvSpPr/>
          <p:nvPr/>
        </p:nvSpPr>
        <p:spPr bwMode="auto">
          <a:xfrm rot="19800000">
            <a:off x="5727290" y="4659697"/>
            <a:ext cx="359052" cy="455330"/>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359079" y="364299"/>
                </a:moveTo>
                <a:lnTo>
                  <a:pt x="179539" y="364299"/>
                </a:lnTo>
                <a:lnTo>
                  <a:pt x="179539" y="455374"/>
                </a:lnTo>
                <a:lnTo>
                  <a:pt x="0" y="227687"/>
                </a:lnTo>
                <a:lnTo>
                  <a:pt x="179539" y="0"/>
                </a:lnTo>
                <a:lnTo>
                  <a:pt x="179539" y="91075"/>
                </a:lnTo>
                <a:lnTo>
                  <a:pt x="359079" y="91075"/>
                </a:lnTo>
                <a:lnTo>
                  <a:pt x="359079" y="364299"/>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23607"/>
              <a:lumOff val="29180"/>
              <a:alphaOff val="0"/>
            </a:schemeClr>
          </a:lnRef>
          <a:fillRef idx="3">
            <a:schemeClr val="accent6">
              <a:shade val="90000"/>
              <a:hueOff val="0"/>
              <a:satOff val="-23607"/>
              <a:lumOff val="29180"/>
              <a:alphaOff val="0"/>
            </a:schemeClr>
          </a:fillRef>
          <a:effectRef idx="2">
            <a:schemeClr val="accent6">
              <a:shade val="90000"/>
              <a:hueOff val="0"/>
              <a:satOff val="-23607"/>
              <a:lumOff val="29180"/>
              <a:alphaOff val="0"/>
            </a:schemeClr>
          </a:effectRef>
          <a:fontRef idx="minor">
            <a:schemeClr val="lt1"/>
          </a:fontRef>
        </p:style>
        <p:txBody>
          <a:bodyPr lIns="107723" tIns="91075" rIns="1" bIns="91075"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12" name="任意多边形 11"/>
          <p:cNvSpPr/>
          <p:nvPr/>
        </p:nvSpPr>
        <p:spPr bwMode="auto">
          <a:xfrm>
            <a:off x="4345893" y="4724523"/>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0070C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37411"/>
              <a:lumOff val="49652"/>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4.</a:t>
            </a:r>
            <a:r>
              <a:rPr lang="zh-CN" altLang="en-US" sz="2000" b="1" dirty="0">
                <a:latin typeface="微软雅黑" panose="020B0503020204020204" pitchFamily="34" charset="-122"/>
                <a:ea typeface="微软雅黑" panose="020B0503020204020204" pitchFamily="34" charset="-122"/>
              </a:rPr>
              <a:t>决策</a:t>
            </a:r>
            <a:endParaRPr lang="en-US" sz="2000" b="1" dirty="0">
              <a:latin typeface="微软雅黑" panose="020B0503020204020204" pitchFamily="34" charset="-122"/>
              <a:ea typeface="微软雅黑" panose="020B0503020204020204" pitchFamily="34" charset="-122"/>
            </a:endParaRPr>
          </a:p>
        </p:txBody>
      </p:sp>
      <p:sp>
        <p:nvSpPr>
          <p:cNvPr id="13" name="任意多边形 12"/>
          <p:cNvSpPr/>
          <p:nvPr/>
        </p:nvSpPr>
        <p:spPr bwMode="auto">
          <a:xfrm rot="1800000">
            <a:off x="3972197" y="4669859"/>
            <a:ext cx="359052" cy="455329"/>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359079" y="364299"/>
                </a:moveTo>
                <a:lnTo>
                  <a:pt x="179539" y="364299"/>
                </a:lnTo>
                <a:lnTo>
                  <a:pt x="179539" y="455374"/>
                </a:lnTo>
                <a:lnTo>
                  <a:pt x="0" y="227687"/>
                </a:lnTo>
                <a:lnTo>
                  <a:pt x="179539" y="0"/>
                </a:lnTo>
                <a:lnTo>
                  <a:pt x="179539" y="91075"/>
                </a:lnTo>
                <a:lnTo>
                  <a:pt x="359079" y="91075"/>
                </a:lnTo>
                <a:lnTo>
                  <a:pt x="359079" y="364299"/>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35418"/>
              <a:lumOff val="43770"/>
              <a:alphaOff val="0"/>
            </a:schemeClr>
          </a:lnRef>
          <a:fillRef idx="3">
            <a:schemeClr val="accent6">
              <a:shade val="90000"/>
              <a:hueOff val="0"/>
              <a:satOff val="-35418"/>
              <a:lumOff val="43770"/>
              <a:alphaOff val="0"/>
            </a:schemeClr>
          </a:fillRef>
          <a:effectRef idx="2">
            <a:schemeClr val="accent6">
              <a:shade val="90000"/>
              <a:hueOff val="0"/>
              <a:satOff val="-35418"/>
              <a:lumOff val="43770"/>
              <a:alphaOff val="0"/>
            </a:schemeClr>
          </a:effectRef>
          <a:fontRef idx="minor">
            <a:schemeClr val="lt1"/>
          </a:fontRef>
        </p:style>
        <p:txBody>
          <a:bodyPr lIns="107724" tIns="91075" rIns="0" bIns="91074"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14" name="任意多边形 13"/>
          <p:cNvSpPr/>
          <p:nvPr/>
        </p:nvSpPr>
        <p:spPr bwMode="auto">
          <a:xfrm>
            <a:off x="2590800" y="3711239"/>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00B05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24936"/>
              <a:lumOff val="3310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5.</a:t>
            </a:r>
            <a:r>
              <a:rPr lang="zh-CN" altLang="en-US" sz="2000" b="1" dirty="0">
                <a:latin typeface="微软雅黑" panose="020B0503020204020204" pitchFamily="34" charset="-122"/>
                <a:ea typeface="微软雅黑" panose="020B0503020204020204" pitchFamily="34" charset="-122"/>
              </a:rPr>
              <a:t>行动</a:t>
            </a:r>
            <a:endParaRPr lang="en-US" sz="2000" b="1" dirty="0">
              <a:latin typeface="微软雅黑" panose="020B0503020204020204" pitchFamily="34" charset="-122"/>
              <a:ea typeface="微软雅黑" panose="020B0503020204020204" pitchFamily="34" charset="-122"/>
            </a:endParaRPr>
          </a:p>
        </p:txBody>
      </p:sp>
      <p:sp>
        <p:nvSpPr>
          <p:cNvPr id="15" name="任意多边形 14"/>
          <p:cNvSpPr/>
          <p:nvPr/>
        </p:nvSpPr>
        <p:spPr bwMode="auto">
          <a:xfrm rot="16200000">
            <a:off x="3085854" y="3155010"/>
            <a:ext cx="359044" cy="455338"/>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23607"/>
              <a:lumOff val="29180"/>
              <a:alphaOff val="0"/>
            </a:schemeClr>
          </a:lnRef>
          <a:fillRef idx="3">
            <a:schemeClr val="accent6">
              <a:shade val="90000"/>
              <a:hueOff val="0"/>
              <a:satOff val="-23607"/>
              <a:lumOff val="29180"/>
              <a:alphaOff val="0"/>
            </a:schemeClr>
          </a:fillRef>
          <a:effectRef idx="2">
            <a:schemeClr val="accent6">
              <a:shade val="90000"/>
              <a:hueOff val="0"/>
              <a:satOff val="-23607"/>
              <a:lumOff val="29180"/>
              <a:alphaOff val="0"/>
            </a:schemeClr>
          </a:effectRef>
          <a:fontRef idx="minor">
            <a:schemeClr val="lt1"/>
          </a:fontRef>
        </p:style>
        <p:txBody>
          <a:bodyPr lIns="-1" tIns="91075" rIns="107724" bIns="91074"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16" name="任意多边形 15"/>
          <p:cNvSpPr/>
          <p:nvPr/>
        </p:nvSpPr>
        <p:spPr bwMode="auto">
          <a:xfrm>
            <a:off x="2590800" y="1684670"/>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7030A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12461"/>
              <a:lumOff val="1655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6.</a:t>
            </a:r>
            <a:r>
              <a:rPr lang="zh-CN" altLang="en-US" sz="2000" b="1" dirty="0">
                <a:latin typeface="微软雅黑" panose="020B0503020204020204" pitchFamily="34" charset="-122"/>
                <a:ea typeface="微软雅黑" panose="020B0503020204020204" pitchFamily="34" charset="-122"/>
              </a:rPr>
              <a:t>再评估</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成长</a:t>
            </a:r>
            <a:endParaRPr lang="zh-CN" altLang="en-US" sz="2000" b="1" dirty="0">
              <a:latin typeface="微软雅黑" panose="020B0503020204020204" pitchFamily="34" charset="-122"/>
              <a:ea typeface="微软雅黑" panose="020B0503020204020204" pitchFamily="34" charset="-122"/>
            </a:endParaRPr>
          </a:p>
        </p:txBody>
      </p:sp>
      <p:sp>
        <p:nvSpPr>
          <p:cNvPr id="17" name="任意多边形 16"/>
          <p:cNvSpPr/>
          <p:nvPr/>
        </p:nvSpPr>
        <p:spPr bwMode="auto">
          <a:xfrm rot="19800000">
            <a:off x="3954597" y="1630008"/>
            <a:ext cx="359051" cy="455329"/>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11797"/>
              <a:lumOff val="14590"/>
              <a:alphaOff val="0"/>
            </a:schemeClr>
          </a:lnRef>
          <a:fillRef idx="3">
            <a:schemeClr val="accent6">
              <a:shade val="90000"/>
              <a:hueOff val="0"/>
              <a:satOff val="-11797"/>
              <a:lumOff val="14590"/>
              <a:alphaOff val="0"/>
            </a:schemeClr>
          </a:fillRef>
          <a:effectRef idx="2">
            <a:schemeClr val="accent6">
              <a:shade val="90000"/>
              <a:hueOff val="0"/>
              <a:satOff val="-11797"/>
              <a:lumOff val="14590"/>
              <a:alphaOff val="0"/>
            </a:schemeClr>
          </a:effectRef>
          <a:fontRef idx="minor">
            <a:schemeClr val="lt1"/>
          </a:fontRef>
        </p:style>
        <p:txBody>
          <a:bodyPr lIns="-1" tIns="91075" rIns="107724" bIns="91074"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22566" name="TextBox 11"/>
          <p:cNvSpPr txBox="1">
            <a:spLocks noChangeArrowheads="1"/>
          </p:cNvSpPr>
          <p:nvPr/>
        </p:nvSpPr>
        <p:spPr bwMode="auto">
          <a:xfrm>
            <a:off x="735013" y="1371600"/>
            <a:ext cx="704850" cy="4155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a:latin typeface="微软雅黑" panose="020B0503020204020204" pitchFamily="34" charset="-122"/>
                <a:ea typeface="微软雅黑" panose="020B0503020204020204" pitchFamily="34" charset="-122"/>
              </a:rPr>
              <a:t>系统职业生涯规划步骤</a:t>
            </a:r>
            <a:endParaRPr lang="en-US" sz="320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par>
                                <p:cTn id="45" presetID="10"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par>
                          <p:cTn id="53" fill="hold">
                            <p:stCondLst>
                              <p:cond delay="500"/>
                            </p:stCondLst>
                            <p:childTnLst>
                              <p:par>
                                <p:cTn id="54" presetID="27" presetClass="emph" presetSubtype="0" fill="remove" grpId="0" nodeType="afterEffect">
                                  <p:stCondLst>
                                    <p:cond delay="0"/>
                                  </p:stCondLst>
                                  <p:childTnLst>
                                    <p:animClr clrSpc="rgb" dir="cw">
                                      <p:cBhvr override="childStyle">
                                        <p:cTn id="55" dur="250" autoRev="1" fill="remove"/>
                                        <p:tgtEl>
                                          <p:spTgt spid="5"/>
                                        </p:tgtEl>
                                        <p:attrNameLst>
                                          <p:attrName>style.color</p:attrName>
                                        </p:attrNameLst>
                                      </p:cBhvr>
                                      <p:to>
                                        <a:schemeClr val="bg1"/>
                                      </p:to>
                                    </p:animClr>
                                    <p:animClr clrSpc="rgb" dir="cw">
                                      <p:cBhvr>
                                        <p:cTn id="56" dur="250" autoRev="1" fill="remove"/>
                                        <p:tgtEl>
                                          <p:spTgt spid="5"/>
                                        </p:tgtEl>
                                        <p:attrNameLst>
                                          <p:attrName>fillcolor</p:attrName>
                                        </p:attrNameLst>
                                      </p:cBhvr>
                                      <p:to>
                                        <a:schemeClr val="bg1"/>
                                      </p:to>
                                    </p:animClr>
                                    <p:set>
                                      <p:cBhvr>
                                        <p:cTn id="57" dur="250" autoRev="1" fill="remove"/>
                                        <p:tgtEl>
                                          <p:spTgt spid="5"/>
                                        </p:tgtEl>
                                        <p:attrNameLst>
                                          <p:attrName>fill.type</p:attrName>
                                        </p:attrNameLst>
                                      </p:cBhvr>
                                      <p:to>
                                        <p:strVal val="solid"/>
                                      </p:to>
                                    </p:set>
                                    <p:set>
                                      <p:cBhvr>
                                        <p:cTn id="58" dur="250" autoRev="1" fill="remove"/>
                                        <p:tgtEl>
                                          <p:spTgt spid="5"/>
                                        </p:tgtEl>
                                        <p:attrNameLst>
                                          <p:attrName>fill.on</p:attrName>
                                        </p:attrNameLst>
                                      </p:cBhvr>
                                      <p:to>
                                        <p:strVal val="true"/>
                                      </p:to>
                                    </p:set>
                                  </p:childTnLst>
                                </p:cTn>
                              </p:par>
                            </p:childTnLst>
                          </p:cTn>
                        </p:par>
                        <p:par>
                          <p:cTn id="59" fill="hold">
                            <p:stCondLst>
                              <p:cond delay="1000"/>
                            </p:stCondLst>
                            <p:childTnLst>
                              <p:par>
                                <p:cTn id="60" presetID="27" presetClass="emph" presetSubtype="0" fill="remove" grpId="0" nodeType="afterEffect">
                                  <p:stCondLst>
                                    <p:cond delay="0"/>
                                  </p:stCondLst>
                                  <p:childTnLst>
                                    <p:animClr clrSpc="rgb" dir="cw">
                                      <p:cBhvr override="childStyle">
                                        <p:cTn id="61" dur="250" autoRev="1" fill="remove"/>
                                        <p:tgtEl>
                                          <p:spTgt spid="7"/>
                                        </p:tgtEl>
                                        <p:attrNameLst>
                                          <p:attrName>style.color</p:attrName>
                                        </p:attrNameLst>
                                      </p:cBhvr>
                                      <p:to>
                                        <a:schemeClr val="bg1"/>
                                      </p:to>
                                    </p:animClr>
                                    <p:animClr clrSpc="rgb" dir="cw">
                                      <p:cBhvr>
                                        <p:cTn id="62" dur="250" autoRev="1" fill="remove"/>
                                        <p:tgtEl>
                                          <p:spTgt spid="7"/>
                                        </p:tgtEl>
                                        <p:attrNameLst>
                                          <p:attrName>fillcolor</p:attrName>
                                        </p:attrNameLst>
                                      </p:cBhvr>
                                      <p:to>
                                        <a:schemeClr val="bg1"/>
                                      </p:to>
                                    </p:animClr>
                                    <p:set>
                                      <p:cBhvr>
                                        <p:cTn id="63" dur="250" autoRev="1" fill="remove"/>
                                        <p:tgtEl>
                                          <p:spTgt spid="7"/>
                                        </p:tgtEl>
                                        <p:attrNameLst>
                                          <p:attrName>fill.type</p:attrName>
                                        </p:attrNameLst>
                                      </p:cBhvr>
                                      <p:to>
                                        <p:strVal val="solid"/>
                                      </p:to>
                                    </p:set>
                                    <p:set>
                                      <p:cBhvr>
                                        <p:cTn id="64" dur="250" autoRev="1" fill="remove"/>
                                        <p:tgtEl>
                                          <p:spTgt spid="7"/>
                                        </p:tgtEl>
                                        <p:attrNameLst>
                                          <p:attrName>fill.on</p:attrName>
                                        </p:attrNameLst>
                                      </p:cBhvr>
                                      <p:to>
                                        <p:strVal val="true"/>
                                      </p:to>
                                    </p:set>
                                  </p:childTnLst>
                                </p:cTn>
                              </p:par>
                            </p:childTnLst>
                          </p:cTn>
                        </p:par>
                        <p:par>
                          <p:cTn id="65" fill="hold">
                            <p:stCondLst>
                              <p:cond delay="1500"/>
                            </p:stCondLst>
                            <p:childTnLst>
                              <p:par>
                                <p:cTn id="66" presetID="27" presetClass="emph" presetSubtype="0" fill="remove" grpId="0" nodeType="afterEffect">
                                  <p:stCondLst>
                                    <p:cond delay="0"/>
                                  </p:stCondLst>
                                  <p:childTnLst>
                                    <p:animClr clrSpc="rgb" dir="cw">
                                      <p:cBhvr override="childStyle">
                                        <p:cTn id="67" dur="250" autoRev="1" fill="remove"/>
                                        <p:tgtEl>
                                          <p:spTgt spid="9"/>
                                        </p:tgtEl>
                                        <p:attrNameLst>
                                          <p:attrName>style.color</p:attrName>
                                        </p:attrNameLst>
                                      </p:cBhvr>
                                      <p:to>
                                        <a:schemeClr val="bg1"/>
                                      </p:to>
                                    </p:animClr>
                                    <p:animClr clrSpc="rgb" dir="cw">
                                      <p:cBhvr>
                                        <p:cTn id="68" dur="250" autoRev="1" fill="remove"/>
                                        <p:tgtEl>
                                          <p:spTgt spid="9"/>
                                        </p:tgtEl>
                                        <p:attrNameLst>
                                          <p:attrName>fillcolor</p:attrName>
                                        </p:attrNameLst>
                                      </p:cBhvr>
                                      <p:to>
                                        <a:schemeClr val="bg1"/>
                                      </p:to>
                                    </p:animClr>
                                    <p:set>
                                      <p:cBhvr>
                                        <p:cTn id="69" dur="250" autoRev="1" fill="remove"/>
                                        <p:tgtEl>
                                          <p:spTgt spid="9"/>
                                        </p:tgtEl>
                                        <p:attrNameLst>
                                          <p:attrName>fill.type</p:attrName>
                                        </p:attrNameLst>
                                      </p:cBhvr>
                                      <p:to>
                                        <p:strVal val="solid"/>
                                      </p:to>
                                    </p:set>
                                    <p:set>
                                      <p:cBhvr>
                                        <p:cTn id="70" dur="250" autoRev="1" fill="remove"/>
                                        <p:tgtEl>
                                          <p:spTgt spid="9"/>
                                        </p:tgtEl>
                                        <p:attrNameLst>
                                          <p:attrName>fill.on</p:attrName>
                                        </p:attrNameLst>
                                      </p:cBhvr>
                                      <p:to>
                                        <p:strVal val="true"/>
                                      </p:to>
                                    </p:set>
                                  </p:childTnLst>
                                </p:cTn>
                              </p:par>
                            </p:childTnLst>
                          </p:cTn>
                        </p:par>
                        <p:par>
                          <p:cTn id="71" fill="hold">
                            <p:stCondLst>
                              <p:cond delay="2000"/>
                            </p:stCondLst>
                            <p:childTnLst>
                              <p:par>
                                <p:cTn id="72" presetID="27" presetClass="emph" presetSubtype="0" fill="remove" grpId="0" nodeType="afterEffect">
                                  <p:stCondLst>
                                    <p:cond delay="0"/>
                                  </p:stCondLst>
                                  <p:childTnLst>
                                    <p:animClr clrSpc="rgb" dir="cw">
                                      <p:cBhvr override="childStyle">
                                        <p:cTn id="73" dur="250" autoRev="1" fill="remove"/>
                                        <p:tgtEl>
                                          <p:spTgt spid="12"/>
                                        </p:tgtEl>
                                        <p:attrNameLst>
                                          <p:attrName>style.color</p:attrName>
                                        </p:attrNameLst>
                                      </p:cBhvr>
                                      <p:to>
                                        <a:schemeClr val="bg1"/>
                                      </p:to>
                                    </p:animClr>
                                    <p:animClr clrSpc="rgb" dir="cw">
                                      <p:cBhvr>
                                        <p:cTn id="74" dur="250" autoRev="1" fill="remove"/>
                                        <p:tgtEl>
                                          <p:spTgt spid="12"/>
                                        </p:tgtEl>
                                        <p:attrNameLst>
                                          <p:attrName>fillcolor</p:attrName>
                                        </p:attrNameLst>
                                      </p:cBhvr>
                                      <p:to>
                                        <a:schemeClr val="bg1"/>
                                      </p:to>
                                    </p:animClr>
                                    <p:set>
                                      <p:cBhvr>
                                        <p:cTn id="75" dur="250" autoRev="1" fill="remove"/>
                                        <p:tgtEl>
                                          <p:spTgt spid="12"/>
                                        </p:tgtEl>
                                        <p:attrNameLst>
                                          <p:attrName>fill.type</p:attrName>
                                        </p:attrNameLst>
                                      </p:cBhvr>
                                      <p:to>
                                        <p:strVal val="solid"/>
                                      </p:to>
                                    </p:set>
                                    <p:set>
                                      <p:cBhvr>
                                        <p:cTn id="76" dur="250" autoRev="1" fill="remove"/>
                                        <p:tgtEl>
                                          <p:spTgt spid="12"/>
                                        </p:tgtEl>
                                        <p:attrNameLst>
                                          <p:attrName>fill.on</p:attrName>
                                        </p:attrNameLst>
                                      </p:cBhvr>
                                      <p:to>
                                        <p:strVal val="true"/>
                                      </p:to>
                                    </p:set>
                                  </p:childTnLst>
                                </p:cTn>
                              </p:par>
                            </p:childTnLst>
                          </p:cTn>
                        </p:par>
                        <p:par>
                          <p:cTn id="77" fill="hold">
                            <p:stCondLst>
                              <p:cond delay="2500"/>
                            </p:stCondLst>
                            <p:childTnLst>
                              <p:par>
                                <p:cTn id="78" presetID="27" presetClass="emph" presetSubtype="0" fill="remove" grpId="0" nodeType="afterEffect">
                                  <p:stCondLst>
                                    <p:cond delay="0"/>
                                  </p:stCondLst>
                                  <p:childTnLst>
                                    <p:animClr clrSpc="rgb" dir="cw">
                                      <p:cBhvr override="childStyle">
                                        <p:cTn id="79" dur="250" autoRev="1" fill="remove"/>
                                        <p:tgtEl>
                                          <p:spTgt spid="14"/>
                                        </p:tgtEl>
                                        <p:attrNameLst>
                                          <p:attrName>style.color</p:attrName>
                                        </p:attrNameLst>
                                      </p:cBhvr>
                                      <p:to>
                                        <a:schemeClr val="bg1"/>
                                      </p:to>
                                    </p:animClr>
                                    <p:animClr clrSpc="rgb" dir="cw">
                                      <p:cBhvr>
                                        <p:cTn id="80" dur="250" autoRev="1" fill="remove"/>
                                        <p:tgtEl>
                                          <p:spTgt spid="14"/>
                                        </p:tgtEl>
                                        <p:attrNameLst>
                                          <p:attrName>fillcolor</p:attrName>
                                        </p:attrNameLst>
                                      </p:cBhvr>
                                      <p:to>
                                        <a:schemeClr val="bg1"/>
                                      </p:to>
                                    </p:animClr>
                                    <p:set>
                                      <p:cBhvr>
                                        <p:cTn id="81" dur="250" autoRev="1" fill="remove"/>
                                        <p:tgtEl>
                                          <p:spTgt spid="14"/>
                                        </p:tgtEl>
                                        <p:attrNameLst>
                                          <p:attrName>fill.type</p:attrName>
                                        </p:attrNameLst>
                                      </p:cBhvr>
                                      <p:to>
                                        <p:strVal val="solid"/>
                                      </p:to>
                                    </p:set>
                                    <p:set>
                                      <p:cBhvr>
                                        <p:cTn id="82" dur="250" autoRev="1" fill="remove"/>
                                        <p:tgtEl>
                                          <p:spTgt spid="14"/>
                                        </p:tgtEl>
                                        <p:attrNameLst>
                                          <p:attrName>fill.on</p:attrName>
                                        </p:attrNameLst>
                                      </p:cBhvr>
                                      <p:to>
                                        <p:strVal val="true"/>
                                      </p:to>
                                    </p:set>
                                  </p:childTnLst>
                                </p:cTn>
                              </p:par>
                            </p:childTnLst>
                          </p:cTn>
                        </p:par>
                        <p:par>
                          <p:cTn id="83" fill="hold">
                            <p:stCondLst>
                              <p:cond delay="3000"/>
                            </p:stCondLst>
                            <p:childTnLst>
                              <p:par>
                                <p:cTn id="84" presetID="27" presetClass="emph" presetSubtype="0" fill="remove" grpId="0" nodeType="afterEffect">
                                  <p:stCondLst>
                                    <p:cond delay="0"/>
                                  </p:stCondLst>
                                  <p:childTnLst>
                                    <p:animClr clrSpc="rgb" dir="cw">
                                      <p:cBhvr override="childStyle">
                                        <p:cTn id="85" dur="250" autoRev="1" fill="remove"/>
                                        <p:tgtEl>
                                          <p:spTgt spid="16"/>
                                        </p:tgtEl>
                                        <p:attrNameLst>
                                          <p:attrName>style.color</p:attrName>
                                        </p:attrNameLst>
                                      </p:cBhvr>
                                      <p:to>
                                        <a:schemeClr val="bg1"/>
                                      </p:to>
                                    </p:animClr>
                                    <p:animClr clrSpc="rgb" dir="cw">
                                      <p:cBhvr>
                                        <p:cTn id="86" dur="250" autoRev="1" fill="remove"/>
                                        <p:tgtEl>
                                          <p:spTgt spid="16"/>
                                        </p:tgtEl>
                                        <p:attrNameLst>
                                          <p:attrName>fillcolor</p:attrName>
                                        </p:attrNameLst>
                                      </p:cBhvr>
                                      <p:to>
                                        <a:schemeClr val="bg1"/>
                                      </p:to>
                                    </p:animClr>
                                    <p:set>
                                      <p:cBhvr>
                                        <p:cTn id="87" dur="250" autoRev="1" fill="remove"/>
                                        <p:tgtEl>
                                          <p:spTgt spid="16"/>
                                        </p:tgtEl>
                                        <p:attrNameLst>
                                          <p:attrName>fill.type</p:attrName>
                                        </p:attrNameLst>
                                      </p:cBhvr>
                                      <p:to>
                                        <p:strVal val="solid"/>
                                      </p:to>
                                    </p:set>
                                    <p:set>
                                      <p:cBhvr>
                                        <p:cTn id="88" dur="250" autoRev="1" fill="remove"/>
                                        <p:tgtEl>
                                          <p:spTgt spid="16"/>
                                        </p:tgtEl>
                                        <p:attrNameLst>
                                          <p:attrName>fill.on</p:attrName>
                                        </p:attrNameLst>
                                      </p:cBhvr>
                                      <p:to>
                                        <p:strVal val="true"/>
                                      </p:to>
                                    </p:set>
                                  </p:childTnLst>
                                </p:cTn>
                              </p:par>
                            </p:childTnLst>
                          </p:cTn>
                        </p:par>
                        <p:par>
                          <p:cTn id="89" fill="hold">
                            <p:stCondLst>
                              <p:cond delay="3500"/>
                            </p:stCondLst>
                            <p:childTnLst>
                              <p:par>
                                <p:cTn id="90" presetID="27" presetClass="emph" presetSubtype="0" fill="remove" grpId="1" nodeType="afterEffect">
                                  <p:stCondLst>
                                    <p:cond delay="0"/>
                                  </p:stCondLst>
                                  <p:childTnLst>
                                    <p:animClr clrSpc="rgb" dir="cw">
                                      <p:cBhvr override="childStyle">
                                        <p:cTn id="91" dur="250" autoRev="1" fill="remove"/>
                                        <p:tgtEl>
                                          <p:spTgt spid="5"/>
                                        </p:tgtEl>
                                        <p:attrNameLst>
                                          <p:attrName>style.color</p:attrName>
                                        </p:attrNameLst>
                                      </p:cBhvr>
                                      <p:to>
                                        <a:schemeClr val="bg1"/>
                                      </p:to>
                                    </p:animClr>
                                    <p:animClr clrSpc="rgb" dir="cw">
                                      <p:cBhvr>
                                        <p:cTn id="92" dur="250" autoRev="1" fill="remove"/>
                                        <p:tgtEl>
                                          <p:spTgt spid="5"/>
                                        </p:tgtEl>
                                        <p:attrNameLst>
                                          <p:attrName>fillcolor</p:attrName>
                                        </p:attrNameLst>
                                      </p:cBhvr>
                                      <p:to>
                                        <a:schemeClr val="bg1"/>
                                      </p:to>
                                    </p:animClr>
                                    <p:set>
                                      <p:cBhvr>
                                        <p:cTn id="93" dur="250" autoRev="1" fill="remove"/>
                                        <p:tgtEl>
                                          <p:spTgt spid="5"/>
                                        </p:tgtEl>
                                        <p:attrNameLst>
                                          <p:attrName>fill.type</p:attrName>
                                        </p:attrNameLst>
                                      </p:cBhvr>
                                      <p:to>
                                        <p:strVal val="solid"/>
                                      </p:to>
                                    </p:set>
                                    <p:set>
                                      <p:cBhvr>
                                        <p:cTn id="94" dur="250" autoRev="1" fill="remove"/>
                                        <p:tgtEl>
                                          <p:spTgt spid="5"/>
                                        </p:tgtEl>
                                        <p:attrNameLst>
                                          <p:attrName>fill.on</p:attrName>
                                        </p:attrNameLst>
                                      </p:cBhvr>
                                      <p:to>
                                        <p:strVal val="true"/>
                                      </p:to>
                                    </p:set>
                                  </p:childTnLst>
                                </p:cTn>
                              </p:par>
                            </p:childTnLst>
                          </p:cTn>
                        </p:par>
                        <p:par>
                          <p:cTn id="95" fill="hold">
                            <p:stCondLst>
                              <p:cond delay="4000"/>
                            </p:stCondLst>
                            <p:childTnLst>
                              <p:par>
                                <p:cTn id="96" presetID="27" presetClass="emph" presetSubtype="0" fill="remove" grpId="1" nodeType="afterEffect">
                                  <p:stCondLst>
                                    <p:cond delay="0"/>
                                  </p:stCondLst>
                                  <p:childTnLst>
                                    <p:animClr clrSpc="rgb" dir="cw">
                                      <p:cBhvr override="childStyle">
                                        <p:cTn id="97" dur="250" autoRev="1" fill="remove"/>
                                        <p:tgtEl>
                                          <p:spTgt spid="7"/>
                                        </p:tgtEl>
                                        <p:attrNameLst>
                                          <p:attrName>style.color</p:attrName>
                                        </p:attrNameLst>
                                      </p:cBhvr>
                                      <p:to>
                                        <a:schemeClr val="bg1"/>
                                      </p:to>
                                    </p:animClr>
                                    <p:animClr clrSpc="rgb" dir="cw">
                                      <p:cBhvr>
                                        <p:cTn id="98" dur="250" autoRev="1" fill="remove"/>
                                        <p:tgtEl>
                                          <p:spTgt spid="7"/>
                                        </p:tgtEl>
                                        <p:attrNameLst>
                                          <p:attrName>fillcolor</p:attrName>
                                        </p:attrNameLst>
                                      </p:cBhvr>
                                      <p:to>
                                        <a:schemeClr val="bg1"/>
                                      </p:to>
                                    </p:animClr>
                                    <p:set>
                                      <p:cBhvr>
                                        <p:cTn id="99" dur="250" autoRev="1" fill="remove"/>
                                        <p:tgtEl>
                                          <p:spTgt spid="7"/>
                                        </p:tgtEl>
                                        <p:attrNameLst>
                                          <p:attrName>fill.type</p:attrName>
                                        </p:attrNameLst>
                                      </p:cBhvr>
                                      <p:to>
                                        <p:strVal val="solid"/>
                                      </p:to>
                                    </p:set>
                                    <p:set>
                                      <p:cBhvr>
                                        <p:cTn id="100" dur="250" autoRev="1" fill="remove"/>
                                        <p:tgtEl>
                                          <p:spTgt spid="7"/>
                                        </p:tgtEl>
                                        <p:attrNameLst>
                                          <p:attrName>fill.on</p:attrName>
                                        </p:attrNameLst>
                                      </p:cBhvr>
                                      <p:to>
                                        <p:strVal val="true"/>
                                      </p:to>
                                    </p:set>
                                  </p:childTnLst>
                                </p:cTn>
                              </p:par>
                            </p:childTnLst>
                          </p:cTn>
                        </p:par>
                        <p:par>
                          <p:cTn id="101" fill="hold">
                            <p:stCondLst>
                              <p:cond delay="4500"/>
                            </p:stCondLst>
                            <p:childTnLst>
                              <p:par>
                                <p:cTn id="102" presetID="27" presetClass="emph" presetSubtype="0" fill="remove" grpId="1" nodeType="afterEffect">
                                  <p:stCondLst>
                                    <p:cond delay="0"/>
                                  </p:stCondLst>
                                  <p:childTnLst>
                                    <p:animClr clrSpc="rgb" dir="cw">
                                      <p:cBhvr override="childStyle">
                                        <p:cTn id="103" dur="250" autoRev="1" fill="remove"/>
                                        <p:tgtEl>
                                          <p:spTgt spid="9"/>
                                        </p:tgtEl>
                                        <p:attrNameLst>
                                          <p:attrName>style.color</p:attrName>
                                        </p:attrNameLst>
                                      </p:cBhvr>
                                      <p:to>
                                        <a:schemeClr val="bg1"/>
                                      </p:to>
                                    </p:animClr>
                                    <p:animClr clrSpc="rgb" dir="cw">
                                      <p:cBhvr>
                                        <p:cTn id="104" dur="250" autoRev="1" fill="remove"/>
                                        <p:tgtEl>
                                          <p:spTgt spid="9"/>
                                        </p:tgtEl>
                                        <p:attrNameLst>
                                          <p:attrName>fillcolor</p:attrName>
                                        </p:attrNameLst>
                                      </p:cBhvr>
                                      <p:to>
                                        <a:schemeClr val="bg1"/>
                                      </p:to>
                                    </p:animClr>
                                    <p:set>
                                      <p:cBhvr>
                                        <p:cTn id="105" dur="250" autoRev="1" fill="remove"/>
                                        <p:tgtEl>
                                          <p:spTgt spid="9"/>
                                        </p:tgtEl>
                                        <p:attrNameLst>
                                          <p:attrName>fill.type</p:attrName>
                                        </p:attrNameLst>
                                      </p:cBhvr>
                                      <p:to>
                                        <p:strVal val="solid"/>
                                      </p:to>
                                    </p:set>
                                    <p:set>
                                      <p:cBhvr>
                                        <p:cTn id="106" dur="250" autoRev="1" fill="remove"/>
                                        <p:tgtEl>
                                          <p:spTgt spid="9"/>
                                        </p:tgtEl>
                                        <p:attrNameLst>
                                          <p:attrName>fill.on</p:attrName>
                                        </p:attrNameLst>
                                      </p:cBhvr>
                                      <p:to>
                                        <p:strVal val="true"/>
                                      </p:to>
                                    </p:set>
                                  </p:childTnLst>
                                </p:cTn>
                              </p:par>
                            </p:childTnLst>
                          </p:cTn>
                        </p:par>
                        <p:par>
                          <p:cTn id="107" fill="hold">
                            <p:stCondLst>
                              <p:cond delay="5000"/>
                            </p:stCondLst>
                            <p:childTnLst>
                              <p:par>
                                <p:cTn id="108" presetID="27" presetClass="emph" presetSubtype="0" fill="remove" grpId="1" nodeType="afterEffect">
                                  <p:stCondLst>
                                    <p:cond delay="0"/>
                                  </p:stCondLst>
                                  <p:childTnLst>
                                    <p:animClr clrSpc="rgb" dir="cw">
                                      <p:cBhvr override="childStyle">
                                        <p:cTn id="109" dur="250" autoRev="1" fill="remove"/>
                                        <p:tgtEl>
                                          <p:spTgt spid="12"/>
                                        </p:tgtEl>
                                        <p:attrNameLst>
                                          <p:attrName>style.color</p:attrName>
                                        </p:attrNameLst>
                                      </p:cBhvr>
                                      <p:to>
                                        <a:schemeClr val="bg1"/>
                                      </p:to>
                                    </p:animClr>
                                    <p:animClr clrSpc="rgb" dir="cw">
                                      <p:cBhvr>
                                        <p:cTn id="110" dur="250" autoRev="1" fill="remove"/>
                                        <p:tgtEl>
                                          <p:spTgt spid="12"/>
                                        </p:tgtEl>
                                        <p:attrNameLst>
                                          <p:attrName>fillcolor</p:attrName>
                                        </p:attrNameLst>
                                      </p:cBhvr>
                                      <p:to>
                                        <a:schemeClr val="bg1"/>
                                      </p:to>
                                    </p:animClr>
                                    <p:set>
                                      <p:cBhvr>
                                        <p:cTn id="111" dur="250" autoRev="1" fill="remove"/>
                                        <p:tgtEl>
                                          <p:spTgt spid="12"/>
                                        </p:tgtEl>
                                        <p:attrNameLst>
                                          <p:attrName>fill.type</p:attrName>
                                        </p:attrNameLst>
                                      </p:cBhvr>
                                      <p:to>
                                        <p:strVal val="solid"/>
                                      </p:to>
                                    </p:set>
                                    <p:set>
                                      <p:cBhvr>
                                        <p:cTn id="112" dur="250" autoRev="1" fill="remove"/>
                                        <p:tgtEl>
                                          <p:spTgt spid="12"/>
                                        </p:tgtEl>
                                        <p:attrNameLst>
                                          <p:attrName>fill.on</p:attrName>
                                        </p:attrNameLst>
                                      </p:cBhvr>
                                      <p:to>
                                        <p:strVal val="true"/>
                                      </p:to>
                                    </p:set>
                                  </p:childTnLst>
                                </p:cTn>
                              </p:par>
                            </p:childTnLst>
                          </p:cTn>
                        </p:par>
                        <p:par>
                          <p:cTn id="113" fill="hold">
                            <p:stCondLst>
                              <p:cond delay="5500"/>
                            </p:stCondLst>
                            <p:childTnLst>
                              <p:par>
                                <p:cTn id="114" presetID="27" presetClass="emph" presetSubtype="0" fill="remove" grpId="1" nodeType="afterEffect">
                                  <p:stCondLst>
                                    <p:cond delay="0"/>
                                  </p:stCondLst>
                                  <p:childTnLst>
                                    <p:animClr clrSpc="rgb" dir="cw">
                                      <p:cBhvr override="childStyle">
                                        <p:cTn id="115" dur="250" autoRev="1" fill="remove"/>
                                        <p:tgtEl>
                                          <p:spTgt spid="14"/>
                                        </p:tgtEl>
                                        <p:attrNameLst>
                                          <p:attrName>style.color</p:attrName>
                                        </p:attrNameLst>
                                      </p:cBhvr>
                                      <p:to>
                                        <a:schemeClr val="bg1"/>
                                      </p:to>
                                    </p:animClr>
                                    <p:animClr clrSpc="rgb" dir="cw">
                                      <p:cBhvr>
                                        <p:cTn id="116" dur="250" autoRev="1" fill="remove"/>
                                        <p:tgtEl>
                                          <p:spTgt spid="14"/>
                                        </p:tgtEl>
                                        <p:attrNameLst>
                                          <p:attrName>fillcolor</p:attrName>
                                        </p:attrNameLst>
                                      </p:cBhvr>
                                      <p:to>
                                        <a:schemeClr val="bg1"/>
                                      </p:to>
                                    </p:animClr>
                                    <p:set>
                                      <p:cBhvr>
                                        <p:cTn id="117" dur="250" autoRev="1" fill="remove"/>
                                        <p:tgtEl>
                                          <p:spTgt spid="14"/>
                                        </p:tgtEl>
                                        <p:attrNameLst>
                                          <p:attrName>fill.type</p:attrName>
                                        </p:attrNameLst>
                                      </p:cBhvr>
                                      <p:to>
                                        <p:strVal val="solid"/>
                                      </p:to>
                                    </p:set>
                                    <p:set>
                                      <p:cBhvr>
                                        <p:cTn id="118" dur="250" autoRev="1" fill="remove"/>
                                        <p:tgtEl>
                                          <p:spTgt spid="14"/>
                                        </p:tgtEl>
                                        <p:attrNameLst>
                                          <p:attrName>fill.on</p:attrName>
                                        </p:attrNameLst>
                                      </p:cBhvr>
                                      <p:to>
                                        <p:strVal val="true"/>
                                      </p:to>
                                    </p:set>
                                  </p:childTnLst>
                                </p:cTn>
                              </p:par>
                            </p:childTnLst>
                          </p:cTn>
                        </p:par>
                        <p:par>
                          <p:cTn id="119" fill="hold">
                            <p:stCondLst>
                              <p:cond delay="6000"/>
                            </p:stCondLst>
                            <p:childTnLst>
                              <p:par>
                                <p:cTn id="120" presetID="27" presetClass="emph" presetSubtype="0" fill="remove" grpId="1" nodeType="afterEffect">
                                  <p:stCondLst>
                                    <p:cond delay="0"/>
                                  </p:stCondLst>
                                  <p:childTnLst>
                                    <p:animClr clrSpc="rgb" dir="cw">
                                      <p:cBhvr override="childStyle">
                                        <p:cTn id="121" dur="250" autoRev="1" fill="remove"/>
                                        <p:tgtEl>
                                          <p:spTgt spid="16"/>
                                        </p:tgtEl>
                                        <p:attrNameLst>
                                          <p:attrName>style.color</p:attrName>
                                        </p:attrNameLst>
                                      </p:cBhvr>
                                      <p:to>
                                        <a:schemeClr val="bg1"/>
                                      </p:to>
                                    </p:animClr>
                                    <p:animClr clrSpc="rgb" dir="cw">
                                      <p:cBhvr>
                                        <p:cTn id="122" dur="250" autoRev="1" fill="remove"/>
                                        <p:tgtEl>
                                          <p:spTgt spid="16"/>
                                        </p:tgtEl>
                                        <p:attrNameLst>
                                          <p:attrName>fillcolor</p:attrName>
                                        </p:attrNameLst>
                                      </p:cBhvr>
                                      <p:to>
                                        <a:schemeClr val="bg1"/>
                                      </p:to>
                                    </p:animClr>
                                    <p:set>
                                      <p:cBhvr>
                                        <p:cTn id="123" dur="250" autoRev="1" fill="remove"/>
                                        <p:tgtEl>
                                          <p:spTgt spid="16"/>
                                        </p:tgtEl>
                                        <p:attrNameLst>
                                          <p:attrName>fill.type</p:attrName>
                                        </p:attrNameLst>
                                      </p:cBhvr>
                                      <p:to>
                                        <p:strVal val="solid"/>
                                      </p:to>
                                    </p:set>
                                    <p:set>
                                      <p:cBhvr>
                                        <p:cTn id="124" dur="250" autoRev="1" fill="remove"/>
                                        <p:tgtEl>
                                          <p:spTgt spid="16"/>
                                        </p:tgtEl>
                                        <p:attrNameLst>
                                          <p:attrName>fill.on</p:attrName>
                                        </p:attrNameLst>
                                      </p:cBhvr>
                                      <p:to>
                                        <p:strVal val="true"/>
                                      </p:to>
                                    </p:set>
                                  </p:childTnLst>
                                </p:cTn>
                              </p:par>
                            </p:childTnLst>
                          </p:cTn>
                        </p:par>
                        <p:par>
                          <p:cTn id="125" fill="hold">
                            <p:stCondLst>
                              <p:cond delay="6500"/>
                            </p:stCondLst>
                            <p:childTnLst>
                              <p:par>
                                <p:cTn id="126" presetID="27" presetClass="emph" presetSubtype="0" fill="remove" grpId="2" nodeType="afterEffect">
                                  <p:stCondLst>
                                    <p:cond delay="0"/>
                                  </p:stCondLst>
                                  <p:childTnLst>
                                    <p:animClr clrSpc="rgb" dir="cw">
                                      <p:cBhvr override="childStyle">
                                        <p:cTn id="127" dur="250" autoRev="1" fill="remove"/>
                                        <p:tgtEl>
                                          <p:spTgt spid="5"/>
                                        </p:tgtEl>
                                        <p:attrNameLst>
                                          <p:attrName>style.color</p:attrName>
                                        </p:attrNameLst>
                                      </p:cBhvr>
                                      <p:to>
                                        <a:schemeClr val="bg1"/>
                                      </p:to>
                                    </p:animClr>
                                    <p:animClr clrSpc="rgb" dir="cw">
                                      <p:cBhvr>
                                        <p:cTn id="128" dur="250" autoRev="1" fill="remove"/>
                                        <p:tgtEl>
                                          <p:spTgt spid="5"/>
                                        </p:tgtEl>
                                        <p:attrNameLst>
                                          <p:attrName>fillcolor</p:attrName>
                                        </p:attrNameLst>
                                      </p:cBhvr>
                                      <p:to>
                                        <a:schemeClr val="bg1"/>
                                      </p:to>
                                    </p:animClr>
                                    <p:set>
                                      <p:cBhvr>
                                        <p:cTn id="129" dur="250" autoRev="1" fill="remove"/>
                                        <p:tgtEl>
                                          <p:spTgt spid="5"/>
                                        </p:tgtEl>
                                        <p:attrNameLst>
                                          <p:attrName>fill.type</p:attrName>
                                        </p:attrNameLst>
                                      </p:cBhvr>
                                      <p:to>
                                        <p:strVal val="solid"/>
                                      </p:to>
                                    </p:set>
                                    <p:set>
                                      <p:cBhvr>
                                        <p:cTn id="130" dur="250" autoRev="1" fill="remove"/>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bldLvl="0" animBg="1"/>
      <p:bldP spid="5" grpId="2" bldLvl="0" animBg="1"/>
      <p:bldP spid="7" grpId="0" bldLvl="0" animBg="1"/>
      <p:bldP spid="7" grpId="1" bldLvl="0" animBg="1"/>
      <p:bldP spid="9" grpId="0" bldLvl="0" animBg="1"/>
      <p:bldP spid="9" grpId="1" bldLvl="0" animBg="1"/>
      <p:bldP spid="12" grpId="0" bldLvl="0" animBg="1"/>
      <p:bldP spid="12" grpId="1" bldLvl="0" animBg="1"/>
      <p:bldP spid="14" grpId="0" bldLvl="0" animBg="1"/>
      <p:bldP spid="14" grpId="1" bldLvl="0" animBg="1"/>
      <p:bldP spid="16" grpId="0" bldLvl="0" animBg="1"/>
      <p:bldP spid="16" grpId="1"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pPr algn="l"/>
            <a:r>
              <a:rPr lang="zh-CN" altLang="en-US" sz="3200" b="1" smtClean="0">
                <a:solidFill>
                  <a:srgbClr val="002060"/>
                </a:solidFill>
                <a:latin typeface="微软雅黑" panose="020B0503020204020204" pitchFamily="34" charset="-122"/>
                <a:ea typeface="微软雅黑" panose="020B0503020204020204" pitchFamily="34" charset="-122"/>
                <a:cs typeface="+mn-cs"/>
                <a:sym typeface="+mn-ea"/>
              </a:rPr>
              <a:t>职业生涯规划的管理方法</a:t>
            </a:r>
            <a:endParaRPr lang="zh-CN" altLang="en-US" sz="3200" b="1" smtClean="0">
              <a:solidFill>
                <a:srgbClr val="002060"/>
              </a:solidFill>
              <a:latin typeface="微软雅黑" panose="020B0503020204020204" pitchFamily="34" charset="-122"/>
              <a:ea typeface="微软雅黑" panose="020B0503020204020204" pitchFamily="34" charset="-122"/>
              <a:cs typeface="+mn-cs"/>
            </a:endParaRPr>
          </a:p>
        </p:txBody>
      </p:sp>
      <p:sp>
        <p:nvSpPr>
          <p:cNvPr id="5" name="内容占位符 4"/>
          <p:cNvSpPr>
            <a:spLocks noGrp="1"/>
          </p:cNvSpPr>
          <p:nvPr>
            <p:ph idx="1"/>
          </p:nvPr>
        </p:nvSpPr>
        <p:spPr>
          <a:xfrm>
            <a:off x="951230" y="1586865"/>
            <a:ext cx="7418070" cy="4241800"/>
          </a:xfrm>
        </p:spPr>
        <p:txBody>
          <a:bodyPr/>
          <a:p>
            <a:r>
              <a:rPr lang="en-US" altLang="zh-CN"/>
              <a:t>1</a:t>
            </a:r>
            <a:r>
              <a:rPr lang="zh-CN" altLang="en-US"/>
              <a:t>、定期评估：每月、每季度、每年，至少一个学期一次。</a:t>
            </a:r>
            <a:endParaRPr lang="zh-CN" altLang="en-US"/>
          </a:p>
          <a:p>
            <a:r>
              <a:rPr lang="en-US" altLang="zh-CN"/>
              <a:t>2</a:t>
            </a:r>
            <a:r>
              <a:rPr lang="zh-CN" altLang="en-US"/>
              <a:t>、及时调整：调整原则是在尊重长期目标的基础上调整短、中期目标，没有极特殊形势，不要调整到另一个与原目标不一致的目标上去。</a:t>
            </a:r>
            <a:endParaRPr lang="zh-CN" altLang="en-US"/>
          </a:p>
          <a:p>
            <a:r>
              <a:rPr lang="en-US" altLang="zh-CN"/>
              <a:t>3</a:t>
            </a:r>
            <a:r>
              <a:rPr lang="zh-CN" altLang="en-US"/>
              <a:t>、保持接纳和开放的心态</a:t>
            </a:r>
            <a:endParaRPr lang="zh-CN" altLang="en-US"/>
          </a:p>
          <a:p>
            <a:r>
              <a:rPr lang="en-US" altLang="zh-CN"/>
              <a:t>4</a:t>
            </a:r>
            <a:r>
              <a:rPr lang="zh-CN" altLang="en-US"/>
              <a:t>、做好职业生涯规划档案</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a:xfrm>
            <a:off x="3276295" y="2666830"/>
            <a:ext cx="5536870" cy="1172505"/>
          </a:xfrm>
        </p:spPr>
        <p:txBody>
          <a:bodyPr>
            <a:normAutofit fontScale="90000"/>
          </a:bodyPr>
          <a:p>
            <a:pPr indent="0" eaLnBrk="1" hangingPunct="1">
              <a:lnSpc>
                <a:spcPct val="200000"/>
              </a:lnSpc>
              <a:buFont typeface="Wingdings" panose="05000000000000000000" pitchFamily="2" charset="2"/>
            </a:pP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我的生涯规划档案 </a:t>
            </a:r>
            <a:endParaRPr lang="zh-CN" altLang="en-US" smtClean="0">
              <a:latin typeface="黑体" panose="02010609060101010101" pitchFamily="49" charset="-122"/>
              <a:ea typeface="黑体" panose="02010609060101010101" pitchFamily="49" charset="-122"/>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p:txBody>
          <a:bodyPr/>
          <a:p>
            <a:r>
              <a:rPr lang="zh-CN" altLang="en-US" sz="3200" b="1" smtClean="0">
                <a:solidFill>
                  <a:srgbClr val="002060"/>
                </a:solidFill>
                <a:latin typeface="微软雅黑" panose="020B0503020204020204" pitchFamily="34" charset="-122"/>
                <a:ea typeface="微软雅黑" panose="020B0503020204020204" pitchFamily="34" charset="-122"/>
                <a:cs typeface="+mn-cs"/>
              </a:rPr>
              <a:t>我的生涯规划档案</a:t>
            </a:r>
            <a:endParaRPr lang="zh-CN" altLang="en-US" sz="3200" b="1" smtClean="0">
              <a:solidFill>
                <a:srgbClr val="002060"/>
              </a:solidFill>
              <a:latin typeface="微软雅黑" panose="020B0503020204020204" pitchFamily="34" charset="-122"/>
              <a:ea typeface="微软雅黑" panose="020B0503020204020204" pitchFamily="34" charset="-122"/>
              <a:cs typeface="+mn-cs"/>
            </a:endParaRPr>
          </a:p>
        </p:txBody>
      </p:sp>
      <p:sp>
        <p:nvSpPr>
          <p:cNvPr id="5" name="内容占位符 4"/>
          <p:cNvSpPr>
            <a:spLocks noGrp="1"/>
          </p:cNvSpPr>
          <p:nvPr>
            <p:ph idx="1"/>
          </p:nvPr>
        </p:nvSpPr>
        <p:spPr/>
        <p:txBody>
          <a:bodyPr/>
          <a:p>
            <a:r>
              <a:rPr lang="en-US" altLang="zh-CN"/>
              <a:t>1</a:t>
            </a:r>
            <a:r>
              <a:rPr lang="zh-CN" altLang="en-US"/>
              <a:t>、自我认识部分：结合测评、结合自身事例，加深自我认识。</a:t>
            </a:r>
            <a:endParaRPr lang="zh-CN" altLang="en-US"/>
          </a:p>
          <a:p>
            <a:r>
              <a:rPr lang="en-US" altLang="zh-CN"/>
              <a:t>2</a:t>
            </a:r>
            <a:r>
              <a:rPr lang="zh-CN" altLang="en-US"/>
              <a:t>、职业认识部分：不断缩小职业探索范围，明确探索内容。</a:t>
            </a:r>
            <a:endParaRPr lang="zh-CN" altLang="en-US"/>
          </a:p>
          <a:p>
            <a:r>
              <a:rPr lang="en-US" altLang="zh-CN"/>
              <a:t>3</a:t>
            </a:r>
            <a:r>
              <a:rPr lang="zh-CN" altLang="en-US"/>
              <a:t>、理性决策，明确职业发展路径。</a:t>
            </a:r>
            <a:endParaRPr lang="zh-CN" altLang="en-US"/>
          </a:p>
          <a:p>
            <a:r>
              <a:rPr lang="en-US" altLang="zh-CN"/>
              <a:t>4</a:t>
            </a:r>
            <a:r>
              <a:rPr lang="zh-CN" altLang="en-US"/>
              <a:t>、目标设立和行动计划是重点，按照</a:t>
            </a:r>
            <a:r>
              <a:rPr lang="en-US" altLang="zh-CN"/>
              <a:t>SMART</a:t>
            </a:r>
            <a:r>
              <a:rPr lang="zh-CN" altLang="en-US"/>
              <a:t>原则，越细越好。</a:t>
            </a:r>
            <a:endParaRPr lang="zh-CN" altLang="en-US"/>
          </a:p>
          <a:p>
            <a:r>
              <a:rPr lang="en-US" altLang="zh-CN"/>
              <a:t>5</a:t>
            </a:r>
            <a:r>
              <a:rPr lang="zh-CN" altLang="en-US"/>
              <a:t>、评估、调整和反馈也要有。</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16330" y="228600"/>
            <a:ext cx="5392738" cy="1143000"/>
          </a:xfrm>
        </p:spPr>
        <p:txBody>
          <a:bodyPr anchor="t"/>
          <a:lstStyle/>
          <a:p>
            <a:pPr eaLnBrk="1" hangingPunct="1">
              <a:lnSpc>
                <a:spcPct val="150000"/>
              </a:lnSpc>
            </a:pPr>
            <a:r>
              <a:rPr lang="zh-CN" altLang="en-US" sz="3600" b="1" smtClean="0">
                <a:solidFill>
                  <a:srgbClr val="002060"/>
                </a:solidFill>
                <a:latin typeface="微软雅黑" panose="020B0503020204020204" pitchFamily="34" charset="-122"/>
                <a:ea typeface="微软雅黑" panose="020B0503020204020204" pitchFamily="34" charset="-122"/>
              </a:rPr>
              <a:t>教学目标</a:t>
            </a:r>
            <a:endParaRPr lang="zh-CN" altLang="en-US" sz="3600" b="1" smtClean="0">
              <a:solidFill>
                <a:srgbClr val="002060"/>
              </a:solidFill>
              <a:latin typeface="微软雅黑" panose="020B0503020204020204" pitchFamily="34" charset="-122"/>
              <a:ea typeface="微软雅黑" panose="020B0503020204020204" pitchFamily="34" charset="-122"/>
            </a:endParaRPr>
          </a:p>
        </p:txBody>
      </p:sp>
      <p:sp>
        <p:nvSpPr>
          <p:cNvPr id="3" name="Rectangle 3"/>
          <p:cNvSpPr txBox="1">
            <a:spLocks noChangeArrowheads="1"/>
          </p:cNvSpPr>
          <p:nvPr/>
        </p:nvSpPr>
        <p:spPr>
          <a:xfrm>
            <a:off x="685800" y="1371600"/>
            <a:ext cx="8001000" cy="4688205"/>
          </a:xfrm>
          <a:prstGeom prst="rect">
            <a:avLst/>
          </a:prstGeom>
        </p:spPr>
        <p:txBody>
          <a:bodyPr/>
          <a:lstStyle/>
          <a:p>
            <a:pPr marL="342900" indent="-342900" eaLnBrk="0" hangingPunct="0">
              <a:lnSpc>
                <a:spcPct val="150000"/>
              </a:lnSpc>
              <a:spcBef>
                <a:spcPct val="30000"/>
              </a:spcBef>
              <a:spcAft>
                <a:spcPct val="30000"/>
              </a:spcAft>
              <a:buFont typeface="Wingdings" panose="05000000000000000000" pitchFamily="2" charset="2"/>
              <a:buNone/>
              <a:defRPr/>
            </a:pPr>
            <a:r>
              <a:rPr lang="zh-CN" altLang="en-US" sz="2800" i="1" kern="0" dirty="0">
                <a:latin typeface="微软雅黑" panose="020B0503020204020204" pitchFamily="34" charset="-122"/>
                <a:ea typeface="微软雅黑" panose="020B0503020204020204" pitchFamily="34" charset="-122"/>
              </a:rPr>
              <a:t>认知目标：</a:t>
            </a:r>
            <a:endParaRPr lang="zh-CN" altLang="en-US" sz="2800" i="1" kern="0" dirty="0">
              <a:latin typeface="微软雅黑" panose="020B0503020204020204" pitchFamily="34" charset="-122"/>
              <a:ea typeface="微软雅黑" panose="020B0503020204020204" pitchFamily="34" charset="-122"/>
            </a:endParaRPr>
          </a:p>
          <a:p>
            <a:pPr marL="342900" indent="-342900" eaLnBrk="0" hangingPunct="0">
              <a:lnSpc>
                <a:spcPct val="150000"/>
              </a:lnSpc>
              <a:spcBef>
                <a:spcPct val="30000"/>
              </a:spcBef>
              <a:spcAft>
                <a:spcPct val="30000"/>
              </a:spcAft>
              <a:buFont typeface="Wingdings" panose="05000000000000000000" pitchFamily="2" charset="2"/>
              <a:buChar char="Ø"/>
              <a:defRPr/>
            </a:pPr>
            <a:r>
              <a:rPr lang="zh-CN" altLang="en-US" sz="2800" kern="0" dirty="0">
                <a:latin typeface="微软雅黑" panose="020B0503020204020204" pitchFamily="34" charset="-122"/>
                <a:ea typeface="微软雅黑" panose="020B0503020204020204" pitchFamily="34" charset="-122"/>
              </a:rPr>
              <a:t>认识到生涯规划是一个持续一生的过程，做好大学生涯规划，为自己未来的人生奠基。</a:t>
            </a:r>
            <a:endParaRPr lang="zh-CN" altLang="en-US" sz="2800" kern="0" dirty="0">
              <a:latin typeface="微软雅黑" panose="020B0503020204020204" pitchFamily="34" charset="-122"/>
              <a:ea typeface="微软雅黑" panose="020B0503020204020204" pitchFamily="34" charset="-122"/>
            </a:endParaRPr>
          </a:p>
          <a:p>
            <a:pPr marL="342900" indent="-342900" eaLnBrk="0" hangingPunct="0">
              <a:lnSpc>
                <a:spcPct val="150000"/>
              </a:lnSpc>
              <a:spcBef>
                <a:spcPct val="30000"/>
              </a:spcBef>
              <a:spcAft>
                <a:spcPct val="30000"/>
              </a:spcAft>
              <a:buFont typeface="Wingdings" panose="05000000000000000000" pitchFamily="2" charset="2"/>
              <a:buChar char="Ø"/>
              <a:defRPr/>
            </a:pPr>
            <a:r>
              <a:rPr lang="zh-CN" altLang="en-US" sz="2800" kern="0" dirty="0">
                <a:latin typeface="微软雅黑" panose="020B0503020204020204" pitchFamily="34" charset="-122"/>
                <a:ea typeface="微软雅黑" panose="020B0503020204020204" pitchFamily="34" charset="-122"/>
              </a:rPr>
              <a:t>认识到我们要根据时势，经常对自己的职业规划进行评估、反馈和调整，做好生涯规划管理，接纳生涯的各种可能性。</a:t>
            </a:r>
            <a:endParaRPr lang="zh-CN" altLang="en-US" sz="2800" kern="0" dirty="0">
              <a:latin typeface="微软雅黑" panose="020B0503020204020204" pitchFamily="34" charset="-122"/>
              <a:ea typeface="微软雅黑" panose="020B0503020204020204" pitchFamily="34" charset="-122"/>
            </a:endParaRPr>
          </a:p>
          <a:p>
            <a:pPr marL="342900" indent="-342900" eaLnBrk="0" hangingPunct="0">
              <a:lnSpc>
                <a:spcPct val="150000"/>
              </a:lnSpc>
              <a:spcBef>
                <a:spcPct val="30000"/>
              </a:spcBef>
              <a:spcAft>
                <a:spcPct val="30000"/>
              </a:spcAft>
              <a:buFont typeface="Wingdings" panose="05000000000000000000" pitchFamily="2" charset="2"/>
              <a:buChar char="Ø"/>
              <a:defRPr/>
            </a:pPr>
            <a:endParaRPr lang="en-US" altLang="zh-CN" sz="2800" kern="0" dirty="0">
              <a:latin typeface="微软雅黑" panose="020B0503020204020204" pitchFamily="34" charset="-122"/>
              <a:ea typeface="微软雅黑" panose="020B0503020204020204" pitchFamily="34" charset="-122"/>
            </a:endParaRPr>
          </a:p>
          <a:p>
            <a:pPr marL="342900" indent="-342900" eaLnBrk="0" hangingPunct="0">
              <a:lnSpc>
                <a:spcPct val="150000"/>
              </a:lnSpc>
              <a:spcBef>
                <a:spcPct val="30000"/>
              </a:spcBef>
              <a:spcAft>
                <a:spcPct val="30000"/>
              </a:spcAft>
              <a:buFont typeface="Wingdings" panose="05000000000000000000" pitchFamily="2" charset="2"/>
              <a:buChar char="Ø"/>
              <a:defRPr/>
            </a:pPr>
            <a:endParaRPr lang="zh-CN" altLang="en-US" sz="2800" kern="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685800" y="1371600"/>
            <a:ext cx="7772400" cy="4267200"/>
          </a:xfrm>
          <a:prstGeom prst="rect">
            <a:avLst/>
          </a:prstGeom>
        </p:spPr>
        <p:txBody>
          <a:bodyPr/>
          <a:lstStyle/>
          <a:p>
            <a:pPr marL="342900" indent="-342900" eaLnBrk="0" hangingPunct="0">
              <a:lnSpc>
                <a:spcPct val="150000"/>
              </a:lnSpc>
              <a:spcBef>
                <a:spcPct val="30000"/>
              </a:spcBef>
              <a:spcAft>
                <a:spcPct val="30000"/>
              </a:spcAft>
              <a:buFont typeface="Wingdings" panose="05000000000000000000" pitchFamily="2" charset="2"/>
              <a:buNone/>
              <a:defRPr/>
            </a:pPr>
            <a:r>
              <a:rPr lang="zh-CN" altLang="en-US" sz="2400" i="1" kern="0" dirty="0">
                <a:latin typeface="微软雅黑" panose="020B0503020204020204" pitchFamily="34" charset="-122"/>
                <a:ea typeface="微软雅黑" panose="020B0503020204020204" pitchFamily="34" charset="-122"/>
              </a:rPr>
              <a:t>技能目标：</a:t>
            </a:r>
            <a:endParaRPr lang="zh-CN" altLang="en-US" sz="2400" i="1" kern="0" dirty="0">
              <a:latin typeface="微软雅黑" panose="020B0503020204020204" pitchFamily="34" charset="-122"/>
              <a:ea typeface="微软雅黑" panose="020B0503020204020204" pitchFamily="34" charset="-122"/>
            </a:endParaRPr>
          </a:p>
          <a:p>
            <a:pPr marL="342900" indent="-342900" eaLnBrk="0" hangingPunct="0">
              <a:lnSpc>
                <a:spcPct val="150000"/>
              </a:lnSpc>
              <a:spcBef>
                <a:spcPct val="30000"/>
              </a:spcBef>
              <a:spcAft>
                <a:spcPct val="30000"/>
              </a:spcAft>
              <a:buFont typeface="Wingdings" panose="05000000000000000000" pitchFamily="2" charset="2"/>
              <a:buChar char="Ø"/>
              <a:defRPr/>
            </a:pPr>
            <a:r>
              <a:rPr lang="zh-CN" altLang="en-US" sz="2400" kern="0" dirty="0">
                <a:latin typeface="微软雅黑" panose="020B0503020204020204" pitchFamily="34" charset="-122"/>
                <a:ea typeface="微软雅黑" panose="020B0503020204020204" pitchFamily="34" charset="-122"/>
              </a:rPr>
              <a:t>了解大学生常见就业去向的基本信息</a:t>
            </a:r>
            <a:endParaRPr lang="zh-CN" altLang="en-US" sz="2400" kern="0" dirty="0">
              <a:latin typeface="微软雅黑" panose="020B0503020204020204" pitchFamily="34" charset="-122"/>
              <a:ea typeface="微软雅黑" panose="020B0503020204020204" pitchFamily="34" charset="-122"/>
            </a:endParaRPr>
          </a:p>
          <a:p>
            <a:pPr marL="342900" indent="-342900" eaLnBrk="0" hangingPunct="0">
              <a:lnSpc>
                <a:spcPct val="150000"/>
              </a:lnSpc>
              <a:spcBef>
                <a:spcPct val="30000"/>
              </a:spcBef>
              <a:spcAft>
                <a:spcPct val="30000"/>
              </a:spcAft>
              <a:buFont typeface="Wingdings" panose="05000000000000000000" pitchFamily="2" charset="2"/>
              <a:buChar char="Ø"/>
              <a:defRPr/>
            </a:pPr>
            <a:r>
              <a:rPr lang="zh-CN" altLang="en-US" sz="2400" kern="0" dirty="0">
                <a:latin typeface="微软雅黑" panose="020B0503020204020204" pitchFamily="34" charset="-122"/>
                <a:ea typeface="微软雅黑" panose="020B0503020204020204" pitchFamily="34" charset="-122"/>
              </a:rPr>
              <a:t>学会撰写《我的生涯规划档案》，</a:t>
            </a:r>
            <a:r>
              <a:rPr lang="zh-CN" altLang="en-US" sz="2400" kern="0" dirty="0">
                <a:latin typeface="微软雅黑" panose="020B0503020204020204" pitchFamily="34" charset="-122"/>
                <a:ea typeface="微软雅黑" panose="020B0503020204020204" pitchFamily="34" charset="-122"/>
                <a:sym typeface="+mn-ea"/>
              </a:rPr>
              <a:t>管理自己的生涯规划</a:t>
            </a:r>
            <a:endParaRPr lang="zh-CN" altLang="en-US" sz="2400" kern="0" dirty="0">
              <a:latin typeface="微软雅黑" panose="020B0503020204020204" pitchFamily="34" charset="-122"/>
              <a:ea typeface="微软雅黑" panose="020B0503020204020204" pitchFamily="34" charset="-122"/>
              <a:sym typeface="+mn-ea"/>
            </a:endParaRPr>
          </a:p>
        </p:txBody>
      </p:sp>
      <p:sp>
        <p:nvSpPr>
          <p:cNvPr id="7171" name="Rectangle 2"/>
          <p:cNvSpPr>
            <a:spLocks noGrp="1" noChangeArrowheads="1"/>
          </p:cNvSpPr>
          <p:nvPr>
            <p:ph type="title"/>
          </p:nvPr>
        </p:nvSpPr>
        <p:spPr>
          <a:xfrm>
            <a:off x="1259205" y="427355"/>
            <a:ext cx="5126038" cy="1143000"/>
          </a:xfrm>
        </p:spPr>
        <p:txBody>
          <a:bodyPr anchor="t"/>
          <a:lstStyle/>
          <a:p>
            <a:pPr eaLnBrk="1" hangingPunct="1"/>
            <a:r>
              <a:rPr lang="zh-CN" altLang="en-US" sz="3600" b="1" smtClean="0">
                <a:solidFill>
                  <a:srgbClr val="002060"/>
                </a:solidFill>
                <a:latin typeface="微软雅黑" panose="020B0503020204020204" pitchFamily="34" charset="-122"/>
                <a:ea typeface="微软雅黑" panose="020B0503020204020204" pitchFamily="34" charset="-122"/>
              </a:rPr>
              <a:t>教学目标</a:t>
            </a:r>
            <a:endParaRPr lang="zh-CN" altLang="en-US" sz="3600" b="1" smtClean="0">
              <a:solidFill>
                <a:srgbClr val="00206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chor="t"/>
          <a:lstStyle/>
          <a:p>
            <a:pPr eaLnBrk="1" hangingPunct="1"/>
            <a:r>
              <a:rPr lang="da-DK" altLang="zh-CN" sz="4400" smtClean="0">
                <a:solidFill>
                  <a:schemeClr val="tx2"/>
                </a:solidFill>
              </a:rPr>
              <a:t>目</a:t>
            </a:r>
            <a:r>
              <a:rPr lang="zh-CN" altLang="en-US" sz="3200" b="1" smtClean="0">
                <a:latin typeface="黑体" panose="02010609060101010101" pitchFamily="49" charset="-122"/>
                <a:ea typeface="黑体" panose="02010609060101010101" pitchFamily="49" charset="-122"/>
              </a:rPr>
              <a:t> </a:t>
            </a:r>
            <a:r>
              <a:rPr lang="da-DK" altLang="zh-CN" sz="4400" smtClean="0">
                <a:solidFill>
                  <a:schemeClr val="tx2"/>
                </a:solidFill>
              </a:rPr>
              <a:t>录</a:t>
            </a:r>
            <a:endParaRPr lang="da-DK" altLang="zh-CN" sz="4400" smtClean="0">
              <a:solidFill>
                <a:schemeClr val="tx2"/>
              </a:solidFill>
            </a:endParaRPr>
          </a:p>
        </p:txBody>
      </p:sp>
      <p:sp>
        <p:nvSpPr>
          <p:cNvPr id="14339" name="Rectangle 3"/>
          <p:cNvSpPr>
            <a:spLocks noGrp="1" noChangeArrowheads="1"/>
          </p:cNvSpPr>
          <p:nvPr>
            <p:ph idx="1"/>
          </p:nvPr>
        </p:nvSpPr>
        <p:spPr>
          <a:xfrm>
            <a:off x="1142684" y="1219199"/>
            <a:ext cx="7418385" cy="4233981"/>
          </a:xfrm>
        </p:spPr>
        <p:txBody>
          <a:bodyPr>
            <a:normAutofit/>
          </a:bodyPr>
          <a:lstStyle/>
          <a:p>
            <a:pPr marL="342900" indent="-342900" eaLnBrk="0" hangingPunct="0">
              <a:lnSpc>
                <a:spcPct val="150000"/>
              </a:lnSpc>
              <a:spcBef>
                <a:spcPct val="20000"/>
              </a:spcBef>
              <a:spcAft>
                <a:spcPct val="40000"/>
              </a:spcAft>
              <a:buFont typeface="Wingdings" panose="05000000000000000000" pitchFamily="2" charset="2"/>
              <a:buChar char="Ø"/>
              <a:defRPr/>
            </a:pPr>
            <a:r>
              <a:rPr lang="zh-CN" altLang="en-US" sz="2800" kern="0" dirty="0">
                <a:solidFill>
                  <a:schemeClr val="tx2"/>
                </a:solidFill>
                <a:latin typeface="微软雅黑" panose="020B0503020204020204" pitchFamily="34" charset="-122"/>
                <a:ea typeface="微软雅黑" panose="020B0503020204020204" pitchFamily="34" charset="-122"/>
                <a:sym typeface="+mn-ea"/>
              </a:rPr>
              <a:t>大学生常见就业去向基本信息及生涯规划建议</a:t>
            </a:r>
            <a:endParaRPr lang="zh-CN" altLang="en-US" sz="2800" kern="0" dirty="0">
              <a:solidFill>
                <a:schemeClr val="tx2"/>
              </a:solidFill>
              <a:latin typeface="微软雅黑" panose="020B0503020204020204" pitchFamily="34" charset="-122"/>
              <a:ea typeface="微软雅黑" panose="020B0503020204020204" pitchFamily="34" charset="-122"/>
              <a:sym typeface="+mn-ea"/>
            </a:endParaRPr>
          </a:p>
          <a:p>
            <a:pPr marL="342900" indent="-342900" eaLnBrk="0" hangingPunct="0">
              <a:lnSpc>
                <a:spcPct val="150000"/>
              </a:lnSpc>
              <a:spcBef>
                <a:spcPct val="20000"/>
              </a:spcBef>
              <a:spcAft>
                <a:spcPct val="40000"/>
              </a:spcAft>
              <a:buFont typeface="Wingdings" panose="05000000000000000000" pitchFamily="2" charset="2"/>
              <a:buChar char="Ø"/>
              <a:defRPr/>
            </a:pPr>
            <a:r>
              <a:rPr lang="zh-CN" altLang="en-US" sz="2800" kern="0" dirty="0">
                <a:solidFill>
                  <a:schemeClr val="tx2"/>
                </a:solidFill>
                <a:latin typeface="微软雅黑" panose="020B0503020204020204" pitchFamily="34" charset="-122"/>
                <a:ea typeface="微软雅黑" panose="020B0503020204020204" pitchFamily="34" charset="-122"/>
              </a:rPr>
              <a:t>职业生涯规划的管理方法</a:t>
            </a:r>
            <a:endParaRPr lang="zh-CN" altLang="en-US" sz="2800" kern="0" dirty="0">
              <a:solidFill>
                <a:schemeClr val="tx2"/>
              </a:solidFill>
              <a:latin typeface="微软雅黑" panose="020B0503020204020204" pitchFamily="34" charset="-122"/>
              <a:ea typeface="微软雅黑" panose="020B0503020204020204" pitchFamily="34" charset="-122"/>
            </a:endParaRPr>
          </a:p>
          <a:p>
            <a:pPr marL="342900" indent="-342900" eaLnBrk="0" hangingPunct="0">
              <a:lnSpc>
                <a:spcPct val="150000"/>
              </a:lnSpc>
              <a:spcBef>
                <a:spcPct val="20000"/>
              </a:spcBef>
              <a:spcAft>
                <a:spcPct val="40000"/>
              </a:spcAft>
              <a:buFont typeface="Wingdings" panose="05000000000000000000" pitchFamily="2" charset="2"/>
              <a:buChar char="Ø"/>
              <a:defRPr/>
            </a:pPr>
            <a:r>
              <a:rPr lang="zh-CN" altLang="en-US" sz="2800" kern="0" dirty="0">
                <a:solidFill>
                  <a:schemeClr val="tx2"/>
                </a:solidFill>
                <a:latin typeface="微软雅黑" panose="020B0503020204020204" pitchFamily="34" charset="-122"/>
                <a:ea typeface="微软雅黑" panose="020B0503020204020204" pitchFamily="34" charset="-122"/>
                <a:sym typeface="+mn-ea"/>
              </a:rPr>
              <a:t>我的生涯规划档案</a:t>
            </a:r>
            <a:endParaRPr lang="zh-CN" altLang="en-US" sz="2800" kern="0" dirty="0">
              <a:solidFill>
                <a:schemeClr val="tx2"/>
              </a:solidFill>
              <a:latin typeface="微软雅黑" panose="020B0503020204020204" pitchFamily="34" charset="-122"/>
              <a:ea typeface="微软雅黑" panose="020B0503020204020204" pitchFamily="34" charset="-122"/>
            </a:endParaRPr>
          </a:p>
          <a:p>
            <a:pPr eaLnBrk="0" hangingPunct="0">
              <a:lnSpc>
                <a:spcPct val="150000"/>
              </a:lnSpc>
              <a:spcBef>
                <a:spcPct val="20000"/>
              </a:spcBef>
              <a:spcAft>
                <a:spcPct val="40000"/>
              </a:spcAft>
              <a:buFont typeface="Wingdings" panose="05000000000000000000" pitchFamily="2" charset="2"/>
              <a:defRPr/>
            </a:pPr>
            <a:endParaRPr lang="zh-CN" altLang="en-US" sz="2800" smtClean="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a:xfrm>
            <a:off x="3276295" y="2819230"/>
            <a:ext cx="5536870" cy="1172505"/>
          </a:xfrm>
        </p:spPr>
        <p:txBody>
          <a:bodyPr>
            <a:normAutofit fontScale="90000"/>
          </a:bodyPr>
          <a:p>
            <a:r>
              <a:rPr lang="zh-CN" altLang="en-US">
                <a:sym typeface="+mn-ea"/>
              </a:rPr>
              <a:t>大学生常见就业去向基本信息及生涯规划建议</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b="1" smtClean="0">
                <a:solidFill>
                  <a:srgbClr val="002060"/>
                </a:solidFill>
                <a:latin typeface="微软雅黑" panose="020B0503020204020204" pitchFamily="34" charset="-122"/>
                <a:ea typeface="微软雅黑" panose="020B0503020204020204" pitchFamily="34" charset="-122"/>
              </a:rPr>
              <a:t>大学生常见就业去向</a:t>
            </a:r>
            <a:endParaRPr lang="zh-CN" altLang="en-US"/>
          </a:p>
        </p:txBody>
      </p:sp>
      <p:grpSp>
        <p:nvGrpSpPr>
          <p:cNvPr id="5" name="组合 4"/>
          <p:cNvGrpSpPr/>
          <p:nvPr>
            <p:custDataLst>
              <p:tags r:id="rId1"/>
            </p:custDataLst>
          </p:nvPr>
        </p:nvGrpSpPr>
        <p:grpSpPr>
          <a:xfrm>
            <a:off x="987141" y="1541075"/>
            <a:ext cx="3416847" cy="1040726"/>
            <a:chOff x="1308100" y="2988733"/>
            <a:chExt cx="3780367" cy="1151467"/>
          </a:xfrm>
        </p:grpSpPr>
        <p:sp>
          <p:nvSpPr>
            <p:cNvPr id="6" name="任意多边形 5"/>
            <p:cNvSpPr/>
            <p:nvPr>
              <p:custDataLst>
                <p:tags r:id="rId2"/>
              </p:custDataLst>
            </p:nvPr>
          </p:nvSpPr>
          <p:spPr>
            <a:xfrm>
              <a:off x="1786467" y="2988733"/>
              <a:ext cx="3302000" cy="990600"/>
            </a:xfrm>
            <a:custGeom>
              <a:avLst/>
              <a:gdLst>
                <a:gd name="connsiteX0" fmla="*/ 0 w 3302000"/>
                <a:gd name="connsiteY0" fmla="*/ 304800 h 990600"/>
                <a:gd name="connsiteX1" fmla="*/ 397933 w 3302000"/>
                <a:gd name="connsiteY1" fmla="*/ 922867 h 990600"/>
                <a:gd name="connsiteX2" fmla="*/ 3090333 w 3302000"/>
                <a:gd name="connsiteY2" fmla="*/ 990600 h 990600"/>
                <a:gd name="connsiteX3" fmla="*/ 3302000 w 3302000"/>
                <a:gd name="connsiteY3" fmla="*/ 0 h 990600"/>
                <a:gd name="connsiteX4" fmla="*/ 0 w 3302000"/>
                <a:gd name="connsiteY4" fmla="*/ 3048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2000" h="990600">
                  <a:moveTo>
                    <a:pt x="0" y="304800"/>
                  </a:moveTo>
                  <a:lnTo>
                    <a:pt x="397933" y="922867"/>
                  </a:lnTo>
                  <a:lnTo>
                    <a:pt x="3090333" y="990600"/>
                  </a:lnTo>
                  <a:lnTo>
                    <a:pt x="3302000" y="0"/>
                  </a:lnTo>
                  <a:lnTo>
                    <a:pt x="0" y="304800"/>
                  </a:lnTo>
                  <a:close/>
                </a:path>
              </a:pathLst>
            </a:custGeom>
            <a:solidFill>
              <a:srgbClr val="E779A3"/>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a:bodyPr>
            <a:p>
              <a:pPr algn="ctr"/>
              <a:endParaRPr lang="zh-CN" altLang="en-US" sz="100">
                <a:sym typeface="Arial" panose="020B0604020202020204" pitchFamily="34" charset="0"/>
              </a:endParaRPr>
            </a:p>
          </p:txBody>
        </p:sp>
        <p:sp>
          <p:nvSpPr>
            <p:cNvPr id="8" name="任意多边形 7"/>
            <p:cNvSpPr/>
            <p:nvPr>
              <p:custDataLst>
                <p:tags r:id="rId3"/>
              </p:custDataLst>
            </p:nvPr>
          </p:nvSpPr>
          <p:spPr>
            <a:xfrm>
              <a:off x="2065867" y="3175000"/>
              <a:ext cx="2836333" cy="965200"/>
            </a:xfrm>
            <a:custGeom>
              <a:avLst/>
              <a:gdLst>
                <a:gd name="connsiteX0" fmla="*/ 0 w 2836333"/>
                <a:gd name="connsiteY0" fmla="*/ 0 h 965200"/>
                <a:gd name="connsiteX1" fmla="*/ 245533 w 2836333"/>
                <a:gd name="connsiteY1" fmla="*/ 685800 h 965200"/>
                <a:gd name="connsiteX2" fmla="*/ 2658533 w 2836333"/>
                <a:gd name="connsiteY2" fmla="*/ 965200 h 965200"/>
                <a:gd name="connsiteX3" fmla="*/ 2836333 w 2836333"/>
                <a:gd name="connsiteY3" fmla="*/ 101600 h 965200"/>
                <a:gd name="connsiteX4" fmla="*/ 0 w 2836333"/>
                <a:gd name="connsiteY4" fmla="*/ 0 h 96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6333" h="965200">
                  <a:moveTo>
                    <a:pt x="0" y="0"/>
                  </a:moveTo>
                  <a:lnTo>
                    <a:pt x="245533" y="685800"/>
                  </a:lnTo>
                  <a:lnTo>
                    <a:pt x="2658533" y="965200"/>
                  </a:lnTo>
                  <a:lnTo>
                    <a:pt x="2836333" y="101600"/>
                  </a:lnTo>
                  <a:lnTo>
                    <a:pt x="0" y="0"/>
                  </a:lnTo>
                  <a:close/>
                </a:path>
              </a:pathLst>
            </a:custGeom>
            <a:solidFill>
              <a:srgbClr val="FEFFFF"/>
            </a:solidFill>
            <a:ln w="3175">
              <a:noFill/>
            </a:ln>
            <a:effectLst>
              <a:outerShdw blurRad="63500" sx="102000" sy="102000" algn="ctr" rotWithShape="0">
                <a:prstClr val="black">
                  <a:alpha val="40000"/>
                </a:prstClr>
              </a:outerShdw>
            </a:effectLst>
          </p:spPr>
          <p:style>
            <a:lnRef idx="2">
              <a:srgbClr val="E779A3">
                <a:shade val="50000"/>
              </a:srgbClr>
            </a:lnRef>
            <a:fillRef idx="1">
              <a:srgbClr val="E779A3"/>
            </a:fillRef>
            <a:effectRef idx="0">
              <a:srgbClr val="E779A3"/>
            </a:effectRef>
            <a:fontRef idx="minor">
              <a:srgbClr val="FFFFFF"/>
            </a:fontRef>
          </p:style>
          <p:txBody>
            <a:bodyPr rtlCol="0" anchor="ctr">
              <a:normAutofit/>
            </a:bodyPr>
            <a:p>
              <a:pPr algn="ctr"/>
              <a:endParaRPr lang="zh-CN" altLang="en-US" sz="100">
                <a:sym typeface="Arial" panose="020B0604020202020204" pitchFamily="34" charset="0"/>
              </a:endParaRPr>
            </a:p>
          </p:txBody>
        </p:sp>
        <p:sp>
          <p:nvSpPr>
            <p:cNvPr id="9" name="文本框 8"/>
            <p:cNvSpPr txBox="1"/>
            <p:nvPr>
              <p:custDataLst>
                <p:tags r:id="rId4"/>
              </p:custDataLst>
            </p:nvPr>
          </p:nvSpPr>
          <p:spPr>
            <a:xfrm>
              <a:off x="1308100" y="3484033"/>
              <a:ext cx="558800" cy="461665"/>
            </a:xfrm>
            <a:prstGeom prst="rect">
              <a:avLst/>
            </a:prstGeom>
            <a:noFill/>
          </p:spPr>
          <p:txBody>
            <a:bodyPr wrap="square" rtlCol="0">
              <a:normAutofit/>
            </a:bodyPr>
            <a:p>
              <a:pPr algn="ctr"/>
              <a:r>
                <a:rPr lang="en-US" altLang="zh-CN" sz="1800" b="1" dirty="0">
                  <a:solidFill>
                    <a:srgbClr val="E779A3"/>
                  </a:solidFill>
                  <a:latin typeface="微软雅黑" panose="020B0503020204020204" pitchFamily="34" charset="-122"/>
                  <a:ea typeface="微软雅黑" panose="020B0503020204020204" pitchFamily="34" charset="-122"/>
                  <a:sym typeface="Arial" panose="020B0604020202020204" pitchFamily="34" charset="0"/>
                </a:rPr>
                <a:t>01</a:t>
              </a:r>
              <a:endParaRPr lang="zh-CN" altLang="en-US" sz="1800" b="1" dirty="0">
                <a:solidFill>
                  <a:srgbClr val="E779A3"/>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文本框 9"/>
            <p:cNvSpPr txBox="1"/>
            <p:nvPr>
              <p:custDataLst>
                <p:tags r:id="rId5"/>
              </p:custDataLst>
            </p:nvPr>
          </p:nvSpPr>
          <p:spPr>
            <a:xfrm>
              <a:off x="2256367" y="3405198"/>
              <a:ext cx="2535766" cy="369332"/>
            </a:xfrm>
            <a:prstGeom prst="rect">
              <a:avLst/>
            </a:prstGeom>
            <a:noFill/>
          </p:spPr>
          <p:txBody>
            <a:bodyPr wrap="square" rtlCol="0" anchor="ctr">
              <a:noAutofit/>
            </a:bodyPr>
            <a:p>
              <a:r>
                <a:rPr lang="pt-BR" altLang="zh-CN" sz="1800" b="1">
                  <a:solidFill>
                    <a:srgbClr val="E779A3"/>
                  </a:solidFill>
                  <a:latin typeface="微软雅黑" panose="020B0503020204020204" pitchFamily="34" charset="-122"/>
                  <a:ea typeface="微软雅黑" panose="020B0503020204020204" pitchFamily="34" charset="-122"/>
                  <a:sym typeface="Arial" panose="020B0604020202020204" pitchFamily="34" charset="0"/>
                </a:rPr>
                <a:t>考研（国内或国外）</a:t>
              </a:r>
              <a:endParaRPr lang="pt-BR" altLang="zh-CN" sz="1800" b="1">
                <a:solidFill>
                  <a:srgbClr val="E779A3"/>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7" name="组合 16"/>
          <p:cNvGrpSpPr/>
          <p:nvPr>
            <p:custDataLst>
              <p:tags r:id="rId6"/>
            </p:custDataLst>
          </p:nvPr>
        </p:nvGrpSpPr>
        <p:grpSpPr>
          <a:xfrm>
            <a:off x="4690958" y="2078341"/>
            <a:ext cx="3416847" cy="1040765"/>
            <a:chOff x="1308100" y="2988733"/>
            <a:chExt cx="3780367" cy="1151511"/>
          </a:xfrm>
        </p:grpSpPr>
        <p:sp>
          <p:nvSpPr>
            <p:cNvPr id="18" name="任意多边形 17"/>
            <p:cNvSpPr/>
            <p:nvPr>
              <p:custDataLst>
                <p:tags r:id="rId7"/>
              </p:custDataLst>
            </p:nvPr>
          </p:nvSpPr>
          <p:spPr>
            <a:xfrm>
              <a:off x="1786467" y="2988733"/>
              <a:ext cx="3302000" cy="990600"/>
            </a:xfrm>
            <a:custGeom>
              <a:avLst/>
              <a:gdLst>
                <a:gd name="connsiteX0" fmla="*/ 0 w 3302000"/>
                <a:gd name="connsiteY0" fmla="*/ 304800 h 990600"/>
                <a:gd name="connsiteX1" fmla="*/ 397933 w 3302000"/>
                <a:gd name="connsiteY1" fmla="*/ 922867 h 990600"/>
                <a:gd name="connsiteX2" fmla="*/ 3090333 w 3302000"/>
                <a:gd name="connsiteY2" fmla="*/ 990600 h 990600"/>
                <a:gd name="connsiteX3" fmla="*/ 3302000 w 3302000"/>
                <a:gd name="connsiteY3" fmla="*/ 0 h 990600"/>
                <a:gd name="connsiteX4" fmla="*/ 0 w 3302000"/>
                <a:gd name="connsiteY4" fmla="*/ 3048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2000" h="990600">
                  <a:moveTo>
                    <a:pt x="0" y="304800"/>
                  </a:moveTo>
                  <a:lnTo>
                    <a:pt x="397933" y="922867"/>
                  </a:lnTo>
                  <a:lnTo>
                    <a:pt x="3090333" y="990600"/>
                  </a:lnTo>
                  <a:lnTo>
                    <a:pt x="3302000" y="0"/>
                  </a:lnTo>
                  <a:lnTo>
                    <a:pt x="0" y="304800"/>
                  </a:lnTo>
                  <a:close/>
                </a:path>
              </a:pathLst>
            </a:custGeom>
            <a:solidFill>
              <a:srgbClr val="FFC91D"/>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a:bodyPr>
            <a:p>
              <a:pPr algn="ctr"/>
              <a:endParaRPr lang="zh-CN" altLang="en-US" sz="100">
                <a:sym typeface="Arial" panose="020B0604020202020204" pitchFamily="34" charset="0"/>
              </a:endParaRPr>
            </a:p>
          </p:txBody>
        </p:sp>
        <p:sp>
          <p:nvSpPr>
            <p:cNvPr id="19" name="任意多边形 18"/>
            <p:cNvSpPr/>
            <p:nvPr>
              <p:custDataLst>
                <p:tags r:id="rId8"/>
              </p:custDataLst>
            </p:nvPr>
          </p:nvSpPr>
          <p:spPr>
            <a:xfrm>
              <a:off x="2066160" y="3174914"/>
              <a:ext cx="3021702" cy="965330"/>
            </a:xfrm>
            <a:custGeom>
              <a:avLst/>
              <a:gdLst>
                <a:gd name="connsiteX0" fmla="*/ 0 w 2836333"/>
                <a:gd name="connsiteY0" fmla="*/ 0 h 965200"/>
                <a:gd name="connsiteX1" fmla="*/ 245533 w 2836333"/>
                <a:gd name="connsiteY1" fmla="*/ 685800 h 965200"/>
                <a:gd name="connsiteX2" fmla="*/ 2658533 w 2836333"/>
                <a:gd name="connsiteY2" fmla="*/ 965200 h 965200"/>
                <a:gd name="connsiteX3" fmla="*/ 2836333 w 2836333"/>
                <a:gd name="connsiteY3" fmla="*/ 101600 h 965200"/>
                <a:gd name="connsiteX4" fmla="*/ 0 w 2836333"/>
                <a:gd name="connsiteY4" fmla="*/ 0 h 96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6333" h="965200">
                  <a:moveTo>
                    <a:pt x="0" y="0"/>
                  </a:moveTo>
                  <a:lnTo>
                    <a:pt x="245533" y="685800"/>
                  </a:lnTo>
                  <a:lnTo>
                    <a:pt x="2658533" y="965200"/>
                  </a:lnTo>
                  <a:lnTo>
                    <a:pt x="2836333" y="101600"/>
                  </a:lnTo>
                  <a:lnTo>
                    <a:pt x="0" y="0"/>
                  </a:lnTo>
                  <a:close/>
                </a:path>
              </a:pathLst>
            </a:custGeom>
            <a:solidFill>
              <a:srgbClr val="FEFFFF"/>
            </a:solidFill>
            <a:ln w="3175">
              <a:noFill/>
            </a:ln>
            <a:effectLst>
              <a:outerShdw blurRad="63500" sx="102000" sy="102000" algn="ctr" rotWithShape="0">
                <a:prstClr val="black">
                  <a:alpha val="40000"/>
                </a:prstClr>
              </a:outerShdw>
            </a:effectLst>
          </p:spPr>
          <p:style>
            <a:lnRef idx="2">
              <a:srgbClr val="E779A3">
                <a:shade val="50000"/>
              </a:srgbClr>
            </a:lnRef>
            <a:fillRef idx="1">
              <a:srgbClr val="E779A3"/>
            </a:fillRef>
            <a:effectRef idx="0">
              <a:srgbClr val="E779A3"/>
            </a:effectRef>
            <a:fontRef idx="minor">
              <a:srgbClr val="FFFFFF"/>
            </a:fontRef>
          </p:style>
          <p:txBody>
            <a:bodyPr rtlCol="0" anchor="ctr">
              <a:noAutofit/>
            </a:bodyPr>
            <a:p>
              <a:pPr algn="ctr"/>
              <a:r>
                <a:rPr lang="en-US" altLang="zh-CN" sz="1800" b="1">
                  <a:solidFill>
                    <a:srgbClr val="FFC91D"/>
                  </a:solidFill>
                  <a:latin typeface="微软雅黑" panose="020B0503020204020204" pitchFamily="34" charset="-122"/>
                  <a:ea typeface="微软雅黑" panose="020B0503020204020204" pitchFamily="34" charset="-122"/>
                  <a:sym typeface="Arial" panose="020B0604020202020204" pitchFamily="34" charset="0"/>
                </a:rPr>
                <a:t>考公务员、事业单位、</a:t>
              </a:r>
              <a:r>
                <a:rPr lang="zh-CN" altLang="en-US" sz="1800" b="1">
                  <a:solidFill>
                    <a:srgbClr val="FFC91D"/>
                  </a:solidFill>
                  <a:latin typeface="微软雅黑" panose="020B0503020204020204" pitchFamily="34" charset="-122"/>
                  <a:ea typeface="微软雅黑" panose="020B0503020204020204" pitchFamily="34" charset="-122"/>
                  <a:sym typeface="Arial" panose="020B0604020202020204" pitchFamily="34" charset="0"/>
                </a:rPr>
                <a:t>选调生</a:t>
              </a:r>
              <a:r>
                <a:rPr lang="en-US" altLang="zh-CN" sz="1800" b="1">
                  <a:solidFill>
                    <a:srgbClr val="FFC91D"/>
                  </a:solidFill>
                  <a:latin typeface="微软雅黑" panose="020B0503020204020204" pitchFamily="34" charset="-122"/>
                  <a:ea typeface="微软雅黑" panose="020B0503020204020204" pitchFamily="34" charset="-122"/>
                  <a:sym typeface="Arial" panose="020B0604020202020204" pitchFamily="34" charset="0"/>
                </a:rPr>
                <a:t>、西部志愿者、入伍</a:t>
              </a:r>
              <a:endParaRPr lang="en-US" altLang="zh-CN" sz="1800" b="1">
                <a:solidFill>
                  <a:srgbClr val="FFC91D"/>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文本框 19"/>
            <p:cNvSpPr txBox="1"/>
            <p:nvPr>
              <p:custDataLst>
                <p:tags r:id="rId9"/>
              </p:custDataLst>
            </p:nvPr>
          </p:nvSpPr>
          <p:spPr>
            <a:xfrm>
              <a:off x="1308100" y="3484033"/>
              <a:ext cx="558800" cy="489131"/>
            </a:xfrm>
            <a:prstGeom prst="rect">
              <a:avLst/>
            </a:prstGeom>
            <a:noFill/>
          </p:spPr>
          <p:txBody>
            <a:bodyPr wrap="square" rtlCol="0">
              <a:normAutofit/>
            </a:bodyPr>
            <a:p>
              <a:pPr algn="ctr"/>
              <a:r>
                <a:rPr lang="en-US" altLang="zh-CN" sz="1800" b="1" dirty="0">
                  <a:solidFill>
                    <a:srgbClr val="FFC91D"/>
                  </a:solidFill>
                  <a:latin typeface="微软雅黑" panose="020B0503020204020204" pitchFamily="34" charset="-122"/>
                  <a:ea typeface="微软雅黑" panose="020B0503020204020204" pitchFamily="34" charset="-122"/>
                  <a:sym typeface="Arial" panose="020B0604020202020204" pitchFamily="34" charset="0"/>
                </a:rPr>
                <a:t>02</a:t>
              </a:r>
              <a:endParaRPr lang="zh-CN" altLang="en-US" sz="1800" b="1" dirty="0">
                <a:solidFill>
                  <a:srgbClr val="FFC91D"/>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4" name="组合 23"/>
          <p:cNvGrpSpPr/>
          <p:nvPr>
            <p:custDataLst>
              <p:tags r:id="rId10"/>
            </p:custDataLst>
          </p:nvPr>
        </p:nvGrpSpPr>
        <p:grpSpPr>
          <a:xfrm>
            <a:off x="987141" y="2804954"/>
            <a:ext cx="3416847" cy="1040726"/>
            <a:chOff x="1308100" y="2988733"/>
            <a:chExt cx="3780367" cy="1151467"/>
          </a:xfrm>
        </p:grpSpPr>
        <p:sp>
          <p:nvSpPr>
            <p:cNvPr id="30" name="任意多边形 29"/>
            <p:cNvSpPr/>
            <p:nvPr>
              <p:custDataLst>
                <p:tags r:id="rId11"/>
              </p:custDataLst>
            </p:nvPr>
          </p:nvSpPr>
          <p:spPr>
            <a:xfrm>
              <a:off x="1786467" y="2988733"/>
              <a:ext cx="3302000" cy="990600"/>
            </a:xfrm>
            <a:custGeom>
              <a:avLst/>
              <a:gdLst>
                <a:gd name="connsiteX0" fmla="*/ 0 w 3302000"/>
                <a:gd name="connsiteY0" fmla="*/ 304800 h 990600"/>
                <a:gd name="connsiteX1" fmla="*/ 397933 w 3302000"/>
                <a:gd name="connsiteY1" fmla="*/ 922867 h 990600"/>
                <a:gd name="connsiteX2" fmla="*/ 3090333 w 3302000"/>
                <a:gd name="connsiteY2" fmla="*/ 990600 h 990600"/>
                <a:gd name="connsiteX3" fmla="*/ 3302000 w 3302000"/>
                <a:gd name="connsiteY3" fmla="*/ 0 h 990600"/>
                <a:gd name="connsiteX4" fmla="*/ 0 w 3302000"/>
                <a:gd name="connsiteY4" fmla="*/ 3048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2000" h="990600">
                  <a:moveTo>
                    <a:pt x="0" y="304800"/>
                  </a:moveTo>
                  <a:lnTo>
                    <a:pt x="397933" y="922867"/>
                  </a:lnTo>
                  <a:lnTo>
                    <a:pt x="3090333" y="990600"/>
                  </a:lnTo>
                  <a:lnTo>
                    <a:pt x="3302000" y="0"/>
                  </a:lnTo>
                  <a:lnTo>
                    <a:pt x="0" y="304800"/>
                  </a:lnTo>
                  <a:close/>
                </a:path>
              </a:pathLst>
            </a:custGeom>
            <a:solidFill>
              <a:srgbClr val="B7DC50"/>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a:bodyPr>
            <a:p>
              <a:pPr algn="ctr"/>
              <a:endParaRPr lang="zh-CN" altLang="en-US" sz="100">
                <a:sym typeface="Arial" panose="020B0604020202020204" pitchFamily="34" charset="0"/>
              </a:endParaRPr>
            </a:p>
          </p:txBody>
        </p:sp>
        <p:sp>
          <p:nvSpPr>
            <p:cNvPr id="31" name="任意多边形 30"/>
            <p:cNvSpPr/>
            <p:nvPr>
              <p:custDataLst>
                <p:tags r:id="rId12"/>
              </p:custDataLst>
            </p:nvPr>
          </p:nvSpPr>
          <p:spPr>
            <a:xfrm>
              <a:off x="2065867" y="3175000"/>
              <a:ext cx="2836333" cy="965200"/>
            </a:xfrm>
            <a:custGeom>
              <a:avLst/>
              <a:gdLst>
                <a:gd name="connsiteX0" fmla="*/ 0 w 2836333"/>
                <a:gd name="connsiteY0" fmla="*/ 0 h 965200"/>
                <a:gd name="connsiteX1" fmla="*/ 245533 w 2836333"/>
                <a:gd name="connsiteY1" fmla="*/ 685800 h 965200"/>
                <a:gd name="connsiteX2" fmla="*/ 2658533 w 2836333"/>
                <a:gd name="connsiteY2" fmla="*/ 965200 h 965200"/>
                <a:gd name="connsiteX3" fmla="*/ 2836333 w 2836333"/>
                <a:gd name="connsiteY3" fmla="*/ 101600 h 965200"/>
                <a:gd name="connsiteX4" fmla="*/ 0 w 2836333"/>
                <a:gd name="connsiteY4" fmla="*/ 0 h 96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6333" h="965200">
                  <a:moveTo>
                    <a:pt x="0" y="0"/>
                  </a:moveTo>
                  <a:lnTo>
                    <a:pt x="245533" y="685800"/>
                  </a:lnTo>
                  <a:lnTo>
                    <a:pt x="2658533" y="965200"/>
                  </a:lnTo>
                  <a:lnTo>
                    <a:pt x="2836333" y="101600"/>
                  </a:lnTo>
                  <a:lnTo>
                    <a:pt x="0" y="0"/>
                  </a:lnTo>
                  <a:close/>
                </a:path>
              </a:pathLst>
            </a:custGeom>
            <a:solidFill>
              <a:srgbClr val="FEFFFF"/>
            </a:solidFill>
            <a:ln w="3175">
              <a:noFill/>
            </a:ln>
            <a:effectLst>
              <a:outerShdw blurRad="63500" sx="102000" sy="102000" algn="ctr" rotWithShape="0">
                <a:prstClr val="black">
                  <a:alpha val="40000"/>
                </a:prstClr>
              </a:outerShdw>
            </a:effectLst>
          </p:spPr>
          <p:style>
            <a:lnRef idx="2">
              <a:srgbClr val="E779A3">
                <a:shade val="50000"/>
              </a:srgbClr>
            </a:lnRef>
            <a:fillRef idx="1">
              <a:srgbClr val="E779A3"/>
            </a:fillRef>
            <a:effectRef idx="0">
              <a:srgbClr val="E779A3"/>
            </a:effectRef>
            <a:fontRef idx="minor">
              <a:srgbClr val="FFFFFF"/>
            </a:fontRef>
          </p:style>
          <p:txBody>
            <a:bodyPr rtlCol="0" anchor="ctr">
              <a:normAutofit/>
            </a:bodyPr>
            <a:p>
              <a:pPr algn="ctr"/>
              <a:endParaRPr lang="zh-CN" altLang="en-US" sz="100">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文本框 31"/>
            <p:cNvSpPr txBox="1"/>
            <p:nvPr>
              <p:custDataLst>
                <p:tags r:id="rId13"/>
              </p:custDataLst>
            </p:nvPr>
          </p:nvSpPr>
          <p:spPr>
            <a:xfrm>
              <a:off x="1308100" y="3484033"/>
              <a:ext cx="558800" cy="489131"/>
            </a:xfrm>
            <a:prstGeom prst="rect">
              <a:avLst/>
            </a:prstGeom>
            <a:noFill/>
          </p:spPr>
          <p:txBody>
            <a:bodyPr wrap="square" rtlCol="0">
              <a:normAutofit/>
            </a:bodyPr>
            <a:p>
              <a:pPr algn="ctr"/>
              <a:r>
                <a:rPr lang="en-US" altLang="zh-CN" sz="1800" b="1" dirty="0">
                  <a:solidFill>
                    <a:srgbClr val="B7DC50"/>
                  </a:solidFill>
                  <a:latin typeface="微软雅黑" panose="020B0503020204020204" pitchFamily="34" charset="-122"/>
                  <a:ea typeface="微软雅黑" panose="020B0503020204020204" pitchFamily="34" charset="-122"/>
                  <a:sym typeface="Arial" panose="020B0604020202020204" pitchFamily="34" charset="0"/>
                </a:rPr>
                <a:t>03</a:t>
              </a:r>
              <a:endParaRPr lang="en-US" altLang="zh-CN" sz="1800" b="1" dirty="0">
                <a:solidFill>
                  <a:srgbClr val="B7DC5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 name="文本框 32"/>
            <p:cNvSpPr txBox="1"/>
            <p:nvPr>
              <p:custDataLst>
                <p:tags r:id="rId14"/>
              </p:custDataLst>
            </p:nvPr>
          </p:nvSpPr>
          <p:spPr>
            <a:xfrm>
              <a:off x="2256367" y="3394212"/>
              <a:ext cx="2535766" cy="391305"/>
            </a:xfrm>
            <a:prstGeom prst="rect">
              <a:avLst/>
            </a:prstGeom>
            <a:noFill/>
          </p:spPr>
          <p:txBody>
            <a:bodyPr wrap="square" rtlCol="0" anchor="ctr">
              <a:normAutofit fontScale="90000"/>
            </a:bodyPr>
            <a:p>
              <a:r>
                <a:rPr lang="en-US" altLang="zh-CN" sz="1800" b="1">
                  <a:solidFill>
                    <a:srgbClr val="B7DC50"/>
                  </a:solidFill>
                  <a:latin typeface="微软雅黑" panose="020B0503020204020204" pitchFamily="34" charset="-122"/>
                  <a:ea typeface="微软雅黑" panose="020B0503020204020204" pitchFamily="34" charset="-122"/>
                  <a:sym typeface="Arial" panose="020B0604020202020204" pitchFamily="34" charset="0"/>
                </a:rPr>
                <a:t>就业（国内或国外）</a:t>
              </a:r>
              <a:endParaRPr lang="en-US" altLang="zh-CN" sz="1800" b="1">
                <a:solidFill>
                  <a:srgbClr val="B7DC5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p:custDataLst>
              <p:tags r:id="rId15"/>
            </p:custDataLst>
          </p:nvPr>
        </p:nvGrpSpPr>
        <p:grpSpPr>
          <a:xfrm>
            <a:off x="4690958" y="3348678"/>
            <a:ext cx="3416847" cy="1040726"/>
            <a:chOff x="1308100" y="2988733"/>
            <a:chExt cx="3780367" cy="1151467"/>
          </a:xfrm>
        </p:grpSpPr>
        <p:sp>
          <p:nvSpPr>
            <p:cNvPr id="26" name="任意多边形 25"/>
            <p:cNvSpPr/>
            <p:nvPr>
              <p:custDataLst>
                <p:tags r:id="rId16"/>
              </p:custDataLst>
            </p:nvPr>
          </p:nvSpPr>
          <p:spPr>
            <a:xfrm>
              <a:off x="1786467" y="2988733"/>
              <a:ext cx="3302000" cy="990600"/>
            </a:xfrm>
            <a:custGeom>
              <a:avLst/>
              <a:gdLst>
                <a:gd name="connsiteX0" fmla="*/ 0 w 3302000"/>
                <a:gd name="connsiteY0" fmla="*/ 304800 h 990600"/>
                <a:gd name="connsiteX1" fmla="*/ 397933 w 3302000"/>
                <a:gd name="connsiteY1" fmla="*/ 922867 h 990600"/>
                <a:gd name="connsiteX2" fmla="*/ 3090333 w 3302000"/>
                <a:gd name="connsiteY2" fmla="*/ 990600 h 990600"/>
                <a:gd name="connsiteX3" fmla="*/ 3302000 w 3302000"/>
                <a:gd name="connsiteY3" fmla="*/ 0 h 990600"/>
                <a:gd name="connsiteX4" fmla="*/ 0 w 3302000"/>
                <a:gd name="connsiteY4" fmla="*/ 3048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2000" h="990600">
                  <a:moveTo>
                    <a:pt x="0" y="304800"/>
                  </a:moveTo>
                  <a:lnTo>
                    <a:pt x="397933" y="922867"/>
                  </a:lnTo>
                  <a:lnTo>
                    <a:pt x="3090333" y="990600"/>
                  </a:lnTo>
                  <a:lnTo>
                    <a:pt x="3302000" y="0"/>
                  </a:lnTo>
                  <a:lnTo>
                    <a:pt x="0" y="304800"/>
                  </a:lnTo>
                  <a:close/>
                </a:path>
              </a:pathLst>
            </a:custGeom>
            <a:solidFill>
              <a:srgbClr val="E779A3"/>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a:bodyPr>
            <a:p>
              <a:pPr algn="ctr"/>
              <a:endParaRPr lang="zh-CN" altLang="en-US" sz="100">
                <a:sym typeface="Arial" panose="020B0604020202020204" pitchFamily="34" charset="0"/>
              </a:endParaRPr>
            </a:p>
          </p:txBody>
        </p:sp>
        <p:sp>
          <p:nvSpPr>
            <p:cNvPr id="27" name="任意多边形 26"/>
            <p:cNvSpPr/>
            <p:nvPr>
              <p:custDataLst>
                <p:tags r:id="rId17"/>
              </p:custDataLst>
            </p:nvPr>
          </p:nvSpPr>
          <p:spPr>
            <a:xfrm>
              <a:off x="2065867" y="3175000"/>
              <a:ext cx="2836333" cy="965200"/>
            </a:xfrm>
            <a:custGeom>
              <a:avLst/>
              <a:gdLst>
                <a:gd name="connsiteX0" fmla="*/ 0 w 2836333"/>
                <a:gd name="connsiteY0" fmla="*/ 0 h 965200"/>
                <a:gd name="connsiteX1" fmla="*/ 245533 w 2836333"/>
                <a:gd name="connsiteY1" fmla="*/ 685800 h 965200"/>
                <a:gd name="connsiteX2" fmla="*/ 2658533 w 2836333"/>
                <a:gd name="connsiteY2" fmla="*/ 965200 h 965200"/>
                <a:gd name="connsiteX3" fmla="*/ 2836333 w 2836333"/>
                <a:gd name="connsiteY3" fmla="*/ 101600 h 965200"/>
                <a:gd name="connsiteX4" fmla="*/ 0 w 2836333"/>
                <a:gd name="connsiteY4" fmla="*/ 0 h 96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6333" h="965200">
                  <a:moveTo>
                    <a:pt x="0" y="0"/>
                  </a:moveTo>
                  <a:lnTo>
                    <a:pt x="245533" y="685800"/>
                  </a:lnTo>
                  <a:lnTo>
                    <a:pt x="2658533" y="965200"/>
                  </a:lnTo>
                  <a:lnTo>
                    <a:pt x="2836333" y="101600"/>
                  </a:lnTo>
                  <a:lnTo>
                    <a:pt x="0" y="0"/>
                  </a:lnTo>
                  <a:close/>
                </a:path>
              </a:pathLst>
            </a:custGeom>
            <a:solidFill>
              <a:srgbClr val="FEFFFF"/>
            </a:solidFill>
            <a:ln w="3175">
              <a:noFill/>
            </a:ln>
            <a:effectLst>
              <a:outerShdw blurRad="63500" sx="102000" sy="102000" algn="ctr" rotWithShape="0">
                <a:prstClr val="black">
                  <a:alpha val="40000"/>
                </a:prstClr>
              </a:outerShdw>
            </a:effectLst>
          </p:spPr>
          <p:style>
            <a:lnRef idx="2">
              <a:srgbClr val="E779A3">
                <a:shade val="50000"/>
              </a:srgbClr>
            </a:lnRef>
            <a:fillRef idx="1">
              <a:srgbClr val="E779A3"/>
            </a:fillRef>
            <a:effectRef idx="0">
              <a:srgbClr val="E779A3"/>
            </a:effectRef>
            <a:fontRef idx="minor">
              <a:srgbClr val="FFFFFF"/>
            </a:fontRef>
          </p:style>
          <p:txBody>
            <a:bodyPr rtlCol="0" anchor="ctr">
              <a:normAutofit/>
            </a:bodyPr>
            <a:p>
              <a:pPr algn="ctr"/>
              <a:endParaRPr lang="zh-CN" altLang="en-US" sz="100">
                <a:sym typeface="Arial" panose="020B0604020202020204" pitchFamily="34" charset="0"/>
              </a:endParaRPr>
            </a:p>
          </p:txBody>
        </p:sp>
        <p:sp>
          <p:nvSpPr>
            <p:cNvPr id="28" name="文本框 27"/>
            <p:cNvSpPr txBox="1"/>
            <p:nvPr>
              <p:custDataLst>
                <p:tags r:id="rId18"/>
              </p:custDataLst>
            </p:nvPr>
          </p:nvSpPr>
          <p:spPr>
            <a:xfrm>
              <a:off x="1308100" y="3484033"/>
              <a:ext cx="558800" cy="461665"/>
            </a:xfrm>
            <a:prstGeom prst="rect">
              <a:avLst/>
            </a:prstGeom>
            <a:noFill/>
          </p:spPr>
          <p:txBody>
            <a:bodyPr wrap="square" rtlCol="0">
              <a:normAutofit/>
            </a:bodyPr>
            <a:p>
              <a:pPr algn="ctr"/>
              <a:r>
                <a:rPr lang="en-US" altLang="zh-CN" sz="1800" b="1" dirty="0">
                  <a:solidFill>
                    <a:srgbClr val="E779A3"/>
                  </a:solidFill>
                  <a:latin typeface="微软雅黑" panose="020B0503020204020204" pitchFamily="34" charset="-122"/>
                  <a:ea typeface="微软雅黑" panose="020B0503020204020204" pitchFamily="34" charset="-122"/>
                  <a:sym typeface="Arial" panose="020B0604020202020204" pitchFamily="34" charset="0"/>
                </a:rPr>
                <a:t>04</a:t>
              </a:r>
              <a:endParaRPr lang="zh-CN" altLang="en-US" sz="1800" b="1" dirty="0">
                <a:solidFill>
                  <a:srgbClr val="E779A3"/>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文本框 28"/>
            <p:cNvSpPr txBox="1"/>
            <p:nvPr>
              <p:custDataLst>
                <p:tags r:id="rId19"/>
              </p:custDataLst>
            </p:nvPr>
          </p:nvSpPr>
          <p:spPr>
            <a:xfrm>
              <a:off x="2256367" y="3405198"/>
              <a:ext cx="2535766" cy="369332"/>
            </a:xfrm>
            <a:prstGeom prst="rect">
              <a:avLst/>
            </a:prstGeom>
            <a:noFill/>
          </p:spPr>
          <p:txBody>
            <a:bodyPr wrap="square" rtlCol="0" anchor="ctr">
              <a:noAutofit/>
            </a:bodyPr>
            <a:p>
              <a:r>
                <a:rPr lang="en-US" altLang="zh-CN" sz="1800" b="1">
                  <a:solidFill>
                    <a:srgbClr val="E779A3"/>
                  </a:solidFill>
                  <a:latin typeface="微软雅黑" panose="020B0503020204020204" pitchFamily="34" charset="-122"/>
                  <a:ea typeface="微软雅黑" panose="020B0503020204020204" pitchFamily="34" charset="-122"/>
                  <a:sym typeface="Arial" panose="020B0604020202020204" pitchFamily="34" charset="0"/>
                </a:rPr>
                <a:t>创业</a:t>
              </a:r>
              <a:endParaRPr lang="en-US" altLang="zh-CN" sz="1800" b="1">
                <a:solidFill>
                  <a:srgbClr val="E779A3"/>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2" name="组合 21"/>
          <p:cNvGrpSpPr/>
          <p:nvPr>
            <p:custDataLst>
              <p:tags r:id="rId20"/>
            </p:custDataLst>
          </p:nvPr>
        </p:nvGrpSpPr>
        <p:grpSpPr>
          <a:xfrm>
            <a:off x="987141" y="4068833"/>
            <a:ext cx="3416847" cy="1040726"/>
            <a:chOff x="1308100" y="2988733"/>
            <a:chExt cx="3780367" cy="1151467"/>
          </a:xfrm>
        </p:grpSpPr>
        <p:sp>
          <p:nvSpPr>
            <p:cNvPr id="23" name="任意多边形 22"/>
            <p:cNvSpPr/>
            <p:nvPr>
              <p:custDataLst>
                <p:tags r:id="rId21"/>
              </p:custDataLst>
            </p:nvPr>
          </p:nvSpPr>
          <p:spPr>
            <a:xfrm>
              <a:off x="1786467" y="2988733"/>
              <a:ext cx="3302000" cy="990600"/>
            </a:xfrm>
            <a:custGeom>
              <a:avLst/>
              <a:gdLst>
                <a:gd name="connsiteX0" fmla="*/ 0 w 3302000"/>
                <a:gd name="connsiteY0" fmla="*/ 304800 h 990600"/>
                <a:gd name="connsiteX1" fmla="*/ 397933 w 3302000"/>
                <a:gd name="connsiteY1" fmla="*/ 922867 h 990600"/>
                <a:gd name="connsiteX2" fmla="*/ 3090333 w 3302000"/>
                <a:gd name="connsiteY2" fmla="*/ 990600 h 990600"/>
                <a:gd name="connsiteX3" fmla="*/ 3302000 w 3302000"/>
                <a:gd name="connsiteY3" fmla="*/ 0 h 990600"/>
                <a:gd name="connsiteX4" fmla="*/ 0 w 3302000"/>
                <a:gd name="connsiteY4" fmla="*/ 304800 h 990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2000" h="990600">
                  <a:moveTo>
                    <a:pt x="0" y="304800"/>
                  </a:moveTo>
                  <a:lnTo>
                    <a:pt x="397933" y="922867"/>
                  </a:lnTo>
                  <a:lnTo>
                    <a:pt x="3090333" y="990600"/>
                  </a:lnTo>
                  <a:lnTo>
                    <a:pt x="3302000" y="0"/>
                  </a:lnTo>
                  <a:lnTo>
                    <a:pt x="0" y="304800"/>
                  </a:lnTo>
                  <a:close/>
                </a:path>
              </a:pathLst>
            </a:custGeom>
            <a:solidFill>
              <a:srgbClr val="FFC91D"/>
            </a:solidFill>
            <a:ln>
              <a:noFill/>
            </a:ln>
          </p:spPr>
          <p:style>
            <a:lnRef idx="2">
              <a:srgbClr val="E779A3">
                <a:shade val="50000"/>
              </a:srgbClr>
            </a:lnRef>
            <a:fillRef idx="1">
              <a:srgbClr val="E779A3"/>
            </a:fillRef>
            <a:effectRef idx="0">
              <a:srgbClr val="E779A3"/>
            </a:effectRef>
            <a:fontRef idx="minor">
              <a:srgbClr val="FFFFFF"/>
            </a:fontRef>
          </p:style>
          <p:txBody>
            <a:bodyPr rtlCol="0" anchor="ctr">
              <a:normAutofit/>
            </a:bodyPr>
            <a:p>
              <a:pPr algn="ctr"/>
              <a:endParaRPr lang="zh-CN" altLang="en-US" sz="100">
                <a:sym typeface="Arial" panose="020B0604020202020204" pitchFamily="34" charset="0"/>
              </a:endParaRPr>
            </a:p>
          </p:txBody>
        </p:sp>
        <p:sp>
          <p:nvSpPr>
            <p:cNvPr id="34" name="任意多边形 33"/>
            <p:cNvSpPr/>
            <p:nvPr>
              <p:custDataLst>
                <p:tags r:id="rId22"/>
              </p:custDataLst>
            </p:nvPr>
          </p:nvSpPr>
          <p:spPr>
            <a:xfrm>
              <a:off x="2065867" y="3175000"/>
              <a:ext cx="2836333" cy="965200"/>
            </a:xfrm>
            <a:custGeom>
              <a:avLst/>
              <a:gdLst>
                <a:gd name="connsiteX0" fmla="*/ 0 w 2836333"/>
                <a:gd name="connsiteY0" fmla="*/ 0 h 965200"/>
                <a:gd name="connsiteX1" fmla="*/ 245533 w 2836333"/>
                <a:gd name="connsiteY1" fmla="*/ 685800 h 965200"/>
                <a:gd name="connsiteX2" fmla="*/ 2658533 w 2836333"/>
                <a:gd name="connsiteY2" fmla="*/ 965200 h 965200"/>
                <a:gd name="connsiteX3" fmla="*/ 2836333 w 2836333"/>
                <a:gd name="connsiteY3" fmla="*/ 101600 h 965200"/>
                <a:gd name="connsiteX4" fmla="*/ 0 w 2836333"/>
                <a:gd name="connsiteY4" fmla="*/ 0 h 965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6333" h="965200">
                  <a:moveTo>
                    <a:pt x="0" y="0"/>
                  </a:moveTo>
                  <a:lnTo>
                    <a:pt x="245533" y="685800"/>
                  </a:lnTo>
                  <a:lnTo>
                    <a:pt x="2658533" y="965200"/>
                  </a:lnTo>
                  <a:lnTo>
                    <a:pt x="2836333" y="101600"/>
                  </a:lnTo>
                  <a:lnTo>
                    <a:pt x="0" y="0"/>
                  </a:lnTo>
                  <a:close/>
                </a:path>
              </a:pathLst>
            </a:custGeom>
            <a:solidFill>
              <a:srgbClr val="FEFFFF"/>
            </a:solidFill>
            <a:ln w="3175">
              <a:noFill/>
            </a:ln>
            <a:effectLst>
              <a:outerShdw blurRad="63500" sx="102000" sy="102000" algn="ctr" rotWithShape="0">
                <a:prstClr val="black">
                  <a:alpha val="40000"/>
                </a:prstClr>
              </a:outerShdw>
            </a:effectLst>
          </p:spPr>
          <p:style>
            <a:lnRef idx="2">
              <a:srgbClr val="E779A3">
                <a:shade val="50000"/>
              </a:srgbClr>
            </a:lnRef>
            <a:fillRef idx="1">
              <a:srgbClr val="E779A3"/>
            </a:fillRef>
            <a:effectRef idx="0">
              <a:srgbClr val="E779A3"/>
            </a:effectRef>
            <a:fontRef idx="minor">
              <a:srgbClr val="FFFFFF"/>
            </a:fontRef>
          </p:style>
          <p:txBody>
            <a:bodyPr rtlCol="0" anchor="ctr">
              <a:normAutofit/>
            </a:bodyPr>
            <a:p>
              <a:pPr algn="ctr"/>
              <a:endParaRPr lang="zh-CN" altLang="en-US" sz="100">
                <a:sym typeface="Arial" panose="020B0604020202020204" pitchFamily="34" charset="0"/>
              </a:endParaRPr>
            </a:p>
          </p:txBody>
        </p:sp>
        <p:sp>
          <p:nvSpPr>
            <p:cNvPr id="35" name="文本框 34"/>
            <p:cNvSpPr txBox="1"/>
            <p:nvPr>
              <p:custDataLst>
                <p:tags r:id="rId23"/>
              </p:custDataLst>
            </p:nvPr>
          </p:nvSpPr>
          <p:spPr>
            <a:xfrm>
              <a:off x="1308100" y="3484033"/>
              <a:ext cx="558800" cy="489131"/>
            </a:xfrm>
            <a:prstGeom prst="rect">
              <a:avLst/>
            </a:prstGeom>
            <a:noFill/>
          </p:spPr>
          <p:txBody>
            <a:bodyPr wrap="square" rtlCol="0">
              <a:normAutofit/>
            </a:bodyPr>
            <a:p>
              <a:pPr algn="ctr"/>
              <a:r>
                <a:rPr lang="en-US" altLang="zh-CN" sz="1800" b="1" dirty="0">
                  <a:solidFill>
                    <a:srgbClr val="FFC91D"/>
                  </a:solidFill>
                  <a:latin typeface="微软雅黑" panose="020B0503020204020204" pitchFamily="34" charset="-122"/>
                  <a:ea typeface="微软雅黑" panose="020B0503020204020204" pitchFamily="34" charset="-122"/>
                  <a:sym typeface="Arial" panose="020B0604020202020204" pitchFamily="34" charset="0"/>
                </a:rPr>
                <a:t>05</a:t>
              </a:r>
              <a:endParaRPr lang="zh-CN" altLang="en-US" sz="1800" b="1" dirty="0">
                <a:solidFill>
                  <a:srgbClr val="FFC91D"/>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6" name="文本框 35"/>
            <p:cNvSpPr txBox="1"/>
            <p:nvPr>
              <p:custDataLst>
                <p:tags r:id="rId24"/>
              </p:custDataLst>
            </p:nvPr>
          </p:nvSpPr>
          <p:spPr>
            <a:xfrm>
              <a:off x="2256367" y="3394212"/>
              <a:ext cx="2535766" cy="391305"/>
            </a:xfrm>
            <a:prstGeom prst="rect">
              <a:avLst/>
            </a:prstGeom>
            <a:noFill/>
          </p:spPr>
          <p:txBody>
            <a:bodyPr wrap="square" rtlCol="0" anchor="ctr">
              <a:noAutofit/>
            </a:bodyPr>
            <a:p>
              <a:r>
                <a:rPr lang="en-US" altLang="zh-CN" sz="1800" b="1">
                  <a:solidFill>
                    <a:srgbClr val="FFC91D"/>
                  </a:solidFill>
                  <a:latin typeface="微软雅黑" panose="020B0503020204020204" pitchFamily="34" charset="-122"/>
                  <a:ea typeface="微软雅黑" panose="020B0503020204020204" pitchFamily="34" charset="-122"/>
                  <a:sym typeface="Arial" panose="020B0604020202020204" pitchFamily="34" charset="0"/>
                </a:rPr>
                <a:t>自由职业（灵活就业）</a:t>
              </a:r>
              <a:endParaRPr lang="en-US" altLang="zh-CN" sz="1800" b="1">
                <a:solidFill>
                  <a:srgbClr val="FFC91D"/>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ustDataLst>
      <p:tags r:id="rId25"/>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3" name="文本占位符 76802"/>
          <p:cNvSpPr>
            <a:spLocks noGrp="1"/>
          </p:cNvSpPr>
          <p:nvPr>
            <p:ph type="body" idx="1"/>
          </p:nvPr>
        </p:nvSpPr>
        <p:spPr>
          <a:xfrm>
            <a:off x="226060" y="983615"/>
            <a:ext cx="8179435" cy="5297170"/>
          </a:xfrm>
        </p:spPr>
        <p:txBody>
          <a:bodyPr>
            <a:noAutofit/>
          </a:bodyPr>
          <a:p>
            <a:pPr marL="0" indent="0" latinLnBrk="0">
              <a:lnSpc>
                <a:spcPct val="150000"/>
              </a:lnSpc>
              <a:spcBef>
                <a:spcPts val="0"/>
              </a:spcBef>
              <a:buNone/>
            </a:pPr>
            <a:r>
              <a:rPr lang="en-US" altLang="zh-CN" sz="2000" dirty="0"/>
              <a:t>●</a:t>
            </a:r>
            <a:r>
              <a:rPr lang="zh-CN" altLang="en-US" sz="1800" dirty="0"/>
              <a:t>研究生入学考试分为初试和复试，初试一般在每年的</a:t>
            </a:r>
            <a:r>
              <a:rPr lang="en-US" altLang="zh-CN" sz="1800" dirty="0"/>
              <a:t>12</a:t>
            </a:r>
            <a:r>
              <a:rPr lang="zh-CN" altLang="en-US" sz="1800" dirty="0"/>
              <a:t>月底，就是应届毕业生大四上学期期末举行，复试在每年的</a:t>
            </a:r>
            <a:r>
              <a:rPr lang="en-US" altLang="zh-CN" sz="1800" dirty="0"/>
              <a:t>3</a:t>
            </a:r>
            <a:r>
              <a:rPr lang="zh-CN" altLang="en-US" sz="1800" dirty="0"/>
              <a:t>月底</a:t>
            </a:r>
            <a:r>
              <a:rPr lang="en-US" altLang="zh-CN" sz="1800" dirty="0"/>
              <a:t>—5</a:t>
            </a:r>
            <a:r>
              <a:rPr lang="zh-CN" altLang="en-US" sz="1800" dirty="0"/>
              <a:t>月初，初试成绩达到国家线要求后由报考学校按比例确定复试名单，最后报考学校根据招生名额和考生成绩录取。</a:t>
            </a:r>
            <a:endParaRPr lang="zh-CN" altLang="en-US" sz="1800" dirty="0"/>
          </a:p>
          <a:p>
            <a:pPr latinLnBrk="0">
              <a:lnSpc>
                <a:spcPct val="150000"/>
              </a:lnSpc>
              <a:spcBef>
                <a:spcPts val="0"/>
              </a:spcBef>
            </a:pPr>
            <a:r>
              <a:rPr lang="en-US" altLang="zh-CN" sz="1800" dirty="0"/>
              <a:t>●</a:t>
            </a:r>
            <a:r>
              <a:rPr lang="zh-CN" altLang="en-US" sz="1800" dirty="0"/>
              <a:t>研究生入学考试只能报考一所学校，可以是本校，也可以是其他学校，报名在每年</a:t>
            </a:r>
            <a:r>
              <a:rPr lang="en-US" altLang="zh-CN" sz="1800" dirty="0"/>
              <a:t>9-10</a:t>
            </a:r>
            <a:r>
              <a:rPr lang="zh-CN" altLang="en-US" sz="1800" dirty="0"/>
              <a:t>月份开始，即应届毕业生的大四上学期开学时。如果初试成绩达到国家线但未被报考学校纳入复试，可以申请调剂到其他学校。</a:t>
            </a:r>
            <a:endParaRPr lang="zh-CN" altLang="en-US" sz="1800" dirty="0"/>
          </a:p>
          <a:p>
            <a:pPr latinLnBrk="0">
              <a:lnSpc>
                <a:spcPct val="150000"/>
              </a:lnSpc>
              <a:spcBef>
                <a:spcPts val="0"/>
              </a:spcBef>
            </a:pPr>
            <a:r>
              <a:rPr lang="en-US" altLang="zh-CN" sz="1800" b="1" dirty="0">
                <a:solidFill>
                  <a:schemeClr val="tx1"/>
                </a:solidFill>
                <a:sym typeface="+mn-ea"/>
              </a:rPr>
              <a:t>●</a:t>
            </a:r>
            <a:r>
              <a:rPr lang="zh-CN" altLang="en-US" sz="1800" dirty="0">
                <a:solidFill>
                  <a:schemeClr val="tx1"/>
                </a:solidFill>
                <a:sym typeface="+mn-ea"/>
              </a:rPr>
              <a:t>初试科目一般报考英语、政治，数学和一门专业课，部分专业如教育类、外语类、部分管理类没有数学科目，则考两门专业课（同等学力还要加试）其中英语、政治和数学是全国统一考试，专业课由报考学校出题。</a:t>
            </a:r>
            <a:endParaRPr lang="zh-CN" altLang="en-US" sz="1800" dirty="0">
              <a:solidFill>
                <a:schemeClr val="tx1"/>
              </a:solidFill>
            </a:endParaRPr>
          </a:p>
          <a:p>
            <a:pPr latinLnBrk="0">
              <a:lnSpc>
                <a:spcPct val="150000"/>
              </a:lnSpc>
              <a:spcBef>
                <a:spcPts val="0"/>
              </a:spcBef>
            </a:pPr>
            <a:r>
              <a:rPr lang="zh-CN" altLang="en-US" sz="1800" dirty="0"/>
              <a:t>备注：具体内容可查看各高校研究生招生网站上的招生简章和招生计划，以网站内容为准。</a:t>
            </a:r>
            <a:endParaRPr lang="zh-CN" altLang="en-US" sz="1800" dirty="0"/>
          </a:p>
        </p:txBody>
      </p:sp>
      <p:sp>
        <p:nvSpPr>
          <p:cNvPr id="2" name="文本框 1"/>
          <p:cNvSpPr txBox="1"/>
          <p:nvPr/>
        </p:nvSpPr>
        <p:spPr>
          <a:xfrm>
            <a:off x="1214120" y="397510"/>
            <a:ext cx="5494020" cy="678815"/>
          </a:xfrm>
          <a:prstGeom prst="rect">
            <a:avLst/>
          </a:prstGeom>
          <a:noFill/>
        </p:spPr>
        <p:txBody>
          <a:bodyPr wrap="none" rtlCol="0">
            <a:spAutoFit/>
          </a:bodyPr>
          <a:p>
            <a:pPr algn="l"/>
            <a:r>
              <a:rPr lang="zh-CN" altLang="en-US" sz="3600" b="1" smtClean="0">
                <a:solidFill>
                  <a:srgbClr val="002060"/>
                </a:solidFill>
                <a:latin typeface="微软雅黑" panose="020B0503020204020204" pitchFamily="34" charset="-122"/>
                <a:ea typeface="微软雅黑" panose="020B0503020204020204" pitchFamily="34" charset="-122"/>
                <a:sym typeface="+mn-ea"/>
              </a:rPr>
              <a:t>1、考研（国内）基本程序</a:t>
            </a:r>
            <a:endParaRPr lang="zh-CN" altLang="en-US" sz="3600" b="1" smtClean="0">
              <a:solidFill>
                <a:srgbClr val="00206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176743" y="868121"/>
            <a:ext cx="4986743" cy="388800"/>
          </a:xfrm>
        </p:spPr>
        <p:txBody>
          <a:bodyPr>
            <a:normAutofit fontScale="90000"/>
          </a:bodyPr>
          <a:p>
            <a:r>
              <a:rPr lang="zh-CN" altLang="en-US" sz="3600" b="1" smtClean="0">
                <a:solidFill>
                  <a:srgbClr val="002060"/>
                </a:solidFill>
                <a:latin typeface="微软雅黑" panose="020B0503020204020204" pitchFamily="34" charset="-122"/>
                <a:ea typeface="微软雅黑" panose="020B0503020204020204" pitchFamily="34" charset="-122"/>
                <a:cs typeface="+mn-cs"/>
                <a:sym typeface="+mn-ea"/>
              </a:rPr>
              <a:t>1、考研（国外）基本程序</a:t>
            </a:r>
            <a:endParaRPr lang="zh-CN" altLang="en-US" dirty="0"/>
          </a:p>
          <a:p>
            <a:endParaRPr lang="zh-CN" altLang="en-US"/>
          </a:p>
        </p:txBody>
      </p:sp>
      <p:sp>
        <p:nvSpPr>
          <p:cNvPr id="3" name="内容占位符 2"/>
          <p:cNvSpPr>
            <a:spLocks noGrp="1"/>
          </p:cNvSpPr>
          <p:nvPr>
            <p:ph idx="1"/>
          </p:nvPr>
        </p:nvSpPr>
        <p:spPr>
          <a:xfrm>
            <a:off x="869950" y="1256665"/>
            <a:ext cx="7196614" cy="3885248"/>
          </a:xfrm>
        </p:spPr>
        <p:txBody>
          <a:bodyPr>
            <a:normAutofit lnSpcReduction="10000"/>
          </a:bodyPr>
          <a:p>
            <a:pPr latinLnBrk="0">
              <a:lnSpc>
                <a:spcPct val="150000"/>
              </a:lnSpc>
              <a:spcBef>
                <a:spcPts val="0"/>
              </a:spcBef>
            </a:pPr>
            <a:endParaRPr lang="zh-CN" altLang="en-US"/>
          </a:p>
          <a:p>
            <a:pPr latinLnBrk="0">
              <a:lnSpc>
                <a:spcPct val="150000"/>
              </a:lnSpc>
              <a:spcBef>
                <a:spcPts val="0"/>
              </a:spcBef>
            </a:pPr>
            <a:r>
              <a:rPr lang="zh-CN" altLang="en-US"/>
              <a:t>       先要根据想去的国家通过语言等级考试，比如雅思、托福等，然后根据成绩进行学校的选择，可以申请多个学校，然后根据各个学校的要求准备相关材料。</a:t>
            </a:r>
            <a:endParaRPr lang="zh-CN" altLang="en-US"/>
          </a:p>
          <a:p>
            <a:pPr latinLnBrk="0">
              <a:lnSpc>
                <a:spcPct val="150000"/>
              </a:lnSpc>
              <a:spcBef>
                <a:spcPts val="0"/>
              </a:spcBef>
            </a:pPr>
            <a:r>
              <a:rPr lang="zh-CN" altLang="en-US"/>
              <a:t>        申请到国外学校读研的同学，除了语言水平好之外，一般国外学校对专业成绩要求较高，而且对于社会实践和综合素质要求也较高。</a:t>
            </a:r>
            <a:endParaRPr lang="zh-CN" altLang="en-US"/>
          </a:p>
        </p:txBody>
      </p:sp>
    </p:spTree>
  </p:cSld>
  <p:clrMapOvr>
    <a:masterClrMapping/>
  </p:clrMapOvr>
</p:sld>
</file>

<file path=ppt/tags/tag1.xml><?xml version="1.0" encoding="utf-8"?>
<p:tagLst xmlns:p="http://schemas.openxmlformats.org/presentationml/2006/main">
  <p:tag name="MH" val="20150925153645"/>
  <p:tag name="MH_LIBRARY" val="GRAPHIC"/>
  <p:tag name="MH_TYPE" val="Other"/>
  <p:tag name="MH_ORDER" val="1"/>
</p:tagLst>
</file>

<file path=ppt/tags/tag10.xml><?xml version="1.0" encoding="utf-8"?>
<p:tagLst xmlns:p="http://schemas.openxmlformats.org/presentationml/2006/main">
  <p:tag name="MH_TYPE" val="#NeiR#"/>
  <p:tag name="MH_NUMBER" val="1"/>
  <p:tag name="MH_CATEGORY" val="#TuWHP#"/>
  <p:tag name="MH_LAYOUT" val="SubTitleText"/>
  <p:tag name="MH" val="20150925153645"/>
  <p:tag name="MH_LIBRARY" val="GRAPHIC"/>
  <p:tag name="KSO_WM_TEMPLATE_CATEGORY" val="custom"/>
  <p:tag name="KSO_WM_TEMPLATE_INDEX" val="215"/>
  <p:tag name="KSO_WM_SLIDE_ID" val="custom215_2"/>
  <p:tag name="KSO_WM_SLIDE_INDEX" val="2"/>
  <p:tag name="KSO_WM_SLIDE_ITEM_CNT" val="1"/>
  <p:tag name="KSO_WM_SLIDE_LAYOUT" val="a_f"/>
  <p:tag name="KSO_WM_SLIDE_LAYOUT_CNT" val="1_1"/>
  <p:tag name="KSO_WM_SLIDE_TYPE" val="text"/>
  <p:tag name="KSO_WM_BEAUTIFY_FLAG" val="#wm#"/>
  <p:tag name="KSO_WM_TAG_VERSION" val="1.0"/>
  <p:tag name="KSO_WM_SLIDE_POSITION" val="86*144"/>
  <p:tag name="KSO_WM_SLIDE_SIZE" val="584*333"/>
</p:tagLst>
</file>

<file path=ppt/tags/tag11.xml><?xml version="1.0" encoding="utf-8"?>
<p:tagLst xmlns:p="http://schemas.openxmlformats.org/presentationml/2006/main">
  <p:tag name="KSO_WM_TAG_VERSION" val="1.0"/>
  <p:tag name="KSO_WM_BEAUTIFY_FLAG" val="#wm#"/>
  <p:tag name="KSO_WM_UNIT_TYPE" val="i"/>
  <p:tag name="KSO_WM_UNIT_ID" val="diagram160078_5*i*0"/>
  <p:tag name="KSO_WM_TEMPLATE_CATEGORY" val="diagram"/>
  <p:tag name="KSO_WM_TEMPLATE_INDEX" val="160078"/>
</p:tagLst>
</file>

<file path=ppt/tags/tag12.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1"/>
  <p:tag name="KSO_WM_UNIT_ID" val="diagram160078_5*l_i*1_1"/>
  <p:tag name="KSO_WM_UNIT_CLEAR" val="1"/>
  <p:tag name="KSO_WM_UNIT_LAYERLEVEL" val="1_1"/>
  <p:tag name="KSO_WM_DIAGRAM_GROUP_CODE" val="l1-1"/>
</p:tagLst>
</file>

<file path=ppt/tags/tag13.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2"/>
  <p:tag name="KSO_WM_UNIT_ID" val="diagram160078_5*l_i*1_2"/>
  <p:tag name="KSO_WM_UNIT_CLEAR" val="1"/>
  <p:tag name="KSO_WM_UNIT_LAYERLEVEL" val="1_1"/>
  <p:tag name="KSO_WM_DIAGRAM_GROUP_CODE" val="l1-1"/>
</p:tagLst>
</file>

<file path=ppt/tags/tag14.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3"/>
  <p:tag name="KSO_WM_UNIT_ID" val="diagram160078_5*l_i*1_3"/>
  <p:tag name="KSO_WM_UNIT_CLEAR" val="1"/>
  <p:tag name="KSO_WM_UNIT_LAYERLEVEL" val="1_1"/>
  <p:tag name="KSO_WM_DIAGRAM_GROUP_CODE" val="l1-1"/>
</p:tagLst>
</file>

<file path=ppt/tags/tag15.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h_f"/>
  <p:tag name="KSO_WM_UNIT_INDEX" val="1_1_1"/>
  <p:tag name="KSO_WM_UNIT_ID" val="diagram160078_5*l_h_f*1_1_1"/>
  <p:tag name="KSO_WM_UNIT_CLEAR" val="1"/>
  <p:tag name="KSO_WM_UNIT_LAYERLEVEL" val="1_1_1"/>
  <p:tag name="KSO_WM_UNIT_VALUE" val="12"/>
  <p:tag name="KSO_WM_UNIT_HIGHLIGHT" val="0"/>
  <p:tag name="KSO_WM_UNIT_COMPATIBLE" val="0"/>
  <p:tag name="KSO_WM_UNIT_PRESET_TEXT_INDEX" val="4"/>
  <p:tag name="KSO_WM_UNIT_PRESET_TEXT_LEN" val="17"/>
  <p:tag name="KSO_WM_DIAGRAM_GROUP_CODE" val="l1-1"/>
</p:tagLst>
</file>

<file path=ppt/tags/tag16.xml><?xml version="1.0" encoding="utf-8"?>
<p:tagLst xmlns:p="http://schemas.openxmlformats.org/presentationml/2006/main">
  <p:tag name="KSO_WM_TAG_VERSION" val="1.0"/>
  <p:tag name="KSO_WM_BEAUTIFY_FLAG" val="#wm#"/>
  <p:tag name="KSO_WM_UNIT_TYPE" val="i"/>
  <p:tag name="KSO_WM_UNIT_ID" val="diagram160078_5*i*9"/>
  <p:tag name="KSO_WM_TEMPLATE_CATEGORY" val="diagram"/>
  <p:tag name="KSO_WM_TEMPLATE_INDEX" val="160078"/>
</p:tagLst>
</file>

<file path=ppt/tags/tag17.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4"/>
  <p:tag name="KSO_WM_UNIT_ID" val="diagram160078_5*l_i*1_4"/>
  <p:tag name="KSO_WM_UNIT_CLEAR" val="1"/>
  <p:tag name="KSO_WM_UNIT_LAYERLEVEL" val="1_1"/>
  <p:tag name="KSO_WM_DIAGRAM_GROUP_CODE" val="l1-1"/>
</p:tagLst>
</file>

<file path=ppt/tags/tag18.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5"/>
  <p:tag name="KSO_WM_UNIT_ID" val="diagram160078_5*l_i*1_5"/>
  <p:tag name="KSO_WM_UNIT_CLEAR" val="1"/>
  <p:tag name="KSO_WM_UNIT_LAYERLEVEL" val="1_1"/>
  <p:tag name="KSO_WM_DIAGRAM_GROUP_CODE" val="l1-1"/>
</p:tagLst>
</file>

<file path=ppt/tags/tag19.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6"/>
  <p:tag name="KSO_WM_UNIT_ID" val="diagram160078_5*l_i*1_6"/>
  <p:tag name="KSO_WM_UNIT_CLEAR" val="1"/>
  <p:tag name="KSO_WM_UNIT_LAYERLEVEL" val="1_1"/>
  <p:tag name="KSO_WM_DIAGRAM_GROUP_CODE" val="l1-1"/>
</p:tagLst>
</file>

<file path=ppt/tags/tag2.xml><?xml version="1.0" encoding="utf-8"?>
<p:tagLst xmlns:p="http://schemas.openxmlformats.org/presentationml/2006/main">
  <p:tag name="MH" val="20150925153645"/>
  <p:tag name="MH_LIBRARY" val="GRAPHIC"/>
  <p:tag name="MH_TYPE" val="Other"/>
  <p:tag name="MH_ORDER" val="2"/>
</p:tagLst>
</file>

<file path=ppt/tags/tag20.xml><?xml version="1.0" encoding="utf-8"?>
<p:tagLst xmlns:p="http://schemas.openxmlformats.org/presentationml/2006/main">
  <p:tag name="KSO_WM_TAG_VERSION" val="1.0"/>
  <p:tag name="KSO_WM_BEAUTIFY_FLAG" val="#wm#"/>
  <p:tag name="KSO_WM_UNIT_TYPE" val="i"/>
  <p:tag name="KSO_WM_UNIT_ID" val="diagram160078_5*i*18"/>
  <p:tag name="KSO_WM_TEMPLATE_CATEGORY" val="diagram"/>
  <p:tag name="KSO_WM_TEMPLATE_INDEX" val="160078"/>
</p:tagLst>
</file>

<file path=ppt/tags/tag21.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7"/>
  <p:tag name="KSO_WM_UNIT_ID" val="diagram160078_5*l_i*1_7"/>
  <p:tag name="KSO_WM_UNIT_CLEAR" val="1"/>
  <p:tag name="KSO_WM_UNIT_LAYERLEVEL" val="1_1"/>
  <p:tag name="KSO_WM_DIAGRAM_GROUP_CODE" val="l1-1"/>
</p:tagLst>
</file>

<file path=ppt/tags/tag22.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8"/>
  <p:tag name="KSO_WM_UNIT_ID" val="diagram160078_5*l_i*1_8"/>
  <p:tag name="KSO_WM_UNIT_CLEAR" val="1"/>
  <p:tag name="KSO_WM_UNIT_LAYERLEVEL" val="1_1"/>
  <p:tag name="KSO_WM_DIAGRAM_GROUP_CODE" val="l1-1"/>
</p:tagLst>
</file>

<file path=ppt/tags/tag23.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9"/>
  <p:tag name="KSO_WM_UNIT_ID" val="diagram160078_5*l_i*1_9"/>
  <p:tag name="KSO_WM_UNIT_CLEAR" val="1"/>
  <p:tag name="KSO_WM_UNIT_LAYERLEVEL" val="1_1"/>
  <p:tag name="KSO_WM_DIAGRAM_GROUP_CODE" val="l1-1"/>
</p:tagLst>
</file>

<file path=ppt/tags/tag24.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h_f"/>
  <p:tag name="KSO_WM_UNIT_INDEX" val="1_3_1"/>
  <p:tag name="KSO_WM_UNIT_ID" val="diagram160078_5*l_h_f*1_3_1"/>
  <p:tag name="KSO_WM_UNIT_CLEAR" val="1"/>
  <p:tag name="KSO_WM_UNIT_LAYERLEVEL" val="1_1_1"/>
  <p:tag name="KSO_WM_UNIT_VALUE" val="12"/>
  <p:tag name="KSO_WM_UNIT_HIGHLIGHT" val="0"/>
  <p:tag name="KSO_WM_UNIT_COMPATIBLE" val="0"/>
  <p:tag name="KSO_WM_UNIT_PRESET_TEXT_INDEX" val="4"/>
  <p:tag name="KSO_WM_UNIT_PRESET_TEXT_LEN" val="17"/>
  <p:tag name="KSO_WM_DIAGRAM_GROUP_CODE" val="l1-1"/>
</p:tagLst>
</file>

<file path=ppt/tags/tag25.xml><?xml version="1.0" encoding="utf-8"?>
<p:tagLst xmlns:p="http://schemas.openxmlformats.org/presentationml/2006/main">
  <p:tag name="KSO_WM_TAG_VERSION" val="1.0"/>
  <p:tag name="KSO_WM_BEAUTIFY_FLAG" val="#wm#"/>
  <p:tag name="KSO_WM_UNIT_TYPE" val="i"/>
  <p:tag name="KSO_WM_UNIT_ID" val="diagram160078_5*i*27"/>
  <p:tag name="KSO_WM_TEMPLATE_CATEGORY" val="diagram"/>
  <p:tag name="KSO_WM_TEMPLATE_INDEX" val="160078"/>
</p:tagLst>
</file>

<file path=ppt/tags/tag26.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10"/>
  <p:tag name="KSO_WM_UNIT_ID" val="diagram160078_5*l_i*1_10"/>
  <p:tag name="KSO_WM_UNIT_CLEAR" val="1"/>
  <p:tag name="KSO_WM_UNIT_LAYERLEVEL" val="1_1"/>
  <p:tag name="KSO_WM_DIAGRAM_GROUP_CODE" val="l1-1"/>
</p:tagLst>
</file>

<file path=ppt/tags/tag27.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11"/>
  <p:tag name="KSO_WM_UNIT_ID" val="diagram160078_5*l_i*1_11"/>
  <p:tag name="KSO_WM_UNIT_CLEAR" val="1"/>
  <p:tag name="KSO_WM_UNIT_LAYERLEVEL" val="1_1"/>
  <p:tag name="KSO_WM_DIAGRAM_GROUP_CODE" val="l1-1"/>
</p:tagLst>
</file>

<file path=ppt/tags/tag28.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12"/>
  <p:tag name="KSO_WM_UNIT_ID" val="diagram160078_5*l_i*1_12"/>
  <p:tag name="KSO_WM_UNIT_CLEAR" val="1"/>
  <p:tag name="KSO_WM_UNIT_LAYERLEVEL" val="1_1"/>
  <p:tag name="KSO_WM_DIAGRAM_GROUP_CODE" val="l1-1"/>
</p:tagLst>
</file>

<file path=ppt/tags/tag29.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h_f"/>
  <p:tag name="KSO_WM_UNIT_INDEX" val="1_4_1"/>
  <p:tag name="KSO_WM_UNIT_ID" val="diagram160078_5*l_h_f*1_4_1"/>
  <p:tag name="KSO_WM_UNIT_CLEAR" val="1"/>
  <p:tag name="KSO_WM_UNIT_LAYERLEVEL" val="1_1_1"/>
  <p:tag name="KSO_WM_UNIT_VALUE" val="12"/>
  <p:tag name="KSO_WM_UNIT_HIGHLIGHT" val="0"/>
  <p:tag name="KSO_WM_UNIT_COMPATIBLE" val="0"/>
  <p:tag name="KSO_WM_UNIT_PRESET_TEXT_INDEX" val="4"/>
  <p:tag name="KSO_WM_UNIT_PRESET_TEXT_LEN" val="17"/>
  <p:tag name="KSO_WM_DIAGRAM_GROUP_CODE" val="l1-1"/>
</p:tagLst>
</file>

<file path=ppt/tags/tag3.xml><?xml version="1.0" encoding="utf-8"?>
<p:tagLst xmlns:p="http://schemas.openxmlformats.org/presentationml/2006/main">
  <p:tag name="MH" val="20150925153645"/>
  <p:tag name="MH_LIBRARY" val="GRAPHIC"/>
  <p:tag name="MH_TYPE" val="Other"/>
  <p:tag name="MH_ORDER" val="1"/>
</p:tagLst>
</file>

<file path=ppt/tags/tag30.xml><?xml version="1.0" encoding="utf-8"?>
<p:tagLst xmlns:p="http://schemas.openxmlformats.org/presentationml/2006/main">
  <p:tag name="KSO_WM_TAG_VERSION" val="1.0"/>
  <p:tag name="KSO_WM_BEAUTIFY_FLAG" val="#wm#"/>
  <p:tag name="KSO_WM_UNIT_TYPE" val="i"/>
  <p:tag name="KSO_WM_UNIT_ID" val="diagram160078_5*i*36"/>
  <p:tag name="KSO_WM_TEMPLATE_CATEGORY" val="diagram"/>
  <p:tag name="KSO_WM_TEMPLATE_INDEX" val="160078"/>
</p:tagLst>
</file>

<file path=ppt/tags/tag31.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13"/>
  <p:tag name="KSO_WM_UNIT_ID" val="diagram160078_5*l_i*1_13"/>
  <p:tag name="KSO_WM_UNIT_CLEAR" val="1"/>
  <p:tag name="KSO_WM_UNIT_LAYERLEVEL" val="1_1"/>
  <p:tag name="KSO_WM_DIAGRAM_GROUP_CODE" val="l1-1"/>
</p:tagLst>
</file>

<file path=ppt/tags/tag32.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14"/>
  <p:tag name="KSO_WM_UNIT_ID" val="diagram160078_5*l_i*1_14"/>
  <p:tag name="KSO_WM_UNIT_CLEAR" val="1"/>
  <p:tag name="KSO_WM_UNIT_LAYERLEVEL" val="1_1"/>
  <p:tag name="KSO_WM_DIAGRAM_GROUP_CODE" val="l1-1"/>
</p:tagLst>
</file>

<file path=ppt/tags/tag33.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i"/>
  <p:tag name="KSO_WM_UNIT_INDEX" val="1_15"/>
  <p:tag name="KSO_WM_UNIT_ID" val="diagram160078_5*l_i*1_15"/>
  <p:tag name="KSO_WM_UNIT_CLEAR" val="1"/>
  <p:tag name="KSO_WM_UNIT_LAYERLEVEL" val="1_1"/>
  <p:tag name="KSO_WM_DIAGRAM_GROUP_CODE" val="l1-1"/>
</p:tagLst>
</file>

<file path=ppt/tags/tag34.xml><?xml version="1.0" encoding="utf-8"?>
<p:tagLst xmlns:p="http://schemas.openxmlformats.org/presentationml/2006/main">
  <p:tag name="KSO_WM_TAG_VERSION" val="1.0"/>
  <p:tag name="KSO_WM_BEAUTIFY_FLAG" val="#wm#"/>
  <p:tag name="KSO_WM_TEMPLATE_CATEGORY" val="diagram"/>
  <p:tag name="KSO_WM_TEMPLATE_INDEX" val="160078"/>
  <p:tag name="KSO_WM_UNIT_TYPE" val="l_h_f"/>
  <p:tag name="KSO_WM_UNIT_INDEX" val="1_5_1"/>
  <p:tag name="KSO_WM_UNIT_ID" val="diagram160078_5*l_h_f*1_5_1"/>
  <p:tag name="KSO_WM_UNIT_CLEAR" val="1"/>
  <p:tag name="KSO_WM_UNIT_LAYERLEVEL" val="1_1_1"/>
  <p:tag name="KSO_WM_UNIT_VALUE" val="12"/>
  <p:tag name="KSO_WM_UNIT_HIGHLIGHT" val="0"/>
  <p:tag name="KSO_WM_UNIT_COMPATIBLE" val="0"/>
  <p:tag name="KSO_WM_UNIT_PRESET_TEXT_INDEX" val="4"/>
  <p:tag name="KSO_WM_UNIT_PRESET_TEXT_LEN" val="17"/>
  <p:tag name="KSO_WM_DIAGRAM_GROUP_CODE" val="l1-1"/>
</p:tagLst>
</file>

<file path=ppt/tags/tag35.xml><?xml version="1.0" encoding="utf-8"?>
<p:tagLst xmlns:p="http://schemas.openxmlformats.org/presentationml/2006/main">
  <p:tag name="KSO_WM_SLIDE_ID" val="diagram160078_5"/>
  <p:tag name="KSO_WM_SLIDE_INDEX" val="5"/>
  <p:tag name="KSO_WM_SLIDE_ITEM_CNT" val="5"/>
  <p:tag name="KSO_WM_SLIDE_LAYOUT" val="l_g"/>
  <p:tag name="KSO_WM_SLIDE_LAYOUT_CNT" val="1_1"/>
  <p:tag name="KSO_WM_SLIDE_TYPE" val="text"/>
  <p:tag name="KSO_WM_BEAUTIFY_FLAG" val="#wm#"/>
  <p:tag name="KSO_WM_SLIDE_POSITION" val="106*50"/>
  <p:tag name="KSO_WM_SLIDE_SIZE" val="747*445"/>
  <p:tag name="KSO_WM_TEMPLATE_CATEGORY" val="diagram"/>
  <p:tag name="KSO_WM_TEMPLATE_INDEX" val="160078"/>
  <p:tag name="KSO_WM_TAG_VERSION" val="1.0"/>
  <p:tag name="KSO_WM_DIAGRAM_GROUP_CODE" val="l1-1"/>
</p:tagLst>
</file>

<file path=ppt/tags/tag4.xml><?xml version="1.0" encoding="utf-8"?>
<p:tagLst xmlns:p="http://schemas.openxmlformats.org/presentationml/2006/main">
  <p:tag name="MH" val="20150925153645"/>
  <p:tag name="MH_LIBRARY" val="GRAPHIC"/>
  <p:tag name="MH_TYPE" val="Other"/>
  <p:tag name="MH_ORDER" val="2"/>
</p:tagLst>
</file>

<file path=ppt/tags/tag5.xml><?xml version="1.0" encoding="utf-8"?>
<p:tagLst xmlns:p="http://schemas.openxmlformats.org/presentationml/2006/main">
  <p:tag name="MH" val="20150925142203"/>
  <p:tag name="MH_LIBRARY" val="GRAPHIC"/>
  <p:tag name="MH_ORDER" val="图片 6"/>
  <p:tag name="KSO_WM_TAG_VERSION" val="1.0"/>
  <p:tag name="KSO_WM_BEAUTIFY_FLAG" val="#wm#"/>
  <p:tag name="KSO_WM_UNIT_TYPE" val="i"/>
  <p:tag name="KSO_WM_UNIT_ID" val="258*i*0"/>
  <p:tag name="KSO_WM_TEMPLATE_CATEGORY" val="custom"/>
  <p:tag name="KSO_WM_TEMPLATE_INDEX" val="160115"/>
</p:tagLst>
</file>

<file path=ppt/tags/tag6.xml><?xml version="1.0" encoding="utf-8"?>
<p:tagLst xmlns:p="http://schemas.openxmlformats.org/presentationml/2006/main">
  <p:tag name="KSO_WM_TAG_VERSION" val="1.0"/>
  <p:tag name="KSO_WM_TEMPLATE_CATEGORY" val="custom"/>
  <p:tag name="KSO_WM_TEMPLATE_INDEX" val="215"/>
</p:tagLst>
</file>

<file path=ppt/tags/tag7.xml><?xml version="1.0" encoding="utf-8"?>
<p:tagLst xmlns:p="http://schemas.openxmlformats.org/presentationml/2006/main">
  <p:tag name="KSO_WM_TAG_VERSION" val="1.0"/>
  <p:tag name="KSO_WM_TEMPLATE_CATEGORY" val="custom"/>
  <p:tag name="KSO_WM_TEMPLATE_INDEX" val="215"/>
</p:tagLst>
</file>

<file path=ppt/tags/tag8.xml><?xml version="1.0" encoding="utf-8"?>
<p:tagLst xmlns:p="http://schemas.openxmlformats.org/presentationml/2006/main">
  <p:tag name="KSO_WM_TAG_VERSION" val="1.0"/>
  <p:tag name="KSO_WM_BEAUTIFY_FLAG" val="#wm#"/>
  <p:tag name="KSO_WM_TEMPLATE_CATEGORY" val="custom"/>
  <p:tag name="KSO_WM_TEMPLATE_INDEX" val="215"/>
  <p:tag name="KSO_WM_UNIT_TYPE" val="a"/>
  <p:tag name="KSO_WM_UNIT_INDEX" val="1"/>
  <p:tag name="KSO_WM_UNIT_ID" val="custom215_2*a*1"/>
  <p:tag name="KSO_WM_UNIT_CLEAR" val="1"/>
  <p:tag name="KSO_WM_UNIT_LAYERLEVEL" val="1"/>
  <p:tag name="KSO_WM_UNIT_VALUE" val="15"/>
  <p:tag name="KSO_WM_UNIT_ISCONTENTSTITLE" val="0"/>
  <p:tag name="KSO_WM_UNIT_HIGHLIGHT" val="0"/>
  <p:tag name="KSO_WM_UNIT_COMPATIBLE" val="0"/>
  <p:tag name="KSO_WM_UNIT_PRESET_TEXT_INDEX" val="3"/>
  <p:tag name="KSO_WM_UNIT_PRESET_TEXT_LEN" val="17"/>
</p:tagLst>
</file>

<file path=ppt/tags/tag9.xml><?xml version="1.0" encoding="utf-8"?>
<p:tagLst xmlns:p="http://schemas.openxmlformats.org/presentationml/2006/main">
  <p:tag name="KSO_WM_TAG_VERSION" val="1.0"/>
  <p:tag name="KSO_WM_BEAUTIFY_FLAG" val="#wm#"/>
  <p:tag name="KSO_WM_TEMPLATE_CATEGORY" val="custom"/>
  <p:tag name="KSO_WM_TEMPLATE_INDEX" val="215"/>
  <p:tag name="KSO_WM_UNIT_TYPE" val="f"/>
  <p:tag name="KSO_WM_UNIT_INDEX" val="1"/>
  <p:tag name="KSO_WM_UNIT_ID" val="custom215_2*f*1"/>
  <p:tag name="KSO_WM_UNIT_CLEAR" val="1"/>
  <p:tag name="KSO_WM_UNIT_LAYERLEVEL" val="1"/>
  <p:tag name="KSO_WM_UNIT_VALUE" val="496"/>
  <p:tag name="KSO_WM_UNIT_HIGHLIGHT" val="0"/>
  <p:tag name="KSO_WM_UNIT_COMPATIBLE" val="0"/>
  <p:tag name="KSO_WM_UNIT_PRESET_TEXT_INDEX" val="5"/>
  <p:tag name="KSO_WM_UNIT_PRESET_TEXT_LEN" val="232"/>
</p:tagLst>
</file>

<file path=ppt/theme/theme1.xml><?xml version="1.0" encoding="utf-8"?>
<a:theme xmlns:a="http://schemas.openxmlformats.org/drawingml/2006/main" name="1_Office 主题">
  <a:themeElements>
    <a:clrScheme name="21515">
      <a:dk1>
        <a:srgbClr val="5F5F5F"/>
      </a:dk1>
      <a:lt1>
        <a:srgbClr val="FFFFFF"/>
      </a:lt1>
      <a:dk2>
        <a:srgbClr val="4D4D4D"/>
      </a:dk2>
      <a:lt2>
        <a:srgbClr val="FFFFFF"/>
      </a:lt2>
      <a:accent1>
        <a:srgbClr val="47B6E7"/>
      </a:accent1>
      <a:accent2>
        <a:srgbClr val="628EE3"/>
      </a:accent2>
      <a:accent3>
        <a:srgbClr val="2BC3B5"/>
      </a:accent3>
      <a:accent4>
        <a:srgbClr val="92D050"/>
      </a:accent4>
      <a:accent5>
        <a:srgbClr val="CEB9A3"/>
      </a:accent5>
      <a:accent6>
        <a:srgbClr val="FFC000"/>
      </a:accent6>
      <a:hlink>
        <a:srgbClr val="00B0F0"/>
      </a:hlink>
      <a:folHlink>
        <a:srgbClr val="AFB2B4"/>
      </a:folHlink>
    </a:clrScheme>
    <a:fontScheme name="自定义 2">
      <a:majorFont>
        <a:latin typeface="Arial"/>
        <a:ea typeface="黑体"/>
        <a:cs typeface=""/>
      </a:majorFont>
      <a:minorFont>
        <a:latin typeface="Arial"/>
        <a:ea typeface="黑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北森PPT模板_2011.pot</Template>
  <TotalTime>0</TotalTime>
  <Words>2709</Words>
  <Application>WPS 演示</Application>
  <PresentationFormat>全屏显示(4:3)</PresentationFormat>
  <Paragraphs>163</Paragraphs>
  <Slides>22</Slides>
  <Notes>37</Notes>
  <HiddenSlides>9</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Arial</vt:lpstr>
      <vt:lpstr>宋体</vt:lpstr>
      <vt:lpstr>Wingdings</vt:lpstr>
      <vt:lpstr>方正舒体</vt:lpstr>
      <vt:lpstr>楷体</vt:lpstr>
      <vt:lpstr>微软雅黑</vt:lpstr>
      <vt:lpstr>黑体</vt:lpstr>
      <vt:lpstr>Arial Unicode MS</vt:lpstr>
      <vt:lpstr>Calibri</vt:lpstr>
      <vt:lpstr>1_Office 主题</vt:lpstr>
      <vt:lpstr>第九单元  生涯规划管理</vt:lpstr>
      <vt:lpstr>PowerPoint 演示文稿</vt:lpstr>
      <vt:lpstr>教学目标</vt:lpstr>
      <vt:lpstr>教学目标</vt:lpstr>
      <vt:lpstr>目 录</vt:lpstr>
      <vt:lpstr>大学生常见就业去向基本信息及生涯规划建议</vt:lpstr>
      <vt:lpstr>大学生常见就业去向</vt:lpstr>
      <vt:lpstr>PowerPoint 演示文稿</vt:lpstr>
      <vt:lpstr>1、考研（国外）基本程序</vt:lpstr>
      <vt:lpstr>1、考研适合人群     </vt:lpstr>
      <vt:lpstr>1、考研生涯规划建议</vt:lpstr>
      <vt:lpstr>2、考公务员、事业单位、选调生、西部志愿者、入伍    </vt:lpstr>
      <vt:lpstr>PowerPoint 演示文稿</vt:lpstr>
      <vt:lpstr>2、考公务员、事业单位、村官、西部志愿者、入伍</vt:lpstr>
      <vt:lpstr>3、就业</vt:lpstr>
      <vt:lpstr>3、就业</vt:lpstr>
      <vt:lpstr>4、创业和自由职业者</vt:lpstr>
      <vt:lpstr>各个就业方向之间的关系</vt:lpstr>
      <vt:lpstr>职业生涯规划的管理方法</vt:lpstr>
      <vt:lpstr>职业生涯规划的管理方法</vt:lpstr>
      <vt:lpstr>我的生涯规划档案 </vt:lpstr>
      <vt:lpstr>我的生涯规划档案</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不侘傺</cp:lastModifiedBy>
  <cp:revision>258</cp:revision>
  <cp:lastPrinted>2113-01-01T00:00:00Z</cp:lastPrinted>
  <dcterms:created xsi:type="dcterms:W3CDTF">2113-01-01T00:00:00Z</dcterms:created>
  <dcterms:modified xsi:type="dcterms:W3CDTF">2019-12-18T14:21:44Z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2052-11.1.0.9305</vt:lpwstr>
  </property>
</Properties>
</file>