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</p:sldMasterIdLst>
  <p:notesMasterIdLst>
    <p:notesMasterId r:id="rId5"/>
  </p:notesMasterIdLst>
  <p:sldIdLst>
    <p:sldId id="398" r:id="rId3"/>
    <p:sldId id="681" r:id="rId4"/>
    <p:sldId id="785" r:id="rId6"/>
    <p:sldId id="786" r:id="rId7"/>
    <p:sldId id="503" r:id="rId8"/>
    <p:sldId id="504" r:id="rId9"/>
    <p:sldId id="787" r:id="rId10"/>
    <p:sldId id="788" r:id="rId11"/>
    <p:sldId id="790" r:id="rId12"/>
    <p:sldId id="794" r:id="rId13"/>
    <p:sldId id="792" r:id="rId14"/>
    <p:sldId id="791" r:id="rId15"/>
    <p:sldId id="685" r:id="rId16"/>
    <p:sldId id="824" r:id="rId17"/>
    <p:sldId id="825" r:id="rId18"/>
    <p:sldId id="826" r:id="rId19"/>
    <p:sldId id="827" r:id="rId20"/>
    <p:sldId id="828" r:id="rId21"/>
    <p:sldId id="830" r:id="rId22"/>
    <p:sldId id="507" r:id="rId23"/>
    <p:sldId id="833" r:id="rId24"/>
    <p:sldId id="832" r:id="rId25"/>
    <p:sldId id="841" r:id="rId26"/>
    <p:sldId id="831" r:id="rId27"/>
    <p:sldId id="842" r:id="rId28"/>
    <p:sldId id="834" r:id="rId29"/>
    <p:sldId id="843" r:id="rId30"/>
    <p:sldId id="836" r:id="rId31"/>
    <p:sldId id="705" r:id="rId32"/>
    <p:sldId id="837" r:id="rId33"/>
    <p:sldId id="839" r:id="rId34"/>
    <p:sldId id="840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076" autoAdjust="0"/>
    <p:restoredTop sz="75138" autoAdjust="0"/>
  </p:normalViewPr>
  <p:slideViewPr>
    <p:cSldViewPr>
      <p:cViewPr varScale="1">
        <p:scale>
          <a:sx n="52" d="100"/>
          <a:sy n="52" d="100"/>
        </p:scale>
        <p:origin x="-1872" y="-102"/>
      </p:cViewPr>
      <p:guideLst>
        <p:guide orient="horz" pos="2077"/>
        <p:guide pos="28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880" y="-84"/>
      </p:cViewPr>
      <p:guideLst>
        <p:guide orient="horz" pos="2769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A3F805E-031C-4228-9C52-B6DA19A61BE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EA54CD2-17AC-4CF0-B8EF-035A93CBA22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54CD2-17AC-4CF0-B8EF-035A93CBA22A}" type="slidenum">
              <a:rPr lang="zh-CN" altLang="en-US" smtClean="0"/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2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4096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A23DE60-F121-48A0-B939-54506F50E85A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0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smtClean="0">
              <a:ea typeface="宋体" panose="02010600030101010101" pitchFamily="2" charset="-122"/>
            </a:endParaRPr>
          </a:p>
        </p:txBody>
      </p:sp>
      <p:sp>
        <p:nvSpPr>
          <p:cNvPr id="4301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E7EFD79-7BDC-4BC4-9303-6998198E92CC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8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4505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D4CF898-D75E-4142-8813-AFF952E764B2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6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196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4710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C742D59-2A23-4DD0-9706-E40EC04CBBF4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593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9D600C0-9B3E-4CF3-A1A0-882F063E3F88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8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US" altLang="zh-CN" dirty="0" smtClean="0">
              <a:ea typeface="宋体" panose="02010600030101010101" pitchFamily="2" charset="-122"/>
            </a:endParaRPr>
          </a:p>
        </p:txBody>
      </p:sp>
      <p:sp>
        <p:nvSpPr>
          <p:cNvPr id="5529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45B8976-A0FF-429B-91BA-B88A9DA0A4E7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lvl="1">
              <a:defRPr/>
            </a:pPr>
            <a:endParaRPr kumimoji="0" lang="en-US" altLang="zh-CN" baseline="0" dirty="0" smtClean="0">
              <a:ea typeface="+mn-ea"/>
            </a:endParaRPr>
          </a:p>
        </p:txBody>
      </p:sp>
      <p:sp>
        <p:nvSpPr>
          <p:cNvPr id="5325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4905629-EBA9-44CB-8B85-2907641B9CA1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478BD-57A6-4DA5-A5F9-FA300B0F7F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6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34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F21C826-0BB0-4560-A767-CC86A1CC9C69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2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6144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6964399-EAB3-478E-9306-3337852D29B6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478BD-57A6-4DA5-A5F9-FA300B0F7F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dirty="0" smtClean="0"/>
          </a:p>
        </p:txBody>
      </p:sp>
      <p:sp>
        <p:nvSpPr>
          <p:cNvPr id="655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3DF2029-46BC-49AF-9763-D6E209A5132B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478BD-57A6-4DA5-A5F9-FA300B0F7F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478BD-57A6-4DA5-A5F9-FA300B0F7F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0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1229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61446F8-9D02-4766-9DBF-D773AB4B5310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A54CD2-17AC-4CF0-B8EF-035A93CBA22A}" type="slidenum">
              <a:rPr lang="zh-CN" altLang="en-US" smtClean="0"/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6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US" altLang="zh-CN" dirty="0" smtClean="0">
              <a:ea typeface="宋体" panose="02010600030101010101" pitchFamily="2" charset="-122"/>
            </a:endParaRPr>
          </a:p>
        </p:txBody>
      </p:sp>
      <p:sp>
        <p:nvSpPr>
          <p:cNvPr id="2662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FC62F655-5120-4035-8B89-CCF692EA89AD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ECD0446-204C-436A-81C0-5699CCF3FD26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478BD-57A6-4DA5-A5F9-FA300B0F7F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8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en-US" smtClean="0">
              <a:ea typeface="宋体" panose="02010600030101010101" pitchFamily="2" charset="-122"/>
            </a:endParaRPr>
          </a:p>
        </p:txBody>
      </p:sp>
      <p:sp>
        <p:nvSpPr>
          <p:cNvPr id="3481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471F80A-BFA7-4E29-ABA7-835B62853169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3891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7ACD8FF-91C8-4E54-AEFC-D51D01B28BF9}" type="slidenum">
              <a:rPr kumimoji="0" lang="zh-CN" altLang="en-US" sz="1200"/>
            </a:fld>
            <a:endParaRPr kumimoji="0"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07" t="45717" b="1630"/>
          <a:stretch>
            <a:fillRect/>
          </a:stretch>
        </p:blipFill>
        <p:spPr>
          <a:xfrm>
            <a:off x="13062" y="0"/>
            <a:ext cx="9130937" cy="428171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4281717"/>
            <a:ext cx="9144000" cy="2061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9" name="矩形 8"/>
          <p:cNvSpPr/>
          <p:nvPr/>
        </p:nvSpPr>
        <p:spPr>
          <a:xfrm>
            <a:off x="0" y="4005943"/>
            <a:ext cx="9144000" cy="56784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1350"/>
          </a:p>
        </p:txBody>
      </p:sp>
      <p:sp>
        <p:nvSpPr>
          <p:cNvPr id="10" name="任意多边形 9"/>
          <p:cNvSpPr/>
          <p:nvPr/>
        </p:nvSpPr>
        <p:spPr>
          <a:xfrm>
            <a:off x="3952079" y="3056959"/>
            <a:ext cx="1239845" cy="1268636"/>
          </a:xfrm>
          <a:custGeom>
            <a:avLst/>
            <a:gdLst>
              <a:gd name="connsiteX0" fmla="*/ 1188669 w 2377338"/>
              <a:gd name="connsiteY0" fmla="*/ 0 h 2757714"/>
              <a:gd name="connsiteX1" fmla="*/ 2377338 w 2377338"/>
              <a:gd name="connsiteY1" fmla="*/ 594335 h 2757714"/>
              <a:gd name="connsiteX2" fmla="*/ 2377338 w 2377338"/>
              <a:gd name="connsiteY2" fmla="*/ 2163379 h 2757714"/>
              <a:gd name="connsiteX3" fmla="*/ 1188669 w 2377338"/>
              <a:gd name="connsiteY3" fmla="*/ 2757714 h 2757714"/>
              <a:gd name="connsiteX4" fmla="*/ 0 w 2377338"/>
              <a:gd name="connsiteY4" fmla="*/ 2163379 h 2757714"/>
              <a:gd name="connsiteX5" fmla="*/ 0 w 2377338"/>
              <a:gd name="connsiteY5" fmla="*/ 594335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7338" h="2757714">
                <a:moveTo>
                  <a:pt x="1188669" y="0"/>
                </a:moveTo>
                <a:lnTo>
                  <a:pt x="2377338" y="594335"/>
                </a:lnTo>
                <a:lnTo>
                  <a:pt x="2377338" y="2163379"/>
                </a:lnTo>
                <a:lnTo>
                  <a:pt x="1188669" y="2757714"/>
                </a:lnTo>
                <a:lnTo>
                  <a:pt x="0" y="2163379"/>
                </a:lnTo>
                <a:lnTo>
                  <a:pt x="0" y="594335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2700" dirty="0" smtClean="0"/>
              <a:t>LOGO</a:t>
            </a:r>
            <a:endParaRPr lang="zh-CN" alt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3784"/>
            <a:ext cx="7772400" cy="948985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563530"/>
            <a:ext cx="6858000" cy="681151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200" y="408675"/>
            <a:ext cx="7887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F5ED-D19D-4097-92A9-D6092B3D6E6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AA2-D029-4D23-B6D5-DE004B8B3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43200" y="533400"/>
            <a:ext cx="57912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2819400" y="1981200"/>
            <a:ext cx="5638800" cy="4114800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0" y="6553200"/>
            <a:ext cx="2895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r>
              <a:rPr lang="en-US" altLang="zh-CN"/>
              <a:t>© </a:t>
            </a:r>
            <a:r>
              <a:rPr lang="zh-CN" altLang="en-US"/>
              <a:t>版权属北森公司，不得翻印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6858000" y="64008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CB3EC2A-6BB3-4D77-B97A-992D46170E2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341060"/>
            <a:ext cx="7886700" cy="863272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6964" y="1825624"/>
            <a:ext cx="7418385" cy="4233981"/>
          </a:xfrm>
        </p:spPr>
        <p:txBody>
          <a:bodyPr>
            <a:normAutofit/>
          </a:bodyPr>
          <a:lstStyle>
            <a:lvl1pPr marL="0" indent="0">
              <a:buFont typeface="Wingdings" panose="05000000000000000000" pitchFamily="2" charset="2"/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1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52800" y="2459185"/>
            <a:ext cx="5536870" cy="1172505"/>
          </a:xfrm>
        </p:spPr>
        <p:txBody>
          <a:bodyPr anchor="ctr" anchorCtr="0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2800" y="3675231"/>
            <a:ext cx="5536870" cy="616593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lvl="0"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>
            <a:off x="0" y="2966737"/>
            <a:ext cx="1272085" cy="6949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66078" y="2348362"/>
            <a:ext cx="1943462" cy="1943462"/>
          </a:xfrm>
          <a:prstGeom prst="ellipse">
            <a:avLst/>
          </a:prstGeom>
          <a:solidFill>
            <a:schemeClr val="bg1"/>
          </a:solidFill>
          <a:ln w="250825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6000">
                  <a:schemeClr val="accent3"/>
                </a:gs>
                <a:gs pos="100000">
                  <a:schemeClr val="accent4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65" y="284881"/>
            <a:ext cx="7886700" cy="919451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5850" y="1672327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65" y="4045372"/>
            <a:ext cx="7418385" cy="219237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Font typeface="Arial" panose="020B0604020202020204" pitchFamily="34" charset="0"/>
              <a:buNone/>
              <a:defRPr/>
            </a:lvl3pPr>
            <a:lvl4pPr marL="1371600" indent="0">
              <a:buFont typeface="Arial" panose="020B0604020202020204" pitchFamily="34" charset="0"/>
              <a:buNone/>
              <a:defRPr/>
            </a:lvl4pPr>
            <a:lvl5pPr marL="1828800" indent="0">
              <a:buFont typeface="Arial" panose="020B0604020202020204" pitchFamily="34" charset="0"/>
              <a:buNone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altLang="zh-CN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50867" y="410256"/>
            <a:ext cx="546098" cy="593585"/>
            <a:chOff x="1392693" y="990828"/>
            <a:chExt cx="328611" cy="357186"/>
          </a:xfrm>
        </p:grpSpPr>
        <p:sp>
          <p:nvSpPr>
            <p:cNvPr id="12" name="MH_Other_1"/>
            <p:cNvSpPr/>
            <p:nvPr>
              <p:custDataLst>
                <p:tags r:id="rId2"/>
              </p:custDataLst>
            </p:nvPr>
          </p:nvSpPr>
          <p:spPr>
            <a:xfrm>
              <a:off x="1424442" y="1051152"/>
              <a:ext cx="296862" cy="296862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lnSpcReduction="1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MH_Other_2"/>
            <p:cNvSpPr/>
            <p:nvPr>
              <p:custDataLst>
                <p:tags r:id="rId3"/>
              </p:custDataLst>
            </p:nvPr>
          </p:nvSpPr>
          <p:spPr>
            <a:xfrm>
              <a:off x="1392693" y="990828"/>
              <a:ext cx="179387" cy="179387"/>
            </a:xfrm>
            <a:prstGeom prst="ellipse">
              <a:avLst/>
            </a:prstGeom>
            <a:solidFill>
              <a:schemeClr val="accent1">
                <a:alpha val="4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199" y="2359570"/>
            <a:ext cx="5172075" cy="1325563"/>
          </a:xfrm>
        </p:spPr>
        <p:txBody>
          <a:bodyPr>
            <a:normAutofit/>
          </a:bodyPr>
          <a:lstStyle>
            <a:lvl1pPr algn="r">
              <a:defRPr sz="6000">
                <a:solidFill>
                  <a:schemeClr val="accent1"/>
                </a:solidFill>
                <a:latin typeface="方正舒体" panose="02010601030101010101" pitchFamily="2" charset="-122"/>
                <a:ea typeface="方正舒体" panose="02010601030101010101" pitchFamily="2" charset="-122"/>
              </a:defRPr>
            </a:lvl1pPr>
          </a:lstStyle>
          <a:p>
            <a:r>
              <a:rPr lang="zh-CN" altLang="en-US" dirty="0" smtClean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25" y="908650"/>
            <a:ext cx="3362325" cy="239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94921" y="1965327"/>
            <a:ext cx="3182257" cy="3873500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8076009" cy="723900"/>
          </a:xfrm>
        </p:spPr>
        <p:txBody>
          <a:bodyPr anchor="ctr" anchorCtr="0"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53203" y="2175671"/>
            <a:ext cx="2865692" cy="3158329"/>
          </a:xfrm>
        </p:spPr>
        <p:txBody>
          <a:bodyPr anchor="t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3411" y="1965327"/>
            <a:ext cx="2949178" cy="38115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5893" y="365125"/>
            <a:ext cx="1459457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304413" cy="5811838"/>
          </a:xfrm>
        </p:spPr>
        <p:txBody>
          <a:bodyPr vert="eaVert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7.xml"/><Relationship Id="rId12" Type="http://schemas.openxmlformats.org/officeDocument/2006/relationships/tags" Target="../tags/tag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6399892"/>
            <a:ext cx="9144000" cy="458108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2"/>
              </a:gs>
              <a:gs pos="50000">
                <a:schemeClr val="accent3"/>
              </a:gs>
              <a:gs pos="100000">
                <a:schemeClr val="accent6"/>
              </a:gs>
              <a:gs pos="75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3823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7A644B83-115B-4054-AC02-DC44F3D2F9C8}" type="slidenum">
              <a:rPr lang="zh-CN" altLang="en-US" smtClean="0"/>
            </a:fld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382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E528DE8F-8DB5-4710-82E5-6DACE62778C2}" type="datetimeFigureOut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gradFill>
            <a:gsLst>
              <a:gs pos="0">
                <a:schemeClr val="accent1"/>
              </a:gs>
              <a:gs pos="33000">
                <a:schemeClr val="accent2"/>
              </a:gs>
              <a:gs pos="66000">
                <a:schemeClr val="accent3"/>
              </a:gs>
              <a:gs pos="100000">
                <a:schemeClr val="accent4"/>
              </a:gs>
            </a:gsLst>
            <a:lin ang="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80000"/>
        <a:buFont typeface="Wingdings" panose="05000000000000000000" pitchFamily="2" charset="2"/>
        <a:buChar char="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9.xml"/><Relationship Id="rId8" Type="http://schemas.openxmlformats.org/officeDocument/2006/relationships/tags" Target="../tags/tag18.xml"/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7" Type="http://schemas.openxmlformats.org/officeDocument/2006/relationships/slideLayout" Target="../slideLayouts/slideLayout2.xml"/><Relationship Id="rId26" Type="http://schemas.openxmlformats.org/officeDocument/2006/relationships/tags" Target="../tags/tag36.xml"/><Relationship Id="rId25" Type="http://schemas.openxmlformats.org/officeDocument/2006/relationships/tags" Target="../tags/tag35.xml"/><Relationship Id="rId24" Type="http://schemas.openxmlformats.org/officeDocument/2006/relationships/tags" Target="../tags/tag34.xml"/><Relationship Id="rId23" Type="http://schemas.openxmlformats.org/officeDocument/2006/relationships/tags" Target="../tags/tag33.xml"/><Relationship Id="rId22" Type="http://schemas.openxmlformats.org/officeDocument/2006/relationships/tags" Target="../tags/tag32.xml"/><Relationship Id="rId21" Type="http://schemas.openxmlformats.org/officeDocument/2006/relationships/tags" Target="../tags/tag31.xml"/><Relationship Id="rId20" Type="http://schemas.openxmlformats.org/officeDocument/2006/relationships/tags" Target="../tags/tag30.xml"/><Relationship Id="rId2" Type="http://schemas.openxmlformats.org/officeDocument/2006/relationships/tags" Target="../tags/tag12.xml"/><Relationship Id="rId19" Type="http://schemas.openxmlformats.org/officeDocument/2006/relationships/tags" Target="../tags/tag29.xml"/><Relationship Id="rId18" Type="http://schemas.openxmlformats.org/officeDocument/2006/relationships/tags" Target="../tags/tag28.xml"/><Relationship Id="rId17" Type="http://schemas.openxmlformats.org/officeDocument/2006/relationships/tags" Target="../tags/tag27.xml"/><Relationship Id="rId16" Type="http://schemas.openxmlformats.org/officeDocument/2006/relationships/tags" Target="../tags/tag26.xml"/><Relationship Id="rId15" Type="http://schemas.openxmlformats.org/officeDocument/2006/relationships/tags" Target="../tags/tag25.xml"/><Relationship Id="rId14" Type="http://schemas.openxmlformats.org/officeDocument/2006/relationships/tags" Target="../tags/tag24.xml"/><Relationship Id="rId13" Type="http://schemas.openxmlformats.org/officeDocument/2006/relationships/tags" Target="../tags/tag23.xml"/><Relationship Id="rId12" Type="http://schemas.openxmlformats.org/officeDocument/2006/relationships/tags" Target="../tags/tag22.xml"/><Relationship Id="rId11" Type="http://schemas.openxmlformats.org/officeDocument/2006/relationships/tags" Target="../tags/tag21.xml"/><Relationship Id="rId10" Type="http://schemas.openxmlformats.org/officeDocument/2006/relationships/tags" Target="../tags/tag20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hyperlink" Target="&#231;&#174;&#128;&#229;&#142;&#134;&#229;&#164;&#167;&#231;&#136;&#134;&#231;&#130;&#184;&#239;&#188;&#140;&#232;&#167;&#163;&#232;&#175;&#180;&#233;&#157;&#158;&#229;&#184;&#184;&#230;&#144;&#158;&#231;&#172;&#145;..flv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hyperlink" Target="5&#231;&#174;&#128;&#229;&#142;&#134;&#229;&#143;&#138;&#230;&#177;&#130;&#232;&#129;&#140;&#228;&#191;&#161;&#239;&#188;&#136;&#228;&#184;&#135;&#231;&#148;&#168;&#229;&#188;&#143;&#239;&#188;&#137;.doc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9.jpe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hyperlink" Target="&#21490;&#19978;&#26368;&#38271;&#26368;&#24178;&#36135;&#30340;&#26257;&#26399;&#23454;&#20064;&#38754;&#32463;.doc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p>
            <a:r>
              <a:rPr lang="zh-CN" altLang="en-US" dirty="0">
                <a:solidFill>
                  <a:schemeClr val="tx2"/>
                </a:solidFill>
              </a:rPr>
              <a:t>第八单元  求职、简历和面试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73735" y="1825625"/>
            <a:ext cx="7841615" cy="4234180"/>
          </a:xfrm>
        </p:spPr>
        <p:txBody>
          <a:bodyPr>
            <a:normAutofit/>
          </a:bodyPr>
          <a:p>
            <a:pPr>
              <a:lnSpc>
                <a:spcPct val="150000"/>
              </a:lnSpc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只有勇于冒险，才是真正自由的。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defRPr/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                 ——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佚名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Arial" panose="020B0604020202020204" pitchFamily="34" charset="0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头脑风暴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我们可以从什么地方寻找职位？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燕尾形 3"/>
          <p:cNvSpPr/>
          <p:nvPr>
            <p:custDataLst>
              <p:tags r:id="rId1"/>
            </p:custDataLst>
          </p:nvPr>
        </p:nvSpPr>
        <p:spPr>
          <a:xfrm>
            <a:off x="4490577" y="1723881"/>
            <a:ext cx="1274591" cy="1284705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>
            <p:custDataLst>
              <p:tags r:id="rId2"/>
            </p:custDataLst>
          </p:nvPr>
        </p:nvSpPr>
        <p:spPr>
          <a:xfrm>
            <a:off x="5179374" y="2151923"/>
            <a:ext cx="424672" cy="428042"/>
          </a:xfrm>
          <a:prstGeom prst="ellipse">
            <a:avLst/>
          </a:prstGeom>
          <a:solidFill>
            <a:srgbClr val="FFFFFF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80000"/>
          </a:bodyPr>
          <a:p>
            <a:pPr algn="ctr"/>
            <a:r>
              <a:rPr lang="en-US" altLang="zh-CN" sz="2400" b="1" dirty="0" smtClean="0">
                <a:solidFill>
                  <a:schemeClr val="accent2"/>
                </a:solidFill>
                <a:sym typeface="Arial" panose="020B0604020202020204" pitchFamily="34" charset="0"/>
              </a:rPr>
              <a:t>B</a:t>
            </a:r>
            <a:endParaRPr lang="zh-CN" altLang="en-US" sz="2400" b="1" dirty="0" err="1" smtClean="0">
              <a:solidFill>
                <a:schemeClr val="accent2"/>
              </a:solidFill>
              <a:sym typeface="Arial" panose="020B0604020202020204" pitchFamily="34" charset="0"/>
            </a:endParaRPr>
          </a:p>
        </p:txBody>
      </p:sp>
      <p:sp>
        <p:nvSpPr>
          <p:cNvPr id="8" name="燕尾形 7"/>
          <p:cNvSpPr/>
          <p:nvPr>
            <p:custDataLst>
              <p:tags r:id="rId3"/>
            </p:custDataLst>
          </p:nvPr>
        </p:nvSpPr>
        <p:spPr>
          <a:xfrm>
            <a:off x="4490577" y="3009166"/>
            <a:ext cx="1274591" cy="1284705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>
            <p:custDataLst>
              <p:tags r:id="rId4"/>
            </p:custDataLst>
          </p:nvPr>
        </p:nvSpPr>
        <p:spPr>
          <a:xfrm>
            <a:off x="5179374" y="3437208"/>
            <a:ext cx="424672" cy="428042"/>
          </a:xfrm>
          <a:prstGeom prst="ellipse">
            <a:avLst/>
          </a:prstGeom>
          <a:solidFill>
            <a:srgbClr val="FFFFFF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80000"/>
          </a:bodyPr>
          <a:p>
            <a:pPr algn="ctr"/>
            <a:r>
              <a:rPr lang="en-US" altLang="zh-CN" sz="2400" b="1" dirty="0" smtClean="0">
                <a:solidFill>
                  <a:schemeClr val="accent2"/>
                </a:solidFill>
                <a:sym typeface="Arial" panose="020B0604020202020204" pitchFamily="34" charset="0"/>
              </a:rPr>
              <a:t>D</a:t>
            </a:r>
            <a:endParaRPr lang="zh-CN" altLang="en-US" sz="2400" b="1" dirty="0" err="1" smtClean="0">
              <a:solidFill>
                <a:schemeClr val="accent2"/>
              </a:solidFill>
              <a:sym typeface="Arial" panose="020B0604020202020204" pitchFamily="34" charset="0"/>
            </a:endParaRPr>
          </a:p>
        </p:txBody>
      </p:sp>
      <p:sp>
        <p:nvSpPr>
          <p:cNvPr id="11" name="燕尾形 10"/>
          <p:cNvSpPr/>
          <p:nvPr>
            <p:custDataLst>
              <p:tags r:id="rId5"/>
            </p:custDataLst>
          </p:nvPr>
        </p:nvSpPr>
        <p:spPr>
          <a:xfrm>
            <a:off x="4490577" y="4294452"/>
            <a:ext cx="1274591" cy="1284705"/>
          </a:xfrm>
          <a:prstGeom prst="chevron">
            <a:avLst/>
          </a:prstGeom>
          <a:solidFill>
            <a:schemeClr val="accent2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>
            <p:custDataLst>
              <p:tags r:id="rId6"/>
            </p:custDataLst>
          </p:nvPr>
        </p:nvSpPr>
        <p:spPr>
          <a:xfrm>
            <a:off x="5179374" y="4722494"/>
            <a:ext cx="424672" cy="428042"/>
          </a:xfrm>
          <a:prstGeom prst="ellipse">
            <a:avLst/>
          </a:prstGeom>
          <a:solidFill>
            <a:srgbClr val="FFFFFF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80000"/>
          </a:bodyPr>
          <a:p>
            <a:pPr algn="ctr"/>
            <a:r>
              <a:rPr lang="en-US" altLang="zh-CN" sz="2400" b="1" dirty="0" smtClean="0">
                <a:solidFill>
                  <a:schemeClr val="accent2"/>
                </a:solidFill>
                <a:sym typeface="Arial" panose="020B0604020202020204" pitchFamily="34" charset="0"/>
              </a:rPr>
              <a:t>F</a:t>
            </a:r>
            <a:endParaRPr lang="zh-CN" altLang="en-US" sz="2400" b="1" dirty="0" err="1" smtClean="0">
              <a:solidFill>
                <a:schemeClr val="accent2"/>
              </a:solidFill>
              <a:sym typeface="Arial" panose="020B0604020202020204" pitchFamily="34" charset="0"/>
            </a:endParaRPr>
          </a:p>
        </p:txBody>
      </p:sp>
      <p:sp>
        <p:nvSpPr>
          <p:cNvPr id="14" name="燕尾形 13"/>
          <p:cNvSpPr/>
          <p:nvPr>
            <p:custDataLst>
              <p:tags r:id="rId7"/>
            </p:custDataLst>
          </p:nvPr>
        </p:nvSpPr>
        <p:spPr>
          <a:xfrm flipH="1">
            <a:off x="3779338" y="1081238"/>
            <a:ext cx="1274591" cy="1284705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>
            <p:custDataLst>
              <p:tags r:id="rId8"/>
            </p:custDataLst>
          </p:nvPr>
        </p:nvSpPr>
        <p:spPr>
          <a:xfrm flipH="1">
            <a:off x="3939885" y="1509280"/>
            <a:ext cx="424672" cy="428042"/>
          </a:xfrm>
          <a:prstGeom prst="ellipse">
            <a:avLst/>
          </a:prstGeom>
          <a:solidFill>
            <a:srgbClr val="FFFFFF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80000"/>
          </a:bodyPr>
          <a:p>
            <a:pPr algn="ctr"/>
            <a:r>
              <a:rPr lang="en-US" altLang="zh-CN" sz="2400" b="1" dirty="0">
                <a:solidFill>
                  <a:schemeClr val="accent1"/>
                </a:solidFill>
                <a:sym typeface="Arial" panose="020B0604020202020204" pitchFamily="34" charset="0"/>
              </a:rPr>
              <a:t>A</a:t>
            </a:r>
            <a:endParaRPr lang="zh-CN" altLang="en-US" sz="2400" b="1" dirty="0" err="1" smtClean="0">
              <a:solidFill>
                <a:schemeClr val="accent1"/>
              </a:solidFill>
              <a:sym typeface="Arial" panose="020B0604020202020204" pitchFamily="34" charset="0"/>
            </a:endParaRPr>
          </a:p>
        </p:txBody>
      </p:sp>
      <p:sp>
        <p:nvSpPr>
          <p:cNvPr id="17" name="燕尾形 16"/>
          <p:cNvSpPr/>
          <p:nvPr>
            <p:custDataLst>
              <p:tags r:id="rId9"/>
            </p:custDataLst>
          </p:nvPr>
        </p:nvSpPr>
        <p:spPr>
          <a:xfrm flipH="1">
            <a:off x="3779338" y="2366524"/>
            <a:ext cx="1274591" cy="1284705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>
            <p:custDataLst>
              <p:tags r:id="rId10"/>
            </p:custDataLst>
          </p:nvPr>
        </p:nvSpPr>
        <p:spPr>
          <a:xfrm flipH="1">
            <a:off x="3939885" y="2794565"/>
            <a:ext cx="424672" cy="428042"/>
          </a:xfrm>
          <a:prstGeom prst="ellipse">
            <a:avLst/>
          </a:prstGeom>
          <a:solidFill>
            <a:srgbClr val="FFFFFF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80000"/>
          </a:bodyPr>
          <a:p>
            <a:pPr algn="ctr"/>
            <a:r>
              <a:rPr lang="en-US" altLang="zh-CN" sz="2400" b="1" dirty="0" smtClean="0">
                <a:solidFill>
                  <a:schemeClr val="accent1"/>
                </a:solidFill>
                <a:sym typeface="Arial" panose="020B0604020202020204" pitchFamily="34" charset="0"/>
              </a:rPr>
              <a:t>C</a:t>
            </a:r>
            <a:endParaRPr lang="zh-CN" altLang="en-US" sz="2400" b="1" dirty="0" err="1" smtClean="0">
              <a:solidFill>
                <a:schemeClr val="accent1"/>
              </a:solidFill>
              <a:sym typeface="Arial" panose="020B0604020202020204" pitchFamily="34" charset="0"/>
            </a:endParaRPr>
          </a:p>
        </p:txBody>
      </p:sp>
      <p:sp>
        <p:nvSpPr>
          <p:cNvPr id="20" name="燕尾形 19"/>
          <p:cNvSpPr/>
          <p:nvPr>
            <p:custDataLst>
              <p:tags r:id="rId11"/>
            </p:custDataLst>
          </p:nvPr>
        </p:nvSpPr>
        <p:spPr>
          <a:xfrm flipH="1">
            <a:off x="3779338" y="3651809"/>
            <a:ext cx="1274591" cy="1284705"/>
          </a:xfrm>
          <a:prstGeom prst="chevron">
            <a:avLst/>
          </a:prstGeom>
          <a:solidFill>
            <a:schemeClr val="accent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>
            <p:custDataLst>
              <p:tags r:id="rId12"/>
            </p:custDataLst>
          </p:nvPr>
        </p:nvSpPr>
        <p:spPr>
          <a:xfrm flipH="1">
            <a:off x="3939885" y="4079851"/>
            <a:ext cx="424672" cy="428042"/>
          </a:xfrm>
          <a:prstGeom prst="ellipse">
            <a:avLst/>
          </a:prstGeom>
          <a:solidFill>
            <a:srgbClr val="FFFFFF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80000"/>
          </a:bodyPr>
          <a:p>
            <a:pPr algn="ctr"/>
            <a:r>
              <a:rPr lang="en-US" altLang="zh-CN" sz="2400" b="1" dirty="0" smtClean="0">
                <a:solidFill>
                  <a:schemeClr val="accent1"/>
                </a:solidFill>
                <a:sym typeface="Arial" panose="020B0604020202020204" pitchFamily="34" charset="0"/>
              </a:rPr>
              <a:t>E</a:t>
            </a:r>
            <a:endParaRPr lang="zh-CN" altLang="en-US" sz="2400" b="1" dirty="0" err="1" smtClean="0">
              <a:solidFill>
                <a:schemeClr val="accent1"/>
              </a:solidFill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>
            <p:custDataLst>
              <p:tags r:id="rId13"/>
            </p:custDataLst>
          </p:nvPr>
        </p:nvSpPr>
        <p:spPr>
          <a:xfrm>
            <a:off x="2268548" y="1368781"/>
            <a:ext cx="2336127" cy="707954"/>
          </a:xfrm>
          <a:prstGeom prst="rect">
            <a:avLst/>
          </a:prstGeom>
        </p:spPr>
        <p:txBody>
          <a:bodyPr wrap="square" anchor="ctr" anchorCtr="0">
            <a:normAutofit lnSpcReduction="10000"/>
          </a:bodyPr>
          <a:p>
            <a:pPr algn="just">
              <a:lnSpc>
                <a:spcPct val="130000"/>
              </a:lnSpc>
            </a:pPr>
            <a:r>
              <a:rPr lang="zh-CN" altLang="en-US" b="1" dirty="0">
                <a:sym typeface="Arial" panose="020B0604020202020204" pitchFamily="34" charset="0"/>
              </a:rPr>
              <a:t>各类招聘会</a:t>
            </a:r>
            <a:endParaRPr lang="zh-CN" altLang="en-US" b="1" dirty="0"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>
            <p:custDataLst>
              <p:tags r:id="rId14"/>
            </p:custDataLst>
          </p:nvPr>
        </p:nvSpPr>
        <p:spPr>
          <a:xfrm>
            <a:off x="1897073" y="2654700"/>
            <a:ext cx="2336127" cy="707954"/>
          </a:xfrm>
          <a:prstGeom prst="rect">
            <a:avLst/>
          </a:prstGeom>
        </p:spPr>
        <p:txBody>
          <a:bodyPr wrap="square" anchor="ctr" anchorCtr="0">
            <a:normAutofit lnSpcReduction="10000"/>
          </a:bodyPr>
          <a:p>
            <a:pPr algn="just">
              <a:lnSpc>
                <a:spcPct val="130000"/>
              </a:lnSpc>
            </a:pPr>
            <a:r>
              <a:rPr lang="zh-CN" altLang="en-US" b="1" dirty="0">
                <a:solidFill>
                  <a:srgbClr val="FF0000"/>
                </a:solidFill>
                <a:sym typeface="Arial" panose="020B0604020202020204" pitchFamily="34" charset="0"/>
              </a:rPr>
              <a:t>亲属、朋友介绍</a:t>
            </a:r>
            <a:endParaRPr lang="zh-CN" altLang="en-US" b="1" dirty="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>
            <p:custDataLst>
              <p:tags r:id="rId15"/>
            </p:custDataLst>
          </p:nvPr>
        </p:nvSpPr>
        <p:spPr>
          <a:xfrm>
            <a:off x="2522548" y="3874579"/>
            <a:ext cx="2336127" cy="707954"/>
          </a:xfrm>
          <a:prstGeom prst="rect">
            <a:avLst/>
          </a:prstGeom>
        </p:spPr>
        <p:txBody>
          <a:bodyPr wrap="square" anchor="ctr" anchorCtr="0">
            <a:normAutofit lnSpcReduction="10000"/>
          </a:bodyPr>
          <a:p>
            <a:pPr algn="just">
              <a:lnSpc>
                <a:spcPct val="130000"/>
              </a:lnSpc>
            </a:pPr>
            <a:r>
              <a:rPr lang="zh-CN" altLang="en-US" b="1" dirty="0">
                <a:sym typeface="Arial" panose="020B0604020202020204" pitchFamily="34" charset="0"/>
              </a:rPr>
              <a:t>招聘广告</a:t>
            </a:r>
            <a:endParaRPr lang="zh-CN" altLang="en-US" b="1" dirty="0"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>
            <p:custDataLst>
              <p:tags r:id="rId16"/>
            </p:custDataLst>
          </p:nvPr>
        </p:nvSpPr>
        <p:spPr>
          <a:xfrm>
            <a:off x="5764876" y="2012058"/>
            <a:ext cx="2336127" cy="707954"/>
          </a:xfrm>
          <a:prstGeom prst="rect">
            <a:avLst/>
          </a:prstGeom>
        </p:spPr>
        <p:txBody>
          <a:bodyPr wrap="square" anchor="ctr" anchorCtr="0">
            <a:normAutofit lnSpcReduction="10000"/>
          </a:bodyPr>
          <a:p>
            <a:pPr algn="just">
              <a:lnSpc>
                <a:spcPct val="130000"/>
              </a:lnSpc>
            </a:pPr>
            <a:r>
              <a:rPr lang="zh-CN" altLang="en-US" b="1" dirty="0">
                <a:sym typeface="Arial" panose="020B0604020202020204" pitchFamily="34" charset="0"/>
              </a:rPr>
              <a:t>网络、电话应聘</a:t>
            </a:r>
            <a:endParaRPr lang="zh-CN" altLang="en-US" b="1" dirty="0"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>
            <p:custDataLst>
              <p:tags r:id="rId17"/>
            </p:custDataLst>
          </p:nvPr>
        </p:nvSpPr>
        <p:spPr>
          <a:xfrm>
            <a:off x="5764876" y="3297342"/>
            <a:ext cx="2336127" cy="707954"/>
          </a:xfrm>
          <a:prstGeom prst="rect">
            <a:avLst/>
          </a:prstGeom>
        </p:spPr>
        <p:txBody>
          <a:bodyPr wrap="square" anchor="ctr" anchorCtr="0">
            <a:normAutofit lnSpcReduction="10000"/>
          </a:bodyPr>
          <a:p>
            <a:pPr algn="just">
              <a:lnSpc>
                <a:spcPct val="130000"/>
              </a:lnSpc>
            </a:pPr>
            <a:r>
              <a:rPr lang="zh-CN" altLang="en-US" b="1" dirty="0">
                <a:solidFill>
                  <a:srgbClr val="FF0000"/>
                </a:solidFill>
                <a:sym typeface="Arial" panose="020B0604020202020204" pitchFamily="34" charset="0"/>
              </a:rPr>
              <a:t>公司内荐</a:t>
            </a:r>
            <a:endParaRPr lang="zh-CN" altLang="en-US" b="1" dirty="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>
            <p:custDataLst>
              <p:tags r:id="rId18"/>
            </p:custDataLst>
          </p:nvPr>
        </p:nvSpPr>
        <p:spPr>
          <a:xfrm>
            <a:off x="1100455" y="496358"/>
            <a:ext cx="7768590" cy="584775"/>
          </a:xfrm>
          <a:prstGeom prst="rect">
            <a:avLst/>
          </a:prstGeom>
        </p:spPr>
        <p:txBody>
          <a:bodyPr wrap="square">
            <a:normAutofit fontScale="80000"/>
          </a:bodyPr>
          <a:p>
            <a:pPr algn="l"/>
            <a:r>
              <a:rPr lang="zh-CN" altLang="en-US" sz="3600" b="1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求职渠道</a:t>
            </a:r>
            <a:endParaRPr lang="da-DK" altLang="zh-CN" sz="3200" kern="0" smtClean="0">
              <a:latin typeface="+mj-lt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燕尾形 5"/>
          <p:cNvSpPr/>
          <p:nvPr>
            <p:custDataLst>
              <p:tags r:id="rId19"/>
            </p:custDataLst>
          </p:nvPr>
        </p:nvSpPr>
        <p:spPr>
          <a:xfrm flipH="1">
            <a:off x="3779338" y="4936514"/>
            <a:ext cx="1274591" cy="1284705"/>
          </a:xfrm>
          <a:prstGeom prst="chevron">
            <a:avLst/>
          </a:prstGeom>
          <a:solidFill>
            <a:schemeClr val="accent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>
            <p:custDataLst>
              <p:tags r:id="rId20"/>
            </p:custDataLst>
          </p:nvPr>
        </p:nvSpPr>
        <p:spPr>
          <a:xfrm>
            <a:off x="3939885" y="5365136"/>
            <a:ext cx="424672" cy="428042"/>
          </a:xfrm>
          <a:prstGeom prst="ellipse">
            <a:avLst/>
          </a:prstGeom>
          <a:solidFill>
            <a:srgbClr val="FFFFFF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80000"/>
          </a:bodyPr>
          <a:p>
            <a:pPr algn="ctr"/>
            <a:r>
              <a:rPr lang="en-US" sz="2400" b="1" dirty="0" smtClean="0">
                <a:solidFill>
                  <a:schemeClr val="accent2"/>
                </a:solidFill>
                <a:sym typeface="Arial" panose="020B0604020202020204" pitchFamily="34" charset="0"/>
              </a:rPr>
              <a:t>G</a:t>
            </a:r>
            <a:endParaRPr lang="en-US" sz="2400" b="1" dirty="0" err="1" smtClean="0">
              <a:solidFill>
                <a:schemeClr val="accent2"/>
              </a:solidFill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>
            <p:custDataLst>
              <p:tags r:id="rId21"/>
            </p:custDataLst>
          </p:nvPr>
        </p:nvSpPr>
        <p:spPr>
          <a:xfrm>
            <a:off x="2522548" y="5084908"/>
            <a:ext cx="2336127" cy="707954"/>
          </a:xfrm>
          <a:prstGeom prst="rect">
            <a:avLst/>
          </a:prstGeom>
        </p:spPr>
        <p:txBody>
          <a:bodyPr wrap="square" anchor="ctr" anchorCtr="0">
            <a:normAutofit lnSpcReduction="10000"/>
          </a:bodyPr>
          <a:p>
            <a:pPr algn="just">
              <a:lnSpc>
                <a:spcPct val="130000"/>
              </a:lnSpc>
            </a:pPr>
            <a:r>
              <a:rPr lang="zh-CN" altLang="en-US" b="1" dirty="0">
                <a:sym typeface="Arial" panose="020B0604020202020204" pitchFamily="34" charset="0"/>
              </a:rPr>
              <a:t>职介机构</a:t>
            </a:r>
            <a:endParaRPr lang="zh-CN" altLang="en-US" b="1" dirty="0">
              <a:sym typeface="Arial" panose="020B0604020202020204" pitchFamily="34" charset="0"/>
            </a:endParaRPr>
          </a:p>
        </p:txBody>
      </p:sp>
      <p:sp>
        <p:nvSpPr>
          <p:cNvPr id="13" name="燕尾形 12"/>
          <p:cNvSpPr/>
          <p:nvPr>
            <p:custDataLst>
              <p:tags r:id="rId22"/>
            </p:custDataLst>
          </p:nvPr>
        </p:nvSpPr>
        <p:spPr>
          <a:xfrm>
            <a:off x="4490577" y="5579086"/>
            <a:ext cx="1274591" cy="1284705"/>
          </a:xfrm>
          <a:prstGeom prst="chevron">
            <a:avLst/>
          </a:prstGeom>
          <a:solidFill>
            <a:schemeClr val="accent2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p>
            <a:pPr algn="just">
              <a:lnSpc>
                <a:spcPct val="130000"/>
              </a:lnSpc>
            </a:pPr>
            <a:endParaRPr lang="zh-CN" altLang="en-US" dirty="0" err="1" smtClean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>
            <p:custDataLst>
              <p:tags r:id="rId23"/>
            </p:custDataLst>
          </p:nvPr>
        </p:nvSpPr>
        <p:spPr>
          <a:xfrm>
            <a:off x="5179374" y="6007128"/>
            <a:ext cx="424672" cy="428042"/>
          </a:xfrm>
          <a:prstGeom prst="ellipse">
            <a:avLst/>
          </a:prstGeom>
          <a:solidFill>
            <a:srgbClr val="FFFFFF"/>
          </a:solidFill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rmAutofit fontScale="80000"/>
          </a:bodyPr>
          <a:p>
            <a:pPr algn="ctr"/>
            <a:r>
              <a:rPr lang="en-US" altLang="zh-CN" sz="2400" b="1" dirty="0" smtClean="0">
                <a:solidFill>
                  <a:schemeClr val="accent2"/>
                </a:solidFill>
                <a:sym typeface="Arial" panose="020B0604020202020204" pitchFamily="34" charset="0"/>
              </a:rPr>
              <a:t>H</a:t>
            </a:r>
            <a:endParaRPr lang="zh-CN" altLang="en-US" sz="2400" b="1" dirty="0" err="1" smtClean="0">
              <a:solidFill>
                <a:schemeClr val="accent2"/>
              </a:solidFill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24"/>
            </p:custDataLst>
          </p:nvPr>
        </p:nvSpPr>
        <p:spPr>
          <a:xfrm>
            <a:off x="5764876" y="4582625"/>
            <a:ext cx="2336127" cy="707954"/>
          </a:xfrm>
          <a:prstGeom prst="rect">
            <a:avLst/>
          </a:prstGeom>
        </p:spPr>
        <p:txBody>
          <a:bodyPr wrap="square" anchor="ctr" anchorCtr="0">
            <a:normAutofit lnSpcReduction="10000"/>
          </a:bodyPr>
          <a:p>
            <a:pPr algn="just">
              <a:lnSpc>
                <a:spcPct val="130000"/>
              </a:lnSpc>
            </a:pPr>
            <a:r>
              <a:rPr lang="zh-CN" altLang="en-US" b="1" dirty="0">
                <a:sym typeface="Arial" panose="020B0604020202020204" pitchFamily="34" charset="0"/>
              </a:rPr>
              <a:t>母校就业</a:t>
            </a:r>
            <a:endParaRPr lang="zh-CN" altLang="en-US" b="1" dirty="0"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>
            <p:custDataLst>
              <p:tags r:id="rId25"/>
            </p:custDataLst>
          </p:nvPr>
        </p:nvSpPr>
        <p:spPr>
          <a:xfrm>
            <a:off x="5764876" y="5867230"/>
            <a:ext cx="2336127" cy="707954"/>
          </a:xfrm>
          <a:prstGeom prst="rect">
            <a:avLst/>
          </a:prstGeom>
        </p:spPr>
        <p:txBody>
          <a:bodyPr wrap="square" anchor="ctr" anchorCtr="0">
            <a:normAutofit lnSpcReduction="10000"/>
          </a:bodyPr>
          <a:p>
            <a:pPr algn="just">
              <a:lnSpc>
                <a:spcPct val="130000"/>
              </a:lnSpc>
            </a:pPr>
            <a:r>
              <a:rPr lang="zh-CN" altLang="en-US" b="1" dirty="0">
                <a:solidFill>
                  <a:srgbClr val="FF0000"/>
                </a:solidFill>
                <a:sym typeface="Arial" panose="020B0604020202020204" pitchFamily="34" charset="0"/>
              </a:rPr>
              <a:t>创意应聘</a:t>
            </a:r>
            <a:endParaRPr lang="zh-CN" altLang="en-US" b="1" dirty="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</p:spTree>
    <p:custDataLst>
      <p:tags r:id="rId26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0" y="419735"/>
            <a:ext cx="6096000" cy="1143000"/>
          </a:xfrm>
        </p:spPr>
        <p:txBody>
          <a:bodyPr anchor="t"/>
          <a:lstStyle/>
          <a:p>
            <a:pPr algn="l" eaLnBrk="1" fontAlgn="base" hangingPunct="1">
              <a:lnSpc>
                <a:spcPct val="100000"/>
              </a:lnSpc>
            </a:pPr>
            <a:r>
              <a:rPr kumimoji="0" lang="zh-CN" altLang="en-US" sz="3600" b="1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构建自己的人脉</a:t>
            </a:r>
            <a:endParaRPr kumimoji="0" lang="da-DK" altLang="zh-CN" sz="3200" kern="0" smtClean="0">
              <a:solidFill>
                <a:schemeClr val="tx1"/>
              </a:solidFill>
            </a:endParaRPr>
          </a:p>
        </p:txBody>
      </p:sp>
      <p:sp>
        <p:nvSpPr>
          <p:cNvPr id="33794" name="TextBox 6"/>
          <p:cNvSpPr txBox="1">
            <a:spLocks noChangeArrowheads="1"/>
          </p:cNvSpPr>
          <p:nvPr/>
        </p:nvSpPr>
        <p:spPr bwMode="auto">
          <a:xfrm>
            <a:off x="838200" y="1676400"/>
            <a:ext cx="4572000" cy="415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父母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父母的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亲戚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亲戚的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邻居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邻居的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同学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同学的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老师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老师的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校友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校友的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熟人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熟人的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……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Char char="Ø"/>
            </a:pP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实习时遇到的……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Char char="Ø"/>
            </a:pP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旅途中遇到的……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Char char="Ø"/>
            </a:pP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会议、讲座上遇到的……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 typeface="Wingdings" panose="05000000000000000000" pitchFamily="2" charset="2"/>
              <a:buChar char="Ø"/>
            </a:pP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健身、校外活动中遇到的……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819230"/>
            <a:ext cx="5536870" cy="1172505"/>
          </a:xfrm>
        </p:spPr>
        <p:txBody>
          <a:bodyPr>
            <a:normAutofit/>
          </a:bodyPr>
          <a:p>
            <a:pPr marL="0" lvl="0" indent="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</a:pPr>
            <a:r>
              <a:rPr lang="zh-CN" altLang="zh-CN">
                <a:sym typeface="+mn-ea"/>
              </a:rPr>
              <a:t>简历</a:t>
            </a:r>
            <a:endParaRPr lang="zh-CN" altLang="zh-CN"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 txBox="1">
            <a:spLocks noChangeArrowheads="1"/>
          </p:cNvSpPr>
          <p:nvPr/>
        </p:nvSpPr>
        <p:spPr bwMode="auto">
          <a:xfrm>
            <a:off x="1035685" y="372745"/>
            <a:ext cx="7543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一份悲催的简历主要包含以下的要素</a:t>
            </a:r>
            <a:endParaRPr kumimoji="0" lang="zh-CN" altLang="en-US" sz="3600" b="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891" name="Picture 14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255" y="1981200"/>
            <a:ext cx="292417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360680" y="1981200"/>
            <a:ext cx="69342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有一个封皮；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有一个华丽的封皮；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有一个很难扯下来的华丽的封皮；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不是针对这个职位写的；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超过一页半</a:t>
            </a:r>
            <a:r>
              <a:rPr kumimoji="0"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A4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纸；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字号小于等于</a:t>
            </a:r>
            <a:r>
              <a:rPr kumimoji="0"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号；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行间距小于等于单倍行距。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 txBox="1">
            <a:spLocks noChangeArrowheads="1"/>
          </p:cNvSpPr>
          <p:nvPr/>
        </p:nvSpPr>
        <p:spPr bwMode="auto">
          <a:xfrm>
            <a:off x="1066800" y="415290"/>
            <a:ext cx="6705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悲催的主要原因是</a:t>
            </a:r>
            <a:r>
              <a:rPr kumimoji="0" lang="en-US" altLang="zh-CN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kumimoji="0" lang="zh-CN" altLang="en-US" sz="3600" b="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723900" y="1391920"/>
            <a:ext cx="7815580" cy="419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HR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在招聘时段真的很忙，他在邮箱里根本没注意到你的邮件；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他也许只有</a:t>
            </a: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秒来看简历；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秒钟内，他来不及下载你放在附件里的简历；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</a:t>
            </a: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秒内，他没把封皮撕下来；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秒钟内，还没看出你要干嘛；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秒钟内，还没看出你要应聘哪个职位；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秒钟内，没有见你一面的冲动。</a:t>
            </a:r>
            <a:endParaRPr kumimoji="0"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483" y="457835"/>
            <a:ext cx="6705600" cy="762000"/>
          </a:xfrm>
        </p:spPr>
        <p:txBody>
          <a:bodyPr anchor="t"/>
          <a:lstStyle/>
          <a:p>
            <a:pPr algn="l" eaLnBrk="1" hangingPunct="1"/>
            <a:r>
              <a:rPr kumimoji="0"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一些关于简历的数字</a:t>
            </a:r>
            <a:endParaRPr kumimoji="0" lang="zh-CN" altLang="en-US" sz="3600" b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986" name="Rectangle 3"/>
          <p:cNvSpPr txBox="1">
            <a:spLocks noChangeArrowheads="1"/>
          </p:cNvSpPr>
          <p:nvPr/>
        </p:nvSpPr>
        <p:spPr bwMode="auto">
          <a:xfrm>
            <a:off x="609600" y="1692275"/>
            <a:ext cx="76200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95300" indent="-4953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雇主们在每份简历上所花的平均时间为</a:t>
            </a:r>
            <a:r>
              <a:rPr kumimoji="0"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秒；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每</a:t>
            </a:r>
            <a:r>
              <a:rPr kumimoji="0"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245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份简历中有</a:t>
            </a:r>
            <a:r>
              <a:rPr kumimoji="0"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份获得面试机会；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有的大公司每年会收到超过</a:t>
            </a:r>
            <a:r>
              <a:rPr kumimoji="0"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100000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份简历；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雇主们在报纸上登出一个招聘职位，通常会收到</a:t>
            </a:r>
            <a:r>
              <a:rPr kumimoji="0"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份左右的简历；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在所有简历中约有</a:t>
            </a:r>
            <a:r>
              <a:rPr kumimoji="0"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85%-95%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最终的结局都是被扔进了垃圾桶。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3"/>
          <p:cNvSpPr txBox="1">
            <a:spLocks noChangeArrowheads="1"/>
          </p:cNvSpPr>
          <p:nvPr/>
        </p:nvSpPr>
        <p:spPr bwMode="auto">
          <a:xfrm>
            <a:off x="457200" y="1981200"/>
            <a:ext cx="8001000" cy="353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5000"/>
              </a:lnSpc>
              <a:spcBef>
                <a:spcPct val="2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GB" sz="2800">
                <a:latin typeface="微软雅黑" panose="020B0503020204020204" pitchFamily="34" charset="-122"/>
                <a:ea typeface="微软雅黑" panose="020B0503020204020204" pitchFamily="34" charset="-122"/>
              </a:rPr>
              <a:t>简历是</a:t>
            </a:r>
            <a:r>
              <a:rPr kumimoji="0"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__________</a:t>
            </a:r>
            <a:r>
              <a:rPr kumimoji="0" lang="zh-CN" altLang="en-GB" sz="2800">
                <a:latin typeface="微软雅黑" panose="020B0503020204020204" pitchFamily="34" charset="-122"/>
                <a:ea typeface="微软雅黑" panose="020B0503020204020204" pitchFamily="34" charset="-122"/>
              </a:rPr>
              <a:t>的工具，是一种个人广告，用来展示你的工作技能以及它们对于未来雇主的价值。</a:t>
            </a:r>
            <a:endParaRPr kumimoji="0" lang="zh-CN" altLang="en-GB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5000"/>
              </a:lnSpc>
              <a:spcBef>
                <a:spcPct val="2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GB" sz="2800">
                <a:latin typeface="微软雅黑" panose="020B0503020204020204" pitchFamily="34" charset="-122"/>
                <a:ea typeface="微软雅黑" panose="020B0503020204020204" pitchFamily="34" charset="-122"/>
              </a:rPr>
              <a:t>简历的目的是</a:t>
            </a:r>
            <a:r>
              <a:rPr kumimoji="0"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</a:t>
            </a:r>
            <a:r>
              <a:rPr kumimoji="0" lang="zh-CN" altLang="en-GB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034" name="Rectangle 2"/>
          <p:cNvSpPr txBox="1">
            <a:spLocks noChangeArrowheads="1"/>
          </p:cNvSpPr>
          <p:nvPr/>
        </p:nvSpPr>
        <p:spPr bwMode="auto">
          <a:xfrm>
            <a:off x="1104900" y="401320"/>
            <a:ext cx="6705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关于简历</a:t>
            </a:r>
            <a:endParaRPr kumimoji="0" lang="zh-CN" altLang="en-US" sz="3600" b="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981200" y="1936750"/>
            <a:ext cx="1627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自我推销</a:t>
            </a:r>
            <a:endParaRPr kumimoji="0" lang="zh-CN" altLang="en-US" sz="28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957513" y="3475038"/>
            <a:ext cx="3430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帮助你获得面试机会</a:t>
            </a:r>
            <a:endParaRPr kumimoji="0" lang="zh-CN" altLang="en-US" sz="2800" b="1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4037" name="Picture 5" descr="j0299731[1]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953000"/>
            <a:ext cx="2209800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3"/>
          <p:cNvSpPr txBox="1">
            <a:spLocks noChangeArrowheads="1"/>
          </p:cNvSpPr>
          <p:nvPr/>
        </p:nvSpPr>
        <p:spPr bwMode="auto">
          <a:xfrm>
            <a:off x="848360" y="1537335"/>
            <a:ext cx="4104640" cy="3429000"/>
          </a:xfrm>
          <a:prstGeom prst="rect">
            <a:avLst/>
          </a:prstGeom>
          <a:noFill/>
          <a:ln w="38100" cmpd="dbl">
            <a:solidFill>
              <a:srgbClr val="80008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kumimoji="0"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格式</a:t>
            </a:r>
            <a:endParaRPr kumimoji="0" lang="zh-CN" altLang="en-US" sz="3200" b="1" u="sng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空白和大小</a:t>
            </a:r>
            <a:endParaRPr kumimoji="0" lang="zh-CN" altLang="en-US" sz="2800" u="sng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字体大小</a:t>
            </a:r>
            <a:endParaRPr kumimoji="0" lang="zh-CN" altLang="en-US" sz="2800" u="sng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使用字体效果</a:t>
            </a:r>
            <a:endParaRPr kumimoji="0" lang="zh-CN" altLang="en-US" sz="2800" u="sng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zh-CN" altLang="en-US" sz="2800" u="sng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长度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4704715" y="2133600"/>
            <a:ext cx="4287520" cy="4191000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00FF"/>
            </a:solidFill>
            <a:miter lim="800000"/>
          </a:ln>
        </p:spPr>
        <p:txBody>
          <a:bodyPr/>
          <a:lstStyle/>
          <a:p>
            <a:pPr marL="342900" indent="-342900">
              <a:lnSpc>
                <a:spcPct val="105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endParaRPr lang="en-US" altLang="zh-CN" sz="15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05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zh-CN" altLang="en-US" sz="2600" b="1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2600" b="1" u="sng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05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endParaRPr lang="zh-CN" altLang="en-US" sz="2800" u="sng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05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简明扼要的语言</a:t>
            </a:r>
            <a:endParaRPr lang="zh-CN" altLang="en-US" sz="2800" u="sng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05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实在具体的技能陈述</a:t>
            </a:r>
            <a:endParaRPr lang="zh-CN" altLang="en-US" sz="2800" u="sng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05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相关经验</a:t>
            </a:r>
            <a:endParaRPr lang="zh-CN" altLang="en-US" sz="2800" u="sng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>
              <a:lnSpc>
                <a:spcPct val="105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成就展示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28308"/>
            <a:ext cx="6705600" cy="762000"/>
          </a:xfrm>
        </p:spPr>
        <p:txBody>
          <a:bodyPr anchor="t"/>
          <a:lstStyle/>
          <a:p>
            <a:pPr algn="l" eaLnBrk="1" hangingPunct="1"/>
            <a:r>
              <a:rPr kumimoji="0"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简历评估要点</a:t>
            </a:r>
            <a:endParaRPr kumimoji="0" lang="zh-CN" altLang="en-US" sz="3600" b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内容占位符 2"/>
          <p:cNvSpPr>
            <a:spLocks noGrp="1"/>
          </p:cNvSpPr>
          <p:nvPr>
            <p:ph idx="1"/>
          </p:nvPr>
        </p:nvSpPr>
        <p:spPr>
          <a:xfrm>
            <a:off x="1096964" y="1455419"/>
            <a:ext cx="7418385" cy="4233981"/>
          </a:xfrm>
          <a:ln>
            <a:miter lim="800000"/>
          </a:ln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350" indent="-63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现场展示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份应聘同一职位的简历；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350" indent="-63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让大家按简历的优秀顺序排序；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350" indent="-63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陈述理由。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1097280" y="501015"/>
            <a:ext cx="6705600" cy="762000"/>
          </a:xfrm>
        </p:spPr>
        <p:txBody>
          <a:bodyPr anchor="t"/>
          <a:lstStyle/>
          <a:p>
            <a:pPr algn="l" eaLnBrk="1" hangingPunct="1"/>
            <a:r>
              <a:rPr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课堂活动：简历诊断</a:t>
            </a:r>
            <a:endParaRPr lang="zh-CN" altLang="en-US" sz="3600" b="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 bwMode="auto">
          <a:xfrm>
            <a:off x="4442048" y="508546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C0000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觉知与承诺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 bwMode="auto">
          <a:xfrm rot="1800000">
            <a:off x="5799568" y="1583262"/>
            <a:ext cx="359051" cy="455329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0" y="91075"/>
                </a:moveTo>
                <a:lnTo>
                  <a:pt x="179540" y="91075"/>
                </a:lnTo>
                <a:lnTo>
                  <a:pt x="179540" y="0"/>
                </a:lnTo>
                <a:lnTo>
                  <a:pt x="359079" y="227687"/>
                </a:lnTo>
                <a:lnTo>
                  <a:pt x="179540" y="455374"/>
                </a:lnTo>
                <a:lnTo>
                  <a:pt x="179540" y="364299"/>
                </a:lnTo>
                <a:lnTo>
                  <a:pt x="0" y="364299"/>
                </a:lnTo>
                <a:lnTo>
                  <a:pt x="0" y="9107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0"/>
              <a:lumOff val="0"/>
              <a:alphaOff val="0"/>
            </a:schemeClr>
          </a:lnRef>
          <a:fillRef idx="3">
            <a:schemeClr val="accent6">
              <a:shade val="90000"/>
              <a:hueOff val="0"/>
              <a:satOff val="0"/>
              <a:lumOff val="0"/>
              <a:alphaOff val="0"/>
            </a:schemeClr>
          </a:fillRef>
          <a:effectRef idx="2">
            <a:schemeClr val="accent6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-1" tIns="91074" rIns="107724" bIns="91075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 bwMode="auto">
          <a:xfrm>
            <a:off x="6100986" y="1684670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FF000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-12460"/>
              <a:lumOff val="16551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认识自己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 bwMode="auto">
          <a:xfrm rot="5400000">
            <a:off x="6596040" y="3134687"/>
            <a:ext cx="359044" cy="455338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0" y="91075"/>
                </a:moveTo>
                <a:lnTo>
                  <a:pt x="179540" y="91075"/>
                </a:lnTo>
                <a:lnTo>
                  <a:pt x="179540" y="0"/>
                </a:lnTo>
                <a:lnTo>
                  <a:pt x="359079" y="227687"/>
                </a:lnTo>
                <a:lnTo>
                  <a:pt x="179540" y="455374"/>
                </a:lnTo>
                <a:lnTo>
                  <a:pt x="179540" y="364299"/>
                </a:lnTo>
                <a:lnTo>
                  <a:pt x="0" y="364299"/>
                </a:lnTo>
                <a:lnTo>
                  <a:pt x="0" y="9107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-11796"/>
              <a:lumOff val="14590"/>
              <a:alphaOff val="0"/>
            </a:schemeClr>
          </a:lnRef>
          <a:fillRef idx="3">
            <a:schemeClr val="accent6">
              <a:shade val="90000"/>
              <a:hueOff val="0"/>
              <a:satOff val="-11796"/>
              <a:lumOff val="14590"/>
              <a:alphaOff val="0"/>
            </a:schemeClr>
          </a:fillRef>
          <a:effectRef idx="2">
            <a:schemeClr val="accent6">
              <a:shade val="90000"/>
              <a:hueOff val="0"/>
              <a:satOff val="-11796"/>
              <a:lumOff val="14590"/>
              <a:alphaOff val="0"/>
            </a:schemeClr>
          </a:effectRef>
          <a:fontRef idx="minor">
            <a:schemeClr val="lt1"/>
          </a:fontRef>
        </p:style>
        <p:txBody>
          <a:bodyPr lIns="-1" tIns="91074" rIns="107724" bIns="91075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 bwMode="auto">
          <a:xfrm>
            <a:off x="6100986" y="3644391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FFC00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-24935"/>
              <a:lumOff val="33101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认识工作世界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 bwMode="auto">
          <a:xfrm rot="19800000">
            <a:off x="5727290" y="4659697"/>
            <a:ext cx="359052" cy="455330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359079" y="364299"/>
                </a:moveTo>
                <a:lnTo>
                  <a:pt x="179539" y="364299"/>
                </a:lnTo>
                <a:lnTo>
                  <a:pt x="179539" y="455374"/>
                </a:lnTo>
                <a:lnTo>
                  <a:pt x="0" y="227687"/>
                </a:lnTo>
                <a:lnTo>
                  <a:pt x="179539" y="0"/>
                </a:lnTo>
                <a:lnTo>
                  <a:pt x="179539" y="91075"/>
                </a:lnTo>
                <a:lnTo>
                  <a:pt x="359079" y="91075"/>
                </a:lnTo>
                <a:lnTo>
                  <a:pt x="359079" y="364299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-23606"/>
              <a:lumOff val="29180"/>
              <a:alphaOff val="0"/>
            </a:schemeClr>
          </a:lnRef>
          <a:fillRef idx="3">
            <a:schemeClr val="accent6">
              <a:shade val="90000"/>
              <a:hueOff val="0"/>
              <a:satOff val="-23606"/>
              <a:lumOff val="29180"/>
              <a:alphaOff val="0"/>
            </a:schemeClr>
          </a:fillRef>
          <a:effectRef idx="2">
            <a:schemeClr val="accent6">
              <a:shade val="90000"/>
              <a:hueOff val="0"/>
              <a:satOff val="-23606"/>
              <a:lumOff val="29180"/>
              <a:alphaOff val="0"/>
            </a:schemeClr>
          </a:effectRef>
          <a:fontRef idx="minor">
            <a:schemeClr val="lt1"/>
          </a:fontRef>
        </p:style>
        <p:txBody>
          <a:bodyPr lIns="107723" tIns="91075" rIns="1" bIns="91075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 bwMode="auto">
          <a:xfrm>
            <a:off x="4345893" y="4724523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0070C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-37410"/>
              <a:lumOff val="49652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决策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 bwMode="auto">
          <a:xfrm rot="1800000">
            <a:off x="3972197" y="4669859"/>
            <a:ext cx="359052" cy="455329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359079" y="364299"/>
                </a:moveTo>
                <a:lnTo>
                  <a:pt x="179539" y="364299"/>
                </a:lnTo>
                <a:lnTo>
                  <a:pt x="179539" y="455374"/>
                </a:lnTo>
                <a:lnTo>
                  <a:pt x="0" y="227687"/>
                </a:lnTo>
                <a:lnTo>
                  <a:pt x="179539" y="0"/>
                </a:lnTo>
                <a:lnTo>
                  <a:pt x="179539" y="91075"/>
                </a:lnTo>
                <a:lnTo>
                  <a:pt x="359079" y="91075"/>
                </a:lnTo>
                <a:lnTo>
                  <a:pt x="359079" y="364299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-35417"/>
              <a:lumOff val="43770"/>
              <a:alphaOff val="0"/>
            </a:schemeClr>
          </a:lnRef>
          <a:fillRef idx="3">
            <a:schemeClr val="accent6">
              <a:shade val="90000"/>
              <a:hueOff val="0"/>
              <a:satOff val="-35417"/>
              <a:lumOff val="43770"/>
              <a:alphaOff val="0"/>
            </a:schemeClr>
          </a:fillRef>
          <a:effectRef idx="2">
            <a:schemeClr val="accent6">
              <a:shade val="90000"/>
              <a:hueOff val="0"/>
              <a:satOff val="-35417"/>
              <a:lumOff val="43770"/>
              <a:alphaOff val="0"/>
            </a:schemeClr>
          </a:effectRef>
          <a:fontRef idx="minor">
            <a:schemeClr val="lt1"/>
          </a:fontRef>
        </p:style>
        <p:txBody>
          <a:bodyPr lIns="107724" tIns="91075" rIns="0" bIns="9107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 bwMode="auto">
          <a:xfrm>
            <a:off x="2590800" y="3711239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00B05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-24935"/>
              <a:lumOff val="33101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 bwMode="auto">
          <a:xfrm rot="16200000">
            <a:off x="3085854" y="3155010"/>
            <a:ext cx="359044" cy="455338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0" y="91075"/>
                </a:moveTo>
                <a:lnTo>
                  <a:pt x="179540" y="91075"/>
                </a:lnTo>
                <a:lnTo>
                  <a:pt x="179540" y="0"/>
                </a:lnTo>
                <a:lnTo>
                  <a:pt x="359079" y="227687"/>
                </a:lnTo>
                <a:lnTo>
                  <a:pt x="179540" y="455374"/>
                </a:lnTo>
                <a:lnTo>
                  <a:pt x="179540" y="364299"/>
                </a:lnTo>
                <a:lnTo>
                  <a:pt x="0" y="364299"/>
                </a:lnTo>
                <a:lnTo>
                  <a:pt x="0" y="9107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-23606"/>
              <a:lumOff val="29180"/>
              <a:alphaOff val="0"/>
            </a:schemeClr>
          </a:lnRef>
          <a:fillRef idx="3">
            <a:schemeClr val="accent6">
              <a:shade val="90000"/>
              <a:hueOff val="0"/>
              <a:satOff val="-23606"/>
              <a:lumOff val="29180"/>
              <a:alphaOff val="0"/>
            </a:schemeClr>
          </a:fillRef>
          <a:effectRef idx="2">
            <a:schemeClr val="accent6">
              <a:shade val="90000"/>
              <a:hueOff val="0"/>
              <a:satOff val="-23606"/>
              <a:lumOff val="29180"/>
              <a:alphaOff val="0"/>
            </a:schemeClr>
          </a:effectRef>
          <a:fontRef idx="minor">
            <a:schemeClr val="lt1"/>
          </a:fontRef>
        </p:style>
        <p:txBody>
          <a:bodyPr lIns="-1" tIns="91075" rIns="107724" bIns="9107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 bwMode="auto">
          <a:xfrm>
            <a:off x="2590800" y="1684670"/>
            <a:ext cx="1349152" cy="1349126"/>
          </a:xfrm>
          <a:custGeom>
            <a:avLst/>
            <a:gdLst>
              <a:gd name="connsiteX0" fmla="*/ 0 w 1349258"/>
              <a:gd name="connsiteY0" fmla="*/ 674629 h 1349258"/>
              <a:gd name="connsiteX1" fmla="*/ 197595 w 1349258"/>
              <a:gd name="connsiteY1" fmla="*/ 197594 h 1349258"/>
              <a:gd name="connsiteX2" fmla="*/ 674630 w 1349258"/>
              <a:gd name="connsiteY2" fmla="*/ 0 h 1349258"/>
              <a:gd name="connsiteX3" fmla="*/ 1151665 w 1349258"/>
              <a:gd name="connsiteY3" fmla="*/ 197595 h 1349258"/>
              <a:gd name="connsiteX4" fmla="*/ 1349259 w 1349258"/>
              <a:gd name="connsiteY4" fmla="*/ 674630 h 1349258"/>
              <a:gd name="connsiteX5" fmla="*/ 1151665 w 1349258"/>
              <a:gd name="connsiteY5" fmla="*/ 1151665 h 1349258"/>
              <a:gd name="connsiteX6" fmla="*/ 674630 w 1349258"/>
              <a:gd name="connsiteY6" fmla="*/ 1349259 h 1349258"/>
              <a:gd name="connsiteX7" fmla="*/ 197595 w 1349258"/>
              <a:gd name="connsiteY7" fmla="*/ 1151664 h 1349258"/>
              <a:gd name="connsiteX8" fmla="*/ 1 w 1349258"/>
              <a:gd name="connsiteY8" fmla="*/ 674629 h 1349258"/>
              <a:gd name="connsiteX9" fmla="*/ 0 w 1349258"/>
              <a:gd name="connsiteY9" fmla="*/ 674629 h 134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49258" h="1349258">
                <a:moveTo>
                  <a:pt x="0" y="674629"/>
                </a:moveTo>
                <a:cubicBezTo>
                  <a:pt x="0" y="495706"/>
                  <a:pt x="71077" y="324112"/>
                  <a:pt x="197595" y="197594"/>
                </a:cubicBezTo>
                <a:cubicBezTo>
                  <a:pt x="324113" y="71077"/>
                  <a:pt x="495707" y="0"/>
                  <a:pt x="674630" y="0"/>
                </a:cubicBezTo>
                <a:cubicBezTo>
                  <a:pt x="853553" y="0"/>
                  <a:pt x="1025147" y="71077"/>
                  <a:pt x="1151665" y="197595"/>
                </a:cubicBezTo>
                <a:cubicBezTo>
                  <a:pt x="1278182" y="324113"/>
                  <a:pt x="1349259" y="495707"/>
                  <a:pt x="1349259" y="674630"/>
                </a:cubicBezTo>
                <a:cubicBezTo>
                  <a:pt x="1349259" y="853553"/>
                  <a:pt x="1278182" y="1025147"/>
                  <a:pt x="1151665" y="1151665"/>
                </a:cubicBezTo>
                <a:cubicBezTo>
                  <a:pt x="1025147" y="1278182"/>
                  <a:pt x="853553" y="1349259"/>
                  <a:pt x="674630" y="1349259"/>
                </a:cubicBezTo>
                <a:cubicBezTo>
                  <a:pt x="495707" y="1349259"/>
                  <a:pt x="324113" y="1278182"/>
                  <a:pt x="197595" y="1151664"/>
                </a:cubicBezTo>
                <a:cubicBezTo>
                  <a:pt x="71078" y="1025146"/>
                  <a:pt x="1" y="853552"/>
                  <a:pt x="1" y="674629"/>
                </a:cubicBezTo>
                <a:lnTo>
                  <a:pt x="0" y="674629"/>
                </a:lnTo>
                <a:close/>
              </a:path>
            </a:pathLst>
          </a:custGeom>
          <a:solidFill>
            <a:srgbClr val="7030A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6">
              <a:shade val="50000"/>
              <a:hueOff val="0"/>
              <a:satOff val="-12460"/>
              <a:lumOff val="16551"/>
              <a:alphaOff val="0"/>
            </a:schemeClr>
          </a:effectRef>
          <a:fontRef idx="minor">
            <a:schemeClr val="lt1"/>
          </a:fontRef>
        </p:style>
        <p:txBody>
          <a:bodyPr lIns="222994" tIns="222994" rIns="222994" bIns="22299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再评估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 bwMode="auto">
          <a:xfrm rot="19800000">
            <a:off x="3954597" y="1630008"/>
            <a:ext cx="359051" cy="455329"/>
          </a:xfrm>
          <a:custGeom>
            <a:avLst/>
            <a:gdLst>
              <a:gd name="connsiteX0" fmla="*/ 0 w 359079"/>
              <a:gd name="connsiteY0" fmla="*/ 91075 h 455374"/>
              <a:gd name="connsiteX1" fmla="*/ 179540 w 359079"/>
              <a:gd name="connsiteY1" fmla="*/ 91075 h 455374"/>
              <a:gd name="connsiteX2" fmla="*/ 179540 w 359079"/>
              <a:gd name="connsiteY2" fmla="*/ 0 h 455374"/>
              <a:gd name="connsiteX3" fmla="*/ 359079 w 359079"/>
              <a:gd name="connsiteY3" fmla="*/ 227687 h 455374"/>
              <a:gd name="connsiteX4" fmla="*/ 179540 w 359079"/>
              <a:gd name="connsiteY4" fmla="*/ 455374 h 455374"/>
              <a:gd name="connsiteX5" fmla="*/ 179540 w 359079"/>
              <a:gd name="connsiteY5" fmla="*/ 364299 h 455374"/>
              <a:gd name="connsiteX6" fmla="*/ 0 w 359079"/>
              <a:gd name="connsiteY6" fmla="*/ 364299 h 455374"/>
              <a:gd name="connsiteX7" fmla="*/ 0 w 359079"/>
              <a:gd name="connsiteY7" fmla="*/ 91075 h 4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9079" h="455374">
                <a:moveTo>
                  <a:pt x="0" y="91075"/>
                </a:moveTo>
                <a:lnTo>
                  <a:pt x="179540" y="91075"/>
                </a:lnTo>
                <a:lnTo>
                  <a:pt x="179540" y="0"/>
                </a:lnTo>
                <a:lnTo>
                  <a:pt x="359079" y="227687"/>
                </a:lnTo>
                <a:lnTo>
                  <a:pt x="179540" y="455374"/>
                </a:lnTo>
                <a:lnTo>
                  <a:pt x="179540" y="364299"/>
                </a:lnTo>
                <a:lnTo>
                  <a:pt x="0" y="364299"/>
                </a:lnTo>
                <a:lnTo>
                  <a:pt x="0" y="9107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z="-80000" prstMaterial="plastic">
            <a:bevelT w="50800" h="50800"/>
            <a:bevelB w="25400" h="25400" prst="angle"/>
          </a:sp3d>
        </p:spPr>
        <p:style>
          <a:lnRef idx="0">
            <a:schemeClr val="accent6">
              <a:shade val="90000"/>
              <a:hueOff val="0"/>
              <a:satOff val="-11796"/>
              <a:lumOff val="14590"/>
              <a:alphaOff val="0"/>
            </a:schemeClr>
          </a:lnRef>
          <a:fillRef idx="3">
            <a:schemeClr val="accent6">
              <a:shade val="90000"/>
              <a:hueOff val="0"/>
              <a:satOff val="-11796"/>
              <a:lumOff val="14590"/>
              <a:alphaOff val="0"/>
            </a:schemeClr>
          </a:fillRef>
          <a:effectRef idx="2">
            <a:schemeClr val="accent6">
              <a:shade val="90000"/>
              <a:hueOff val="0"/>
              <a:satOff val="-11796"/>
              <a:lumOff val="14590"/>
              <a:alphaOff val="0"/>
            </a:schemeClr>
          </a:effectRef>
          <a:fontRef idx="minor">
            <a:schemeClr val="lt1"/>
          </a:fontRef>
        </p:style>
        <p:txBody>
          <a:bodyPr lIns="-1" tIns="91075" rIns="107724" bIns="91074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66" name="TextBox 11"/>
          <p:cNvSpPr txBox="1">
            <a:spLocks noChangeArrowheads="1"/>
          </p:cNvSpPr>
          <p:nvPr/>
        </p:nvSpPr>
        <p:spPr bwMode="auto">
          <a:xfrm>
            <a:off x="735013" y="1371600"/>
            <a:ext cx="704850" cy="415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系统职业生涯规划步骤</a:t>
            </a:r>
            <a:endParaRPr 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2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3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4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9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0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6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7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2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3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7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8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autoRev="1" fill="remov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500"/>
                            </p:stCondLst>
                            <p:childTnLst>
                              <p:par>
                                <p:cTn id="10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4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5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0"/>
                            </p:stCondLst>
                            <p:childTnLst>
                              <p:par>
                                <p:cTn id="10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0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1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6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7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2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3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500"/>
                            </p:stCondLst>
                            <p:childTnLst>
                              <p:par>
                                <p:cTn id="126" presetID="27" presetClass="emph" presetSubtype="0" fill="remove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bldLvl="0" animBg="1"/>
      <p:bldP spid="5" grpId="2" bldLvl="0" animBg="1"/>
      <p:bldP spid="7" grpId="0" bldLvl="0" animBg="1"/>
      <p:bldP spid="7" grpId="1" bldLvl="0" animBg="1"/>
      <p:bldP spid="9" grpId="0" bldLvl="0" animBg="1"/>
      <p:bldP spid="9" grpId="1" bldLvl="0" animBg="1"/>
      <p:bldP spid="12" grpId="0" bldLvl="0" animBg="1"/>
      <p:bldP spid="12" grpId="1" bldLvl="0" animBg="1"/>
      <p:bldP spid="14" grpId="0" bldLvl="0" animBg="1"/>
      <p:bldP spid="14" grpId="1" bldLvl="0" animBg="1"/>
      <p:bldP spid="16" grpId="0" bldLvl="0" animBg="1"/>
      <p:bldP spid="16" grpId="1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666830"/>
            <a:ext cx="5536870" cy="1172505"/>
          </a:xfrm>
        </p:spPr>
        <p:txBody>
          <a:bodyPr>
            <a:noAutofit/>
          </a:bodyPr>
          <a:p>
            <a:pPr indent="0" eaLnBrk="1" hangingPunct="1">
              <a:lnSpc>
                <a:spcPct val="200000"/>
              </a:lnSpc>
              <a:buFont typeface="Wingdings" panose="05000000000000000000" pitchFamily="2" charset="2"/>
            </a:pPr>
            <a:r>
              <a:rPr lang="zh-CN" altLang="en-US" sz="48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面试</a:t>
            </a:r>
            <a:endParaRPr lang="zh-CN" altLang="en-US" sz="4800" b="1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3"/>
          <p:cNvSpPr txBox="1">
            <a:spLocks noChangeArrowheads="1"/>
          </p:cNvSpPr>
          <p:nvPr/>
        </p:nvSpPr>
        <p:spPr bwMode="auto">
          <a:xfrm>
            <a:off x="703580" y="1981200"/>
            <a:ext cx="6661150" cy="431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95300" indent="-4953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latinLnBrk="0" hangingPunct="0">
              <a:lnSpc>
                <a:spcPts val="336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一对一面试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0" hangingPunct="0">
              <a:lnSpc>
                <a:spcPts val="336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  <a:r>
              <a:rPr kumimoji="0"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董事会面试两个或更多的人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0" hangingPunct="0">
              <a:lnSpc>
                <a:spcPts val="336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集体面试（经常用无领导小组讨论）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0" hangingPunct="0">
              <a:lnSpc>
                <a:spcPts val="336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电话面试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0" hangingPunct="0">
              <a:lnSpc>
                <a:spcPts val="336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结构化面试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0" hangingPunct="0">
              <a:lnSpc>
                <a:spcPts val="336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视频面试</a:t>
            </a:r>
            <a:endParaRPr kumimoji="0"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0" hangingPunct="0">
              <a:lnSpc>
                <a:spcPts val="336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压力面试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spcBef>
                <a:spcPct val="25000"/>
              </a:spcBef>
              <a:buFontTx/>
              <a:buChar char="•"/>
            </a:pPr>
            <a:endParaRPr kumimoji="0" lang="en-US" altLang="zh-CN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274" name="Rectangle 2"/>
          <p:cNvSpPr txBox="1">
            <a:spLocks noChangeArrowheads="1"/>
          </p:cNvSpPr>
          <p:nvPr/>
        </p:nvSpPr>
        <p:spPr bwMode="auto">
          <a:xfrm>
            <a:off x="1064260" y="160338"/>
            <a:ext cx="6705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kumimoji="0"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面试的形式</a:t>
            </a:r>
            <a:endParaRPr kumimoji="0" lang="zh-CN" altLang="en-US" sz="3600" b="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33400" y="1371600"/>
            <a:ext cx="6096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244" name="图片 10243" descr="jgh_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31535" y="3557270"/>
            <a:ext cx="3079115" cy="28365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3"/>
          <p:cNvSpPr txBox="1">
            <a:spLocks noChangeArrowheads="1"/>
          </p:cNvSpPr>
          <p:nvPr/>
        </p:nvSpPr>
        <p:spPr bwMode="auto">
          <a:xfrm>
            <a:off x="234315" y="1473200"/>
            <a:ext cx="8261985" cy="4512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向面试官证明你能胜任这份工作</a:t>
            </a:r>
            <a:endParaRPr kumimoji="0"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了解该组织</a:t>
            </a:r>
            <a:r>
              <a:rPr kumimoji="0"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公司及职位的条件、要求等，判断自己是否真想在那里工作。</a:t>
            </a:r>
            <a:endParaRPr kumimoji="0"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因此，面试是一个双向选择的过程。虽然你不能控制面试，但你可以控制会谈的内容。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None/>
            </a:pPr>
            <a:endParaRPr kumimoji="0"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900" y="386715"/>
            <a:ext cx="6705600" cy="762000"/>
          </a:xfrm>
        </p:spPr>
        <p:txBody>
          <a:bodyPr anchor="t"/>
          <a:lstStyle/>
          <a:p>
            <a:pPr algn="l" eaLnBrk="1" hangingPunct="1"/>
            <a:r>
              <a:rPr kumimoji="0"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面试的目的</a:t>
            </a:r>
            <a:endParaRPr kumimoji="0" lang="zh-CN" altLang="en-US" sz="3600" b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3680" y="5264785"/>
            <a:ext cx="5872480" cy="6134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奏好面试三部曲，面试一网打尽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8196" name="图片 8195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4280" y="4148455"/>
            <a:ext cx="2374900" cy="23742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前奏——面试的前期准备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56260" y="1257300"/>
            <a:ext cx="7348220" cy="4434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0" indent="0">
              <a:lnSpc>
                <a:spcPct val="150000"/>
              </a:lnSpc>
            </a:pPr>
            <a:endParaRPr lang="zh-CN" altLang="en-US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</a:t>
            </a: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衣——根据职位要求做好着装准备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仪——不断练习面试礼仪和仪态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意——用心，详细了解公司和职位要求  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逸——好的心态，事半功倍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indent="0">
              <a:lnSpc>
                <a:spcPct val="150000"/>
              </a:lnSpc>
            </a:pPr>
            <a:endParaRPr lang="zh-CN" altLang="en-US" sz="28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细节决定成败</a:t>
            </a:r>
            <a:endParaRPr lang="zh-CN" altLang="en-US" sz="28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81635"/>
            <a:ext cx="6705600" cy="762000"/>
          </a:xfrm>
        </p:spPr>
        <p:txBody>
          <a:bodyPr anchor="t"/>
          <a:lstStyle/>
          <a:p>
            <a:pPr algn="l" eaLnBrk="1" hangingPunct="1"/>
            <a:r>
              <a:rPr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意</a:t>
            </a:r>
            <a:r>
              <a:rPr lang="en-US" altLang="zh-CN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—</a:t>
            </a:r>
            <a:r>
              <a:rPr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公司和职位需了解内容</a:t>
            </a:r>
            <a:endParaRPr lang="zh-CN" altLang="en-US" sz="3600" b="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85495" y="1354455"/>
            <a:ext cx="7848600" cy="4319588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这份工作的内容，对人的能力要求</a:t>
            </a:r>
            <a:endParaRPr lang="en-US" altLang="zh-CN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公司发展历史和发展潜力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产品和服务 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地点 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与行业趋势相比，过去几年的年销售额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主要竞争者 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组织的所有权，家族所有权对潜在进步的影响 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管理风格、组织文化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交响曲——面试中的过关斩将</a:t>
            </a:r>
            <a:endParaRPr lang="zh-CN" altLang="en-US" sz="3600" b="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9260" y="1343660"/>
            <a:ext cx="8387080" cy="39319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0" indent="0">
              <a:lnSpc>
                <a:spcPct val="150000"/>
              </a:lnSpc>
            </a:pPr>
            <a:r>
              <a:rPr lang="en-US" altLang="zh-CN" sz="28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</a:t>
            </a: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听——听清楚考官的问题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algn="l">
              <a:lnSpc>
                <a:spcPct val="150000"/>
              </a:lnSpc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析——迅速分析考官所问问题背后所考察的内容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algn="l">
              <a:lnSpc>
                <a:spcPct val="150000"/>
              </a:lnSpc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诉——逻辑清晰、表达准确的表现出自己的能力          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algn="l">
              <a:lnSpc>
                <a:spcPct val="150000"/>
              </a:lnSpc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断——察言观色，判断考官的意向，适时反问</a:t>
            </a: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algn="l">
              <a:lnSpc>
                <a:spcPct val="150000"/>
              </a:lnSpc>
            </a:pPr>
            <a:endParaRPr lang="zh-CN" altLang="en-US" sz="2800" kern="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algn="l">
              <a:lnSpc>
                <a:spcPct val="150000"/>
              </a:lnSpc>
            </a:pPr>
            <a:r>
              <a:rPr lang="zh-CN" altLang="en-US" sz="28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求职动机和职业规划问题要注意</a:t>
            </a:r>
            <a:endParaRPr lang="zh-CN" altLang="en-US" sz="28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3"/>
          <p:cNvSpPr txBox="1">
            <a:spLocks noChangeArrowheads="1"/>
          </p:cNvSpPr>
          <p:nvPr/>
        </p:nvSpPr>
        <p:spPr bwMode="auto">
          <a:xfrm>
            <a:off x="609600" y="1189355"/>
            <a:ext cx="7696200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atinLnBrk="0">
              <a:lnSpc>
                <a:spcPts val="2880"/>
              </a:lnSpc>
              <a:spcBef>
                <a:spcPts val="0"/>
              </a:spcBef>
              <a:spcAft>
                <a:spcPct val="10000"/>
              </a:spcAft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向我介绍一下你自己 </a:t>
            </a:r>
            <a:endParaRPr kumimoji="0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0">
              <a:lnSpc>
                <a:spcPts val="2880"/>
              </a:lnSpc>
              <a:spcBef>
                <a:spcPts val="0"/>
              </a:spcBef>
              <a:spcAft>
                <a:spcPct val="10000"/>
              </a:spcAft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你的短期目标是什么？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年后和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年后你的目标是什么？ </a:t>
            </a:r>
            <a:endParaRPr kumimoji="0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0">
              <a:lnSpc>
                <a:spcPts val="2880"/>
              </a:lnSpc>
              <a:spcBef>
                <a:spcPts val="0"/>
              </a:spcBef>
              <a:spcAft>
                <a:spcPct val="10000"/>
              </a:spcAft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你怎么看待这份工作和职位？ </a:t>
            </a:r>
            <a:endParaRPr kumimoji="0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0">
              <a:lnSpc>
                <a:spcPts val="2880"/>
              </a:lnSpc>
              <a:spcBef>
                <a:spcPts val="0"/>
              </a:spcBef>
              <a:spcAft>
                <a:spcPct val="10000"/>
              </a:spcAft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你最满意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不满意的经历是什么？ </a:t>
            </a:r>
            <a:endParaRPr kumimoji="0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0">
              <a:lnSpc>
                <a:spcPts val="2880"/>
              </a:lnSpc>
              <a:spcBef>
                <a:spcPts val="0"/>
              </a:spcBef>
              <a:spcAft>
                <a:spcPct val="10000"/>
              </a:spcAft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你的长处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弱点是什么？ </a:t>
            </a:r>
            <a:endParaRPr kumimoji="0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0">
              <a:lnSpc>
                <a:spcPts val="2880"/>
              </a:lnSpc>
              <a:spcBef>
                <a:spcPts val="0"/>
              </a:spcBef>
              <a:spcAft>
                <a:spcPct val="10000"/>
              </a:spcAft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你为什么适合这份工作？ </a:t>
            </a:r>
            <a:endParaRPr kumimoji="0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0">
              <a:lnSpc>
                <a:spcPts val="2880"/>
              </a:lnSpc>
              <a:spcBef>
                <a:spcPts val="0"/>
              </a:spcBef>
              <a:spcAft>
                <a:spcPct val="10000"/>
              </a:spcAft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你怎样缓解压力、怎样保持生活平衡？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0" hangingPunct="0">
              <a:lnSpc>
                <a:spcPts val="2880"/>
              </a:lnSpc>
              <a:spcBef>
                <a:spcPts val="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你最喜欢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不喜欢什么课程？为什么？ </a:t>
            </a:r>
            <a:endParaRPr kumimoji="0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0" hangingPunct="0">
              <a:lnSpc>
                <a:spcPts val="2880"/>
              </a:lnSpc>
              <a:spcBef>
                <a:spcPts val="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从你的业余活动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社会实践</a:t>
            </a:r>
            <a:r>
              <a:rPr kumimoji="0"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实习经历中，你学到或者得到了什么？ </a:t>
            </a:r>
            <a:endParaRPr kumimoji="0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0" hangingPunct="0">
              <a:lnSpc>
                <a:spcPts val="2880"/>
              </a:lnSpc>
              <a:spcBef>
                <a:spcPts val="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如果我让你的朋友描述你，你认为他们会怎么说？</a:t>
            </a:r>
            <a:r>
              <a:rPr kumimoji="0"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kumimoji="0"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atinLnBrk="0">
              <a:lnSpc>
                <a:spcPts val="2880"/>
              </a:lnSpc>
              <a:spcBef>
                <a:spcPts val="0"/>
              </a:spcBef>
              <a:spcAft>
                <a:spcPct val="10000"/>
              </a:spcAft>
              <a:buFont typeface="Wingdings" panose="05000000000000000000" pitchFamily="2" charset="2"/>
              <a:buNone/>
            </a:pPr>
            <a:endParaRPr kumimoji="0" lang="en-US" altLang="zh-CN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04583" y="427038"/>
            <a:ext cx="6705600" cy="762000"/>
          </a:xfrm>
        </p:spPr>
        <p:txBody>
          <a:bodyPr anchor="t"/>
          <a:lstStyle/>
          <a:p>
            <a:pPr algn="l" eaLnBrk="1" hangingPunct="1"/>
            <a:r>
              <a:rPr kumimoji="0"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面试中常见问题</a:t>
            </a:r>
            <a:endParaRPr kumimoji="0" lang="zh-CN" altLang="en-US" sz="3600" b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尾声——面试后的跟进</a:t>
            </a:r>
            <a:endParaRPr lang="zh-CN" altLang="en-US" sz="3600" b="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595" y="1203960"/>
            <a:ext cx="2540000" cy="11430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lvl="0" indent="0">
              <a:lnSpc>
                <a:spcPct val="150000"/>
              </a:lnSpc>
            </a:pP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感谢信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465" name="Rectangle 3"/>
          <p:cNvSpPr txBox="1">
            <a:spLocks noChangeArrowheads="1"/>
          </p:cNvSpPr>
          <p:nvPr/>
        </p:nvSpPr>
        <p:spPr bwMode="auto">
          <a:xfrm>
            <a:off x="1097280" y="2506980"/>
            <a:ext cx="5818188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95300" indent="-4953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  <a:spcAft>
                <a:spcPct val="25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面试后三天内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spcBef>
                <a:spcPct val="20000"/>
              </a:spcBef>
              <a:spcAft>
                <a:spcPct val="25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收到进一步面试通知后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spcBef>
                <a:spcPct val="20000"/>
              </a:spcBef>
              <a:spcAft>
                <a:spcPct val="25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考虑退出的拒绝信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spcBef>
                <a:spcPct val="20000"/>
              </a:spcBef>
              <a:spcAft>
                <a:spcPct val="25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被拒绝后的回应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spcBef>
                <a:spcPct val="20000"/>
              </a:spcBef>
              <a:spcAft>
                <a:spcPct val="20000"/>
              </a:spcAft>
              <a:buFont typeface="Wingdings" panose="05000000000000000000" pitchFamily="2" charset="2"/>
              <a:buChar char="Ø"/>
            </a:pPr>
            <a:endParaRPr kumimoji="0"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spcBef>
                <a:spcPct val="20000"/>
              </a:spcBef>
              <a:spcAft>
                <a:spcPct val="20000"/>
              </a:spcAft>
            </a:pPr>
            <a:endParaRPr kumimoji="0"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3"/>
          <p:cNvSpPr txBox="1">
            <a:spLocks noChangeArrowheads="1"/>
          </p:cNvSpPr>
          <p:nvPr/>
        </p:nvSpPr>
        <p:spPr bwMode="auto">
          <a:xfrm>
            <a:off x="723900" y="1371600"/>
            <a:ext cx="7696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一些雇主错误地认为既然是他们支付薪水，他们就有权问任何他们想问的问题。还有一些雇主面试技巧很笨拙，会问一些不恰当的问题。你不是必须回答那些令你难堪的问题。 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以解决问题的态度回答。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418" name="Rectangle 2"/>
          <p:cNvSpPr txBox="1">
            <a:spLocks noChangeArrowheads="1"/>
          </p:cNvSpPr>
          <p:nvPr/>
        </p:nvSpPr>
        <p:spPr bwMode="auto">
          <a:xfrm>
            <a:off x="1069023" y="367348"/>
            <a:ext cx="6705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面试中的权利</a:t>
            </a:r>
            <a:endParaRPr kumimoji="0" lang="zh-CN" altLang="en-US" sz="3600" b="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53105" y="1736725"/>
            <a:ext cx="5536565" cy="2179320"/>
          </a:xfrm>
        </p:spPr>
        <p:txBody>
          <a:bodyPr/>
          <a:p>
            <a:br>
              <a:rPr lang="zh-CN" altLang="en-US"/>
            </a:br>
            <a:r>
              <a:rPr lang="zh-CN" altLang="en-US"/>
              <a:t>分享与练习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81100" y="457200"/>
            <a:ext cx="8339138" cy="1143000"/>
          </a:xfrm>
        </p:spPr>
        <p:txBody>
          <a:bodyPr anchor="t"/>
          <a:lstStyle/>
          <a:p>
            <a:r>
              <a:rPr kumimoji="0" lang="zh-CN" altLang="en-US" sz="3600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  <a:endParaRPr kumimoji="0" lang="zh-CN" altLang="en-US" sz="3600" b="1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2" name="Rectangle 1027"/>
          <p:cNvSpPr txBox="1">
            <a:spLocks noChangeArrowheads="1"/>
          </p:cNvSpPr>
          <p:nvPr/>
        </p:nvSpPr>
        <p:spPr bwMode="auto">
          <a:xfrm>
            <a:off x="1181100" y="1600200"/>
            <a:ext cx="59118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None/>
            </a:pPr>
            <a:r>
              <a:rPr kumimoji="0" lang="zh-CN" altLang="en-US" sz="2800" i="1">
                <a:latin typeface="微软雅黑" panose="020B0503020204020204" pitchFamily="34" charset="-122"/>
                <a:ea typeface="微软雅黑" panose="020B0503020204020204" pitchFamily="34" charset="-122"/>
              </a:rPr>
              <a:t>认知目标：</a:t>
            </a:r>
            <a:endParaRPr kumimoji="0" lang="zh-CN" altLang="en-US" sz="2800" i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认识到工作机会无处不在。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树立为自己寻找工作的信念。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正确看待简历、面试的意义。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None/>
            </a:pP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内容占位符 2"/>
          <p:cNvSpPr>
            <a:spLocks noGrp="1"/>
          </p:cNvSpPr>
          <p:nvPr>
            <p:ph idx="1"/>
          </p:nvPr>
        </p:nvSpPr>
        <p:spPr>
          <a:xfrm>
            <a:off x="457200" y="1798955"/>
            <a:ext cx="8229600" cy="3419475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请企业人员或老师或学生代表担任面试官；</a:t>
            </a:r>
            <a:endParaRPr lang="en-US" altLang="zh-CN"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同学扮演求职者，进行模拟面试。</a:t>
            </a:r>
            <a:endParaRPr lang="en-US" altLang="zh-CN"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面试是可以练习的</a:t>
            </a:r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不断练习，止于熟练</a:t>
            </a:r>
            <a:endParaRPr lang="zh-CN" altLang="en-US" sz="280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zh-CN" altLang="en-US" sz="28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143000" y="387350"/>
            <a:ext cx="6705600" cy="762000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pPr>
              <a:defRPr/>
            </a:pPr>
            <a:r>
              <a:rPr lang="zh-CN" altLang="en-US" sz="36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课堂活动：模拟面试</a:t>
            </a:r>
            <a:endParaRPr lang="zh-CN" altLang="en-US" sz="36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924800" y="5867400"/>
            <a:ext cx="1219200" cy="6858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848600" y="5105400"/>
            <a:ext cx="228600" cy="30480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Box 3"/>
          <p:cNvSpPr txBox="1">
            <a:spLocks noChangeArrowheads="1"/>
          </p:cNvSpPr>
          <p:nvPr/>
        </p:nvSpPr>
        <p:spPr bwMode="auto">
          <a:xfrm>
            <a:off x="381000" y="730250"/>
            <a:ext cx="5943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36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图书推荐</a:t>
            </a:r>
            <a:endParaRPr kumimoji="0" lang="zh-CN" altLang="en-US" sz="3600" b="1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586" name="TextBox 6"/>
          <p:cNvSpPr txBox="1">
            <a:spLocks noChangeArrowheads="1"/>
          </p:cNvSpPr>
          <p:nvPr/>
        </p:nvSpPr>
        <p:spPr bwMode="auto">
          <a:xfrm>
            <a:off x="609600" y="1905000"/>
            <a:ext cx="38862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kumimoji="0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墨迹 留在生命和记忆中</a:t>
            </a:r>
            <a:r>
              <a:rPr kumimoji="0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kumimoji="0"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kumimoji="0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长江文艺出版社</a:t>
            </a:r>
            <a:endParaRPr kumimoji="0"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纯真年代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转弯的青春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大学生活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走进华尔街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kumimoji="0"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奋斗的青春，执著的人生</a:t>
            </a:r>
            <a:endParaRPr kumimoji="0"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墨迹.jpg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133600"/>
            <a:ext cx="2151063" cy="3286125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blurRad="63500"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533400" y="1371600"/>
            <a:ext cx="6096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Box 3"/>
          <p:cNvSpPr txBox="1">
            <a:spLocks noChangeArrowheads="1"/>
          </p:cNvSpPr>
          <p:nvPr/>
        </p:nvSpPr>
        <p:spPr bwMode="auto">
          <a:xfrm>
            <a:off x="381000" y="725488"/>
            <a:ext cx="5943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电视节目推荐</a:t>
            </a:r>
            <a:endParaRPr kumimoji="0"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610" name="TextBox 6"/>
          <p:cNvSpPr txBox="1">
            <a:spLocks noChangeArrowheads="1"/>
          </p:cNvSpPr>
          <p:nvPr/>
        </p:nvSpPr>
        <p:spPr bwMode="auto">
          <a:xfrm>
            <a:off x="609600" y="2085975"/>
            <a:ext cx="3886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kumimoji="0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kumimoji="0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非你莫属</a:t>
            </a:r>
            <a:r>
              <a:rPr kumimoji="0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kumimoji="0"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611" name="TextBox 7"/>
          <p:cNvSpPr txBox="1">
            <a:spLocks noChangeArrowheads="1"/>
          </p:cNvSpPr>
          <p:nvPr/>
        </p:nvSpPr>
        <p:spPr bwMode="auto">
          <a:xfrm>
            <a:off x="4724400" y="2085975"/>
            <a:ext cx="3886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kumimoji="0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kumimoji="0"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职来职往</a:t>
            </a:r>
            <a:r>
              <a:rPr kumimoji="0"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kumimoji="0"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0354" name="Picture 2" descr="http://www.renzhongren.com/Upfiles/2010-11-10-15-53-18-201011103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7200" y="2847974"/>
            <a:ext cx="3619500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0356" name="Picture 4" descr="http://www.zhenren.com/baike/uploads/201101/1295088263mYubTBM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847974"/>
            <a:ext cx="3725636" cy="29432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7" name="直接连接符 6"/>
          <p:cNvCxnSpPr/>
          <p:nvPr/>
        </p:nvCxnSpPr>
        <p:spPr>
          <a:xfrm>
            <a:off x="533400" y="1371600"/>
            <a:ext cx="609600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81100" y="457200"/>
            <a:ext cx="8339138" cy="1143000"/>
          </a:xfrm>
        </p:spPr>
        <p:txBody>
          <a:bodyPr anchor="t"/>
          <a:lstStyle/>
          <a:p>
            <a:r>
              <a:rPr kumimoji="0" lang="zh-CN" altLang="en-US" sz="3600" b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  <a:endParaRPr kumimoji="0" lang="zh-CN" altLang="en-US" sz="3600" b="1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6" name="Rectangle 1027"/>
          <p:cNvSpPr txBox="1">
            <a:spLocks noChangeArrowheads="1"/>
          </p:cNvSpPr>
          <p:nvPr/>
        </p:nvSpPr>
        <p:spPr bwMode="auto">
          <a:xfrm>
            <a:off x="1181100" y="1600200"/>
            <a:ext cx="562292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None/>
            </a:pPr>
            <a:r>
              <a:rPr kumimoji="0" lang="zh-CN" altLang="en-US" sz="2800" i="1">
                <a:latin typeface="微软雅黑" panose="020B0503020204020204" pitchFamily="34" charset="-122"/>
                <a:ea typeface="微软雅黑" panose="020B0503020204020204" pitchFamily="34" charset="-122"/>
              </a:rPr>
              <a:t>技能目标：</a:t>
            </a: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       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掌握收集工作信息的方法，培养自主求职的能力。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学会简历的正确写作方法。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掌握面试技巧。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None/>
            </a:pP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  <a:buFont typeface="Wingdings" panose="05000000000000000000" pitchFamily="2" charset="2"/>
              <a:buChar char="Ø"/>
            </a:pP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eaLnBrk="1" hangingPunct="1"/>
            <a:r>
              <a:rPr lang="da-DK" altLang="zh-CN" sz="4400" smtClean="0">
                <a:solidFill>
                  <a:schemeClr val="tx2"/>
                </a:solidFill>
              </a:rPr>
              <a:t>目</a:t>
            </a: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da-DK" altLang="zh-CN" sz="4400" smtClean="0">
                <a:solidFill>
                  <a:schemeClr val="tx2"/>
                </a:solidFill>
              </a:rPr>
              <a:t>录</a:t>
            </a:r>
            <a:endParaRPr lang="da-DK" altLang="zh-CN" sz="4400" smtClean="0">
              <a:solidFill>
                <a:schemeClr val="tx2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096964" y="1432559"/>
            <a:ext cx="7418385" cy="4233981"/>
          </a:xfrm>
        </p:spPr>
        <p:txBody>
          <a:bodyPr>
            <a:normAutofit lnSpcReduction="20000"/>
          </a:bodyPr>
          <a:lstStyle/>
          <a:p>
            <a:pPr marL="342900" indent="-34290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求职准备及渠道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简历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面试 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分享与练习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lvl="0" eaLnBrk="0" hangingPunct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</a:pPr>
            <a:endParaRPr lang="zh-CN" altLang="en-US" sz="28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276295" y="2819230"/>
            <a:ext cx="5536870" cy="1172505"/>
          </a:xfrm>
        </p:spPr>
        <p:txBody>
          <a:bodyPr>
            <a:norm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求职准备及渠道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1092200" y="457200"/>
            <a:ext cx="5214938" cy="1143000"/>
          </a:xfrm>
        </p:spPr>
        <p:txBody>
          <a:bodyPr anchor="t"/>
          <a:lstStyle/>
          <a:p>
            <a:pPr algn="l" eaLnBrk="1" hangingPunct="1"/>
            <a:r>
              <a:rPr kumimoji="0" lang="zh-CN" altLang="en-US" sz="3600" b="1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求职前的准备</a:t>
            </a:r>
            <a:endParaRPr kumimoji="0" lang="zh-CN" altLang="en-US" sz="3600" b="1" smtClean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854710" y="1454785"/>
            <a:ext cx="6943090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足够的时间：对于找工作的时间准备，永远没有“太早”的说法。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经济支持：简历制作、路费、服装、经济来源等</a:t>
            </a:r>
            <a:endParaRPr kumimoji="0" lang="en-US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精神支持：家人、朋友、老师、专业人士等</a:t>
            </a:r>
            <a:endParaRPr kumimoji="0"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603" name="Picture 1040" descr="j0193082[1]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486400"/>
            <a:ext cx="4672013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1059815" y="494665"/>
            <a:ext cx="5214938" cy="1143000"/>
          </a:xfrm>
        </p:spPr>
        <p:txBody>
          <a:bodyPr anchor="t"/>
          <a:lstStyle/>
          <a:p>
            <a:pPr algn="l" eaLnBrk="1" hangingPunct="1"/>
            <a:r>
              <a:rPr kumimoji="0" lang="zh-CN" altLang="en-US" sz="3600" b="1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寻找工作机会</a:t>
            </a:r>
            <a:endParaRPr kumimoji="0" lang="zh-CN" altLang="en-US" sz="3600" b="1" smtClean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838200" y="1524000"/>
            <a:ext cx="6400800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机会无处不在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告诉所有你认识的人，你正在找工作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对未知领域保持兴趣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长远目标与近期目标相结合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再一次明确：</a:t>
            </a:r>
            <a:r>
              <a:rPr kumimoji="0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我要什么</a:t>
            </a:r>
            <a:endParaRPr kumimoji="0"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hlinkClick r:id="rId1" action="ppaction://hlinkfile"/>
              </a:rPr>
              <a:t>把找工作本身看做一项工作</a:t>
            </a:r>
            <a:endParaRPr kumimoji="0"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51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291C2"/>
              </a:clrFrom>
              <a:clrTo>
                <a:srgbClr val="0291C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181600"/>
            <a:ext cx="2001838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2053" y="485775"/>
            <a:ext cx="5214937" cy="1143000"/>
          </a:xfrm>
        </p:spPr>
        <p:txBody>
          <a:bodyPr anchor="t"/>
          <a:lstStyle/>
          <a:p>
            <a:pPr algn="l"/>
            <a:r>
              <a:rPr lang="zh-CN" altLang="en-US" sz="3600" b="1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寻找工作机会</a:t>
            </a:r>
            <a:endParaRPr lang="zh-CN" altLang="en-US" sz="3600" b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676401" y="1676400"/>
            <a:ext cx="5715000" cy="44958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19462" name="Group 12"/>
          <p:cNvGrpSpPr/>
          <p:nvPr/>
        </p:nvGrpSpPr>
        <p:grpSpPr bwMode="auto">
          <a:xfrm>
            <a:off x="539750" y="1371600"/>
            <a:ext cx="8064500" cy="5403850"/>
            <a:chOff x="476" y="864"/>
            <a:chExt cx="5080" cy="3404"/>
          </a:xfrm>
        </p:grpSpPr>
        <p:sp>
          <p:nvSpPr>
            <p:cNvPr id="19464" name="Rectangle 4"/>
            <p:cNvSpPr>
              <a:spLocks noChangeArrowheads="1"/>
            </p:cNvSpPr>
            <p:nvPr/>
          </p:nvSpPr>
          <p:spPr bwMode="auto">
            <a:xfrm>
              <a:off x="1201" y="1372"/>
              <a:ext cx="3674" cy="2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algn="ctr" defTabSz="448945">
                <a:buClr>
                  <a:srgbClr val="008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zh-CN" b="1">
                  <a:solidFill>
                    <a:schemeClr val="bg1"/>
                  </a:solidFill>
                </a:rPr>
                <a:t>5</a:t>
              </a:r>
              <a:r>
                <a:rPr lang="zh-CN" altLang="en-GB" b="1">
                  <a:solidFill>
                    <a:schemeClr val="bg1"/>
                  </a:solidFill>
                </a:rPr>
                <a:t>　媒体广告</a:t>
              </a:r>
              <a:endParaRPr lang="zh-CN" altLang="en-GB" b="1">
                <a:solidFill>
                  <a:schemeClr val="bg1"/>
                </a:solidFill>
              </a:endParaRPr>
            </a:p>
            <a:p>
              <a:pPr algn="ctr" defTabSz="448945"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zh-CN" altLang="en-GB" sz="1600" b="1">
                  <a:solidFill>
                    <a:srgbClr val="5B5249"/>
                  </a:solidFill>
                </a:rPr>
                <a:t>－“我会在报纸或互联网上帖一份招聘广告”</a:t>
              </a:r>
              <a:endParaRPr lang="zh-CN" altLang="en-GB" sz="1600" b="1">
                <a:solidFill>
                  <a:srgbClr val="5B5249"/>
                </a:solidFill>
              </a:endParaRPr>
            </a:p>
            <a:p>
              <a:pPr algn="ctr" defTabSz="448945">
                <a:buClr>
                  <a:srgbClr val="008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zh-CN" b="1">
                  <a:solidFill>
                    <a:schemeClr val="bg1"/>
                  </a:solidFill>
                </a:rPr>
                <a:t>4</a:t>
              </a:r>
              <a:r>
                <a:rPr lang="zh-CN" altLang="en-GB" b="1">
                  <a:solidFill>
                    <a:schemeClr val="bg1"/>
                  </a:solidFill>
                </a:rPr>
                <a:t>　简历</a:t>
              </a:r>
              <a:endParaRPr lang="zh-CN" altLang="en-GB" b="1">
                <a:solidFill>
                  <a:schemeClr val="bg1"/>
                </a:solidFill>
              </a:endParaRPr>
            </a:p>
            <a:p>
              <a:pPr algn="ctr" defTabSz="448945"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zh-CN" altLang="en-GB" sz="1600" b="1">
                  <a:solidFill>
                    <a:srgbClr val="5B5249"/>
                  </a:solidFill>
                </a:rPr>
                <a:t>－“我会看一看主动投递的简历”</a:t>
              </a:r>
              <a:endParaRPr lang="zh-CN" altLang="en-GB" sz="1600" b="1">
                <a:solidFill>
                  <a:srgbClr val="5B5249"/>
                </a:solidFill>
              </a:endParaRPr>
            </a:p>
            <a:p>
              <a:pPr algn="ctr" defTabSz="448945">
                <a:buClr>
                  <a:srgbClr val="008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zh-CN" b="1">
                  <a:solidFill>
                    <a:schemeClr val="bg1"/>
                  </a:solidFill>
                </a:rPr>
                <a:t>3</a:t>
              </a:r>
              <a:r>
                <a:rPr lang="zh-CN" altLang="en-GB" b="1">
                  <a:solidFill>
                    <a:srgbClr val="FF6600"/>
                  </a:solidFill>
                </a:rPr>
                <a:t>　</a:t>
              </a:r>
              <a:r>
                <a:rPr lang="zh-CN" altLang="en-GB" b="1">
                  <a:solidFill>
                    <a:schemeClr val="bg1"/>
                  </a:solidFill>
                </a:rPr>
                <a:t>职业介绍所或猎头公司</a:t>
              </a:r>
              <a:endParaRPr lang="zh-CN" altLang="en-GB" b="1">
                <a:solidFill>
                  <a:schemeClr val="bg1"/>
                </a:solidFill>
              </a:endParaRPr>
            </a:p>
            <a:p>
              <a:pPr algn="ctr" defTabSz="448945"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zh-CN" altLang="en-GB" sz="1600" b="1">
                  <a:solidFill>
                    <a:srgbClr val="5B5249"/>
                  </a:solidFill>
                </a:rPr>
                <a:t>－“我想在一大堆有可能被录用的人选中雇用一个”</a:t>
              </a:r>
              <a:endParaRPr lang="zh-CN" altLang="en-GB" sz="1600" b="1">
                <a:solidFill>
                  <a:srgbClr val="5B5249"/>
                </a:solidFill>
              </a:endParaRPr>
            </a:p>
            <a:p>
              <a:pPr algn="ctr" defTabSz="448945"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zh-CN" altLang="en-GB" sz="1600" b="1">
                  <a:solidFill>
                    <a:srgbClr val="5B5249"/>
                  </a:solidFill>
                </a:rPr>
                <a:t>－“我出资给他们中介公司，让他们为公司找到优秀的人选”</a:t>
              </a:r>
              <a:endParaRPr lang="zh-CN" altLang="en-GB" sz="1600" b="1">
                <a:solidFill>
                  <a:srgbClr val="5B5249"/>
                </a:solidFill>
              </a:endParaRPr>
            </a:p>
            <a:p>
              <a:pPr algn="ctr" defTabSz="448945">
                <a:buClr>
                  <a:srgbClr val="008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zh-CN" b="1">
                  <a:solidFill>
                    <a:schemeClr val="bg1"/>
                  </a:solidFill>
                </a:rPr>
                <a:t>2</a:t>
              </a:r>
              <a:r>
                <a:rPr lang="zh-CN" altLang="en-GB" b="1">
                  <a:solidFill>
                    <a:schemeClr val="bg1"/>
                  </a:solidFill>
                </a:rPr>
                <a:t>　求职者提供相关的工作</a:t>
              </a:r>
              <a:endParaRPr lang="zh-CN" altLang="en-GB" b="1">
                <a:solidFill>
                  <a:schemeClr val="bg1"/>
                </a:solidFill>
              </a:endParaRPr>
            </a:p>
            <a:p>
              <a:pPr algn="ctr" defTabSz="448945">
                <a:buClr>
                  <a:srgbClr val="FF66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zh-CN" altLang="en-GB" b="1">
                  <a:solidFill>
                    <a:schemeClr val="bg1"/>
                  </a:solidFill>
                </a:rPr>
                <a:t>经验或成果的证据</a:t>
              </a:r>
              <a:endParaRPr lang="zh-CN" altLang="en-GB" b="1">
                <a:solidFill>
                  <a:schemeClr val="bg1"/>
                </a:solidFill>
              </a:endParaRPr>
            </a:p>
            <a:p>
              <a:pPr algn="ctr" defTabSz="448945"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zh-CN" altLang="en-GB" sz="1600" b="1">
                  <a:solidFill>
                    <a:srgbClr val="5B5249"/>
                  </a:solidFill>
                </a:rPr>
                <a:t>－“我想雇用会走进我们公司显示他们的工作经验和成果的人”</a:t>
              </a:r>
              <a:endParaRPr lang="zh-CN" altLang="en-GB" sz="1600" b="1">
                <a:solidFill>
                  <a:srgbClr val="5B5249"/>
                </a:solidFill>
              </a:endParaRPr>
            </a:p>
            <a:p>
              <a:pPr algn="ctr" defTabSz="448945"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zh-CN" altLang="en-GB" sz="1600" b="1">
                  <a:solidFill>
                    <a:srgbClr val="5B5249"/>
                  </a:solidFill>
                </a:rPr>
                <a:t>－“我想雇用一位值得信赖的朋友推荐的人” </a:t>
              </a:r>
              <a:endParaRPr lang="zh-CN" altLang="en-GB" sz="1600" b="1">
                <a:solidFill>
                  <a:srgbClr val="5B5249"/>
                </a:solidFill>
              </a:endParaRPr>
            </a:p>
            <a:p>
              <a:pPr algn="ctr" defTabSz="448945">
                <a:buClr>
                  <a:srgbClr val="008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zh-CN" b="1">
                  <a:solidFill>
                    <a:schemeClr val="bg1"/>
                  </a:solidFill>
                </a:rPr>
                <a:t>1</a:t>
              </a:r>
              <a:r>
                <a:rPr lang="zh-CN" altLang="en-GB" b="1">
                  <a:solidFill>
                    <a:schemeClr val="bg1"/>
                  </a:solidFill>
                </a:rPr>
                <a:t>　从内部招聘</a:t>
              </a:r>
              <a:endParaRPr lang="zh-CN" altLang="en-GB" b="1">
                <a:solidFill>
                  <a:schemeClr val="bg1"/>
                </a:solidFill>
              </a:endParaRPr>
            </a:p>
            <a:p>
              <a:pPr algn="ctr" defTabSz="448945"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zh-CN" altLang="en-GB" sz="1600" b="1">
                  <a:solidFill>
                    <a:srgbClr val="5B5249"/>
                  </a:solidFill>
                </a:rPr>
                <a:t>－“我想雇我见过他工作的人”</a:t>
              </a:r>
              <a:endParaRPr lang="zh-CN" altLang="en-GB" sz="1600" b="1">
                <a:solidFill>
                  <a:srgbClr val="5B5249"/>
                </a:solidFill>
              </a:endParaRPr>
            </a:p>
          </p:txBody>
        </p:sp>
        <p:sp>
          <p:nvSpPr>
            <p:cNvPr id="19465" name="Line 5"/>
            <p:cNvSpPr>
              <a:spLocks noChangeShapeType="1"/>
            </p:cNvSpPr>
            <p:nvPr/>
          </p:nvSpPr>
          <p:spPr bwMode="auto">
            <a:xfrm flipV="1">
              <a:off x="1020" y="1298"/>
              <a:ext cx="1" cy="2043"/>
            </a:xfrm>
            <a:prstGeom prst="line">
              <a:avLst/>
            </a:prstGeom>
            <a:noFill/>
            <a:ln w="38100">
              <a:solidFill>
                <a:srgbClr val="5B5249"/>
              </a:solidFill>
              <a:miter lim="800000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6" name="Text Box 6"/>
            <p:cNvSpPr txBox="1">
              <a:spLocks noChangeArrowheads="1"/>
            </p:cNvSpPr>
            <p:nvPr/>
          </p:nvSpPr>
          <p:spPr bwMode="auto">
            <a:xfrm>
              <a:off x="476" y="3333"/>
              <a:ext cx="1134" cy="935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rgbClr val="5B5249"/>
              </a:solidFill>
              <a:miter lim="800000"/>
            </a:ln>
          </p:spPr>
          <p:txBody>
            <a:bodyPr lIns="90000" tIns="46800" rIns="90000" bIns="46800">
              <a:spAutoFit/>
            </a:bodyPr>
            <a:lstStyle>
              <a:lvl1pPr defTabSz="44894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defTabSz="44894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defTabSz="44894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defTabSz="44894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defTabSz="44894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4894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4894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4894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4894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ts val="1125"/>
                </a:spcBef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zh-CN">
                <a:solidFill>
                  <a:schemeClr val="bg1"/>
                </a:solidFill>
              </a:endParaRPr>
            </a:p>
            <a:p>
              <a:pPr eaLnBrk="1" hangingPunct="1">
                <a:spcBef>
                  <a:spcPts val="1125"/>
                </a:spcBef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zh-CN" altLang="en-GB" b="1">
                  <a:solidFill>
                    <a:schemeClr val="bg1"/>
                  </a:solidFill>
                </a:rPr>
                <a:t>通常雇主倾向采用的方法顺序</a:t>
              </a:r>
              <a:endParaRPr lang="en-US" altLang="zh-CN" b="1">
                <a:solidFill>
                  <a:schemeClr val="bg1"/>
                </a:solidFill>
              </a:endParaRPr>
            </a:p>
            <a:p>
              <a:pPr eaLnBrk="1" hangingPunct="1">
                <a:spcBef>
                  <a:spcPts val="1125"/>
                </a:spcBef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</a:pPr>
              <a:endParaRPr lang="zh-CN" altLang="en-GB">
                <a:solidFill>
                  <a:schemeClr val="bg1"/>
                </a:solidFill>
              </a:endParaRPr>
            </a:p>
          </p:txBody>
        </p:sp>
        <p:sp>
          <p:nvSpPr>
            <p:cNvPr id="19467" name="Line 7"/>
            <p:cNvSpPr>
              <a:spLocks noChangeShapeType="1"/>
            </p:cNvSpPr>
            <p:nvPr/>
          </p:nvSpPr>
          <p:spPr bwMode="auto">
            <a:xfrm>
              <a:off x="4966" y="1440"/>
              <a:ext cx="1" cy="2223"/>
            </a:xfrm>
            <a:prstGeom prst="line">
              <a:avLst/>
            </a:prstGeom>
            <a:noFill/>
            <a:ln w="38100">
              <a:solidFill>
                <a:srgbClr val="5B5249"/>
              </a:solidFill>
              <a:miter lim="800000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8" name="Text Box 8"/>
            <p:cNvSpPr txBox="1">
              <a:spLocks noChangeArrowheads="1"/>
            </p:cNvSpPr>
            <p:nvPr/>
          </p:nvSpPr>
          <p:spPr bwMode="auto">
            <a:xfrm>
              <a:off x="4422" y="864"/>
              <a:ext cx="1134" cy="935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rgbClr val="5B5249"/>
              </a:solidFill>
              <a:miter lim="800000"/>
            </a:ln>
          </p:spPr>
          <p:txBody>
            <a:bodyPr lIns="90000" tIns="46800" rIns="90000" bIns="46800">
              <a:spAutoFit/>
            </a:bodyPr>
            <a:lstStyle>
              <a:lvl1pPr defTabSz="44894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defTabSz="44894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defTabSz="44894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defTabSz="44894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defTabSz="448945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4894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4894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4894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4894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ts val="1125"/>
                </a:spcBef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</a:pPr>
              <a:endParaRPr lang="en-US" altLang="zh-CN">
                <a:solidFill>
                  <a:schemeClr val="bg1"/>
                </a:solidFill>
              </a:endParaRPr>
            </a:p>
            <a:p>
              <a:pPr eaLnBrk="1" hangingPunct="1">
                <a:spcBef>
                  <a:spcPts val="1125"/>
                </a:spcBef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zh-CN" altLang="en-GB" b="1">
                  <a:solidFill>
                    <a:schemeClr val="bg1"/>
                  </a:solidFill>
                </a:rPr>
                <a:t>典型的求职者喜欢的方法顺序</a:t>
              </a:r>
              <a:endParaRPr lang="en-US" altLang="zh-CN" b="1">
                <a:solidFill>
                  <a:schemeClr val="bg1"/>
                </a:solidFill>
              </a:endParaRPr>
            </a:p>
            <a:p>
              <a:pPr eaLnBrk="1" hangingPunct="1">
                <a:spcBef>
                  <a:spcPts val="1125"/>
                </a:spcBef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</a:pPr>
              <a:endParaRPr lang="zh-CN" altLang="en-GB">
                <a:solidFill>
                  <a:schemeClr val="bg1"/>
                </a:solidFill>
              </a:endParaRPr>
            </a:p>
          </p:txBody>
        </p:sp>
        <p:sp>
          <p:nvSpPr>
            <p:cNvPr id="19469" name="Rectangle 9"/>
            <p:cNvSpPr>
              <a:spLocks noChangeArrowheads="1"/>
            </p:cNvSpPr>
            <p:nvPr/>
          </p:nvSpPr>
          <p:spPr bwMode="auto">
            <a:xfrm>
              <a:off x="2108" y="1026"/>
              <a:ext cx="185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defTabSz="448945">
                <a:buClr>
                  <a:srgbClr val="5B5249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altLang="zh-CN">
                  <a:solidFill>
                    <a:srgbClr val="5B5249"/>
                  </a:solidFill>
                </a:rPr>
                <a:t>Richard Nelson Bolles</a:t>
              </a:r>
              <a:endParaRPr lang="en-GB" altLang="zh-CN">
                <a:solidFill>
                  <a:srgbClr val="5B5249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_TYPE" val="#NeiR#"/>
  <p:tag name="MH_NUMBER" val="1"/>
  <p:tag name="MH_CATEGORY" val="#TuWHP#"/>
  <p:tag name="MH_LAYOUT" val="SubTitleText"/>
  <p:tag name="MH" val="20150925153645"/>
  <p:tag name="MH_LIBRARY" val="GRAPHIC"/>
  <p:tag name="KSO_WM_TEMPLATE_CATEGORY" val="custom"/>
  <p:tag name="KSO_WM_TEMPLATE_INDEX" val="215"/>
  <p:tag name="KSO_WM_SLIDE_ID" val="custom215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TAG_VERSION" val="1.0"/>
  <p:tag name="KSO_WM_SLIDE_POSITION" val="86*144"/>
  <p:tag name="KSO_WM_SLIDE_SIZE" val="584*333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1"/>
  <p:tag name="KSO_WM_UNIT_ID" val="diagram281_1*m_i*1_1"/>
  <p:tag name="KSO_WM_UNIT_CLEAR" val="1"/>
  <p:tag name="KSO_WM_UNIT_LAYERLEVEL" val="1_1"/>
  <p:tag name="KSO_WM_DIAGRAM_GROUP_CODE" val="m1-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2"/>
  <p:tag name="KSO_WM_UNIT_ID" val="diagram281_1*m_i*1_2"/>
  <p:tag name="KSO_WM_UNIT_CLEAR" val="1"/>
  <p:tag name="KSO_WM_UNIT_LAYERLEVEL" val="1_1"/>
  <p:tag name="KSO_WM_DIAGRAM_GROUP_CODE" val="m1-1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3"/>
  <p:tag name="KSO_WM_UNIT_ID" val="diagram281_1*m_i*1_3"/>
  <p:tag name="KSO_WM_UNIT_CLEAR" val="1"/>
  <p:tag name="KSO_WM_UNIT_LAYERLEVEL" val="1_1"/>
  <p:tag name="KSO_WM_DIAGRAM_GROUP_CODE" val="m1-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4"/>
  <p:tag name="KSO_WM_UNIT_ID" val="diagram281_1*m_i*1_4"/>
  <p:tag name="KSO_WM_UNIT_CLEAR" val="1"/>
  <p:tag name="KSO_WM_UNIT_LAYERLEVEL" val="1_1"/>
  <p:tag name="KSO_WM_DIAGRAM_GROUP_CODE" val="m1-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5"/>
  <p:tag name="KSO_WM_UNIT_ID" val="diagram281_1*m_i*1_5"/>
  <p:tag name="KSO_WM_UNIT_CLEAR" val="1"/>
  <p:tag name="KSO_WM_UNIT_LAYERLEVEL" val="1_1"/>
  <p:tag name="KSO_WM_DIAGRAM_GROUP_CODE" val="m1-1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6"/>
  <p:tag name="KSO_WM_UNIT_ID" val="diagram281_1*m_i*1_6"/>
  <p:tag name="KSO_WM_UNIT_CLEAR" val="1"/>
  <p:tag name="KSO_WM_UNIT_LAYERLEVEL" val="1_1"/>
  <p:tag name="KSO_WM_DIAGRAM_GROUP_CODE" val="m1-1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7"/>
  <p:tag name="KSO_WM_UNIT_ID" val="diagram281_1*m_i*1_7"/>
  <p:tag name="KSO_WM_UNIT_CLEAR" val="1"/>
  <p:tag name="KSO_WM_UNIT_LAYERLEVEL" val="1_1"/>
  <p:tag name="KSO_WM_DIAGRAM_GROUP_CODE" val="m1-1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8"/>
  <p:tag name="KSO_WM_UNIT_ID" val="diagram281_1*m_i*1_8"/>
  <p:tag name="KSO_WM_UNIT_CLEAR" val="1"/>
  <p:tag name="KSO_WM_UNIT_LAYERLEVEL" val="1_1"/>
  <p:tag name="KSO_WM_DIAGRAM_GROUP_CODE" val="m1-1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9"/>
  <p:tag name="KSO_WM_UNIT_ID" val="diagram281_1*m_i*1_9"/>
  <p:tag name="KSO_WM_UNIT_CLEAR" val="1"/>
  <p:tag name="KSO_WM_UNIT_LAYERLEVEL" val="1_1"/>
  <p:tag name="KSO_WM_DIAGRAM_GROUP_CODE" val="m1-1"/>
</p:tagLst>
</file>

<file path=ppt/tags/tag2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10"/>
  <p:tag name="KSO_WM_UNIT_ID" val="diagram281_1*m_i*1_10"/>
  <p:tag name="KSO_WM_UNIT_CLEAR" val="1"/>
  <p:tag name="KSO_WM_UNIT_LAYERLEVEL" val="1_1"/>
  <p:tag name="KSO_WM_DIAGRAM_GROUP_CODE" val="m1-1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11"/>
  <p:tag name="KSO_WM_UNIT_ID" val="diagram281_1*m_i*1_11"/>
  <p:tag name="KSO_WM_UNIT_CLEAR" val="1"/>
  <p:tag name="KSO_WM_UNIT_LAYERLEVEL" val="1_1"/>
  <p:tag name="KSO_WM_DIAGRAM_GROUP_CODE" val="m1-1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12"/>
  <p:tag name="KSO_WM_UNIT_ID" val="diagram281_1*m_i*1_12"/>
  <p:tag name="KSO_WM_UNIT_CLEAR" val="1"/>
  <p:tag name="KSO_WM_UNIT_LAYERLEVEL" val="1_1"/>
  <p:tag name="KSO_WM_DIAGRAM_GROUP_CODE" val="m1-1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h_f"/>
  <p:tag name="KSO_WM_UNIT_INDEX" val="1_1_1"/>
  <p:tag name="KSO_WM_UNIT_ID" val="diagram281_1*m_h_f*1_1_1"/>
  <p:tag name="KSO_WM_UNIT_CLEAR" val="1"/>
  <p:tag name="KSO_WM_UNIT_LAYERLEVEL" val="1_1_1"/>
  <p:tag name="KSO_WM_UNIT_VALUE" val="20"/>
  <p:tag name="KSO_WM_UNIT_HIGHLIGHT" val="0"/>
  <p:tag name="KSO_WM_UNIT_COMPATIBLE" val="0"/>
  <p:tag name="KSO_WM_UNIT_PRESET_TEXT_INDEX" val="4"/>
  <p:tag name="KSO_WM_UNIT_PRESET_TEXT_LEN" val="40"/>
  <p:tag name="KSO_WM_DIAGRAM_GROUP_CODE" val="m1-1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h_f"/>
  <p:tag name="KSO_WM_UNIT_INDEX" val="1_3_1"/>
  <p:tag name="KSO_WM_UNIT_ID" val="diagram281_1*m_h_f*1_3_1"/>
  <p:tag name="KSO_WM_UNIT_CLEAR" val="1"/>
  <p:tag name="KSO_WM_UNIT_LAYERLEVEL" val="1_1_1"/>
  <p:tag name="KSO_WM_UNIT_VALUE" val="20"/>
  <p:tag name="KSO_WM_UNIT_HIGHLIGHT" val="0"/>
  <p:tag name="KSO_WM_UNIT_COMPATIBLE" val="0"/>
  <p:tag name="KSO_WM_UNIT_PRESET_TEXT_INDEX" val="4"/>
  <p:tag name="KSO_WM_UNIT_PRESET_TEXT_LEN" val="40"/>
  <p:tag name="KSO_WM_DIAGRAM_GROUP_CODE" val="m1-1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h_f"/>
  <p:tag name="KSO_WM_UNIT_INDEX" val="1_5_1"/>
  <p:tag name="KSO_WM_UNIT_ID" val="diagram281_1*m_h_f*1_5_1"/>
  <p:tag name="KSO_WM_UNIT_CLEAR" val="1"/>
  <p:tag name="KSO_WM_UNIT_LAYERLEVEL" val="1_1_1"/>
  <p:tag name="KSO_WM_UNIT_VALUE" val="20"/>
  <p:tag name="KSO_WM_UNIT_HIGHLIGHT" val="0"/>
  <p:tag name="KSO_WM_UNIT_COMPATIBLE" val="0"/>
  <p:tag name="KSO_WM_UNIT_PRESET_TEXT_INDEX" val="4"/>
  <p:tag name="KSO_WM_UNIT_PRESET_TEXT_LEN" val="40"/>
  <p:tag name="KSO_WM_DIAGRAM_GROUP_CODE" val="m1-1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h_f"/>
  <p:tag name="KSO_WM_UNIT_INDEX" val="1_2_1"/>
  <p:tag name="KSO_WM_UNIT_ID" val="diagram281_1*m_h_f*1_2_1"/>
  <p:tag name="KSO_WM_UNIT_CLEAR" val="1"/>
  <p:tag name="KSO_WM_UNIT_LAYERLEVEL" val="1_1_1"/>
  <p:tag name="KSO_WM_UNIT_VALUE" val="20"/>
  <p:tag name="KSO_WM_UNIT_HIGHLIGHT" val="0"/>
  <p:tag name="KSO_WM_UNIT_COMPATIBLE" val="0"/>
  <p:tag name="KSO_WM_UNIT_PRESET_TEXT_INDEX" val="4"/>
  <p:tag name="KSO_WM_UNIT_PRESET_TEXT_LEN" val="40"/>
  <p:tag name="KSO_WM_DIAGRAM_GROUP_CODE" val="m1-1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h_f"/>
  <p:tag name="KSO_WM_UNIT_INDEX" val="1_4_1"/>
  <p:tag name="KSO_WM_UNIT_ID" val="diagram281_1*m_h_f*1_4_1"/>
  <p:tag name="KSO_WM_UNIT_CLEAR" val="1"/>
  <p:tag name="KSO_WM_UNIT_LAYERLEVEL" val="1_1_1"/>
  <p:tag name="KSO_WM_UNIT_VALUE" val="20"/>
  <p:tag name="KSO_WM_UNIT_HIGHLIGHT" val="0"/>
  <p:tag name="KSO_WM_UNIT_COMPATIBLE" val="0"/>
  <p:tag name="KSO_WM_UNIT_PRESET_TEXT_INDEX" val="4"/>
  <p:tag name="KSO_WM_UNIT_PRESET_TEXT_LEN" val="40"/>
  <p:tag name="KSO_WM_DIAGRAM_GROUP_CODE" val="m1-1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RELATE_UNITID" val="256*m*1"/>
  <p:tag name="KSO_WM_UNIT_TYPE" val="a"/>
  <p:tag name="KSO_WM_UNIT_INDEX" val="1"/>
  <p:tag name="KSO_WM_UNIT_ID" val="diagram281_1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11"/>
  <p:tag name="KSO_WM_UNIT_ID" val="diagram281_1*m_i*1_11"/>
  <p:tag name="KSO_WM_UNIT_CLEAR" val="1"/>
  <p:tag name="KSO_WM_UNIT_LAYERLEVEL" val="1_1"/>
  <p:tag name="KSO_WM_DIAGRAM_GROUP_CODE" val="m1-1"/>
</p:tagLst>
</file>

<file path=ppt/tags/tag3.xml><?xml version="1.0" encoding="utf-8"?>
<p:tagLst xmlns:p="http://schemas.openxmlformats.org/presentationml/2006/main">
  <p:tag name="MH" val="20150925153645"/>
  <p:tag name="MH_LIBRARY" val="GRAPHIC"/>
  <p:tag name="MH_TYPE" val="Other"/>
  <p:tag name="MH_ORDER" val="1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6"/>
  <p:tag name="KSO_WM_UNIT_ID" val="diagram281_1*m_i*1_6"/>
  <p:tag name="KSO_WM_UNIT_CLEAR" val="1"/>
  <p:tag name="KSO_WM_UNIT_LAYERLEVEL" val="1_1"/>
  <p:tag name="KSO_WM_DIAGRAM_GROUP_CODE" val="m1-1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h_f"/>
  <p:tag name="KSO_WM_UNIT_INDEX" val="1_5_1"/>
  <p:tag name="KSO_WM_UNIT_ID" val="diagram281_1*m_h_f*1_5_1"/>
  <p:tag name="KSO_WM_UNIT_CLEAR" val="1"/>
  <p:tag name="KSO_WM_UNIT_LAYERLEVEL" val="1_1_1"/>
  <p:tag name="KSO_WM_UNIT_VALUE" val="20"/>
  <p:tag name="KSO_WM_UNIT_HIGHLIGHT" val="0"/>
  <p:tag name="KSO_WM_UNIT_COMPATIBLE" val="0"/>
  <p:tag name="KSO_WM_UNIT_PRESET_TEXT_INDEX" val="4"/>
  <p:tag name="KSO_WM_UNIT_PRESET_TEXT_LEN" val="40"/>
  <p:tag name="KSO_WM_DIAGRAM_GROUP_CODE" val="m1-1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5"/>
  <p:tag name="KSO_WM_UNIT_ID" val="diagram281_1*m_i*1_5"/>
  <p:tag name="KSO_WM_UNIT_CLEAR" val="1"/>
  <p:tag name="KSO_WM_UNIT_LAYERLEVEL" val="1_1"/>
  <p:tag name="KSO_WM_DIAGRAM_GROUP_CODE" val="m1-1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i"/>
  <p:tag name="KSO_WM_UNIT_INDEX" val="1_6"/>
  <p:tag name="KSO_WM_UNIT_ID" val="diagram281_1*m_i*1_6"/>
  <p:tag name="KSO_WM_UNIT_CLEAR" val="1"/>
  <p:tag name="KSO_WM_UNIT_LAYERLEVEL" val="1_1"/>
  <p:tag name="KSO_WM_DIAGRAM_GROUP_CODE" val="m1-1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h_f"/>
  <p:tag name="KSO_WM_UNIT_INDEX" val="1_6_1"/>
  <p:tag name="KSO_WM_UNIT_ID" val="diagram281_1*m_h_f*1_6_1"/>
  <p:tag name="KSO_WM_UNIT_CLEAR" val="1"/>
  <p:tag name="KSO_WM_UNIT_LAYERLEVEL" val="1_1_1"/>
  <p:tag name="KSO_WM_UNIT_VALUE" val="20"/>
  <p:tag name="KSO_WM_UNIT_HIGHLIGHT" val="0"/>
  <p:tag name="KSO_WM_UNIT_COMPATIBLE" val="0"/>
  <p:tag name="KSO_WM_UNIT_PRESET_TEXT_INDEX" val="4"/>
  <p:tag name="KSO_WM_UNIT_PRESET_TEXT_LEN" val="40"/>
  <p:tag name="KSO_WM_DIAGRAM_GROUP_CODE" val="m1-1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281"/>
  <p:tag name="KSO_WM_UNIT_TYPE" val="m_h_f"/>
  <p:tag name="KSO_WM_UNIT_INDEX" val="1_6_1"/>
  <p:tag name="KSO_WM_UNIT_ID" val="diagram281_1*m_h_f*1_6_1"/>
  <p:tag name="KSO_WM_UNIT_CLEAR" val="1"/>
  <p:tag name="KSO_WM_UNIT_LAYERLEVEL" val="1_1_1"/>
  <p:tag name="KSO_WM_UNIT_VALUE" val="20"/>
  <p:tag name="KSO_WM_UNIT_HIGHLIGHT" val="0"/>
  <p:tag name="KSO_WM_UNIT_COMPATIBLE" val="0"/>
  <p:tag name="KSO_WM_UNIT_PRESET_TEXT_INDEX" val="4"/>
  <p:tag name="KSO_WM_UNIT_PRESET_TEXT_LEN" val="40"/>
  <p:tag name="KSO_WM_DIAGRAM_GROUP_CODE" val="m1-1"/>
</p:tagLst>
</file>

<file path=ppt/tags/tag36.xml><?xml version="1.0" encoding="utf-8"?>
<p:tagLst xmlns:p="http://schemas.openxmlformats.org/presentationml/2006/main">
  <p:tag name="KSO_WM_SLIDE_ID" val="diagram281_1"/>
  <p:tag name="KSO_WM_SLIDE_INDEX" val="1"/>
  <p:tag name="KSO_WM_SLIDE_ITEM_CNT" val="6"/>
  <p:tag name="KSO_WM_SLIDE_LAYOUT" val="m_a"/>
  <p:tag name="KSO_WM_SLIDE_LAYOUT_CNT" val="1_1"/>
  <p:tag name="KSO_WM_SLIDE_TYPE" val="text"/>
  <p:tag name="KSO_WM_BEAUTIFY_FLAG" val="#wm#"/>
  <p:tag name="KSO_WM_SLIDE_POSITION" val="69*111"/>
  <p:tag name="KSO_WM_SLIDE_SIZE" val="579*388"/>
  <p:tag name="KSO_WM_TEMPLATE_CATEGORY" val="diagram"/>
  <p:tag name="KSO_WM_TEMPLATE_INDEX" val="281"/>
  <p:tag name="KSO_WM_TAG_VERSION" val="1.0"/>
  <p:tag name="KSO_WM_DIAGRAM_GROUP_CODE" val="m1-1"/>
</p:tagLst>
</file>

<file path=ppt/tags/tag4.xml><?xml version="1.0" encoding="utf-8"?>
<p:tagLst xmlns:p="http://schemas.openxmlformats.org/presentationml/2006/main">
  <p:tag name="MH" val="20150925153645"/>
  <p:tag name="MH_LIBRARY" val="GRAPHIC"/>
  <p:tag name="MH_TYPE" val="Other"/>
  <p:tag name="MH_ORDER" val="2"/>
</p:tagLst>
</file>

<file path=ppt/tags/tag5.xml><?xml version="1.0" encoding="utf-8"?>
<p:tagLst xmlns:p="http://schemas.openxmlformats.org/presentationml/2006/main">
  <p:tag name="MH" val="20150925142203"/>
  <p:tag name="MH_LIBRARY" val="GRAPHIC"/>
  <p:tag name="MH_ORDER" val="图片 6"/>
  <p:tag name="KSO_WM_TAG_VERSION" val="1.0"/>
  <p:tag name="KSO_WM_BEAUTIFY_FLAG" val="#wm#"/>
  <p:tag name="KSO_WM_UNIT_TYPE" val="i"/>
  <p:tag name="KSO_WM_UNIT_ID" val="258*i*0"/>
  <p:tag name="KSO_WM_TEMPLATE_CATEGORY" val="custom"/>
  <p:tag name="KSO_WM_TEMPLATE_INDEX" val="160115"/>
</p:tagLst>
</file>

<file path=ppt/tags/tag6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7.xml><?xml version="1.0" encoding="utf-8"?>
<p:tagLst xmlns:p="http://schemas.openxmlformats.org/presentationml/2006/main">
  <p:tag name="KSO_WM_TAG_VERSION" val="1.0"/>
  <p:tag name="KSO_WM_TEMPLATE_CATEGORY" val="custom"/>
  <p:tag name="KSO_WM_TEMPLATE_INDEX" val="215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a"/>
  <p:tag name="KSO_WM_UNIT_INDEX" val="1"/>
  <p:tag name="KSO_WM_UNIT_ID" val="custom215_2*a*1"/>
  <p:tag name="KSO_WM_UNIT_CLEAR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15"/>
  <p:tag name="KSO_WM_UNIT_TYPE" val="f"/>
  <p:tag name="KSO_WM_UNIT_INDEX" val="1"/>
  <p:tag name="KSO_WM_UNIT_ID" val="custom215_2*f*1"/>
  <p:tag name="KSO_WM_UNIT_CLEAR" val="1"/>
  <p:tag name="KSO_WM_UNIT_LAYERLEVEL" val="1"/>
  <p:tag name="KSO_WM_UNIT_VALUE" val="496"/>
  <p:tag name="KSO_WM_UNIT_HIGHLIGHT" val="0"/>
  <p:tag name="KSO_WM_UNIT_COMPATIBLE" val="0"/>
  <p:tag name="KSO_WM_UNIT_PRESET_TEXT_INDEX" val="5"/>
  <p:tag name="KSO_WM_UNIT_PRESET_TEXT_LEN" val="232"/>
</p:tagLst>
</file>

<file path=ppt/theme/theme1.xml><?xml version="1.0" encoding="utf-8"?>
<a:theme xmlns:a="http://schemas.openxmlformats.org/drawingml/2006/main" name="1_Office 主题">
  <a:themeElements>
    <a:clrScheme name="21515">
      <a:dk1>
        <a:srgbClr val="5F5F5F"/>
      </a:dk1>
      <a:lt1>
        <a:srgbClr val="FFFFFF"/>
      </a:lt1>
      <a:dk2>
        <a:srgbClr val="4D4D4D"/>
      </a:dk2>
      <a:lt2>
        <a:srgbClr val="FFFFFF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北森PPT模板_2011.pot</Template>
  <TotalTime>0</TotalTime>
  <Words>2340</Words>
  <Application>WPS 演示</Application>
  <PresentationFormat>全屏显示(4:3)</PresentationFormat>
  <Paragraphs>310</Paragraphs>
  <Slides>32</Slides>
  <Notes>37</Notes>
  <HiddenSlides>9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Arial</vt:lpstr>
      <vt:lpstr>宋体</vt:lpstr>
      <vt:lpstr>Wingdings</vt:lpstr>
      <vt:lpstr>方正舒体</vt:lpstr>
      <vt:lpstr>楷体</vt:lpstr>
      <vt:lpstr>微软雅黑</vt:lpstr>
      <vt:lpstr>黑体</vt:lpstr>
      <vt:lpstr>Times New Roman</vt:lpstr>
      <vt:lpstr>Arial Unicode MS</vt:lpstr>
      <vt:lpstr>Calibri</vt:lpstr>
      <vt:lpstr>1_Office 主题</vt:lpstr>
      <vt:lpstr>第八单元  求职、简历和面试</vt:lpstr>
      <vt:lpstr>PowerPoint 演示文稿</vt:lpstr>
      <vt:lpstr>教学目标</vt:lpstr>
      <vt:lpstr>教学目标</vt:lpstr>
      <vt:lpstr>目 录</vt:lpstr>
      <vt:lpstr>求职准备及渠道</vt:lpstr>
      <vt:lpstr>求职前的准备</vt:lpstr>
      <vt:lpstr>寻找工作机会</vt:lpstr>
      <vt:lpstr>寻找工作机会</vt:lpstr>
      <vt:lpstr>头脑风暴</vt:lpstr>
      <vt:lpstr>PowerPoint 演示文稿</vt:lpstr>
      <vt:lpstr>构建自己的人脉</vt:lpstr>
      <vt:lpstr>简历</vt:lpstr>
      <vt:lpstr>PowerPoint 演示文稿</vt:lpstr>
      <vt:lpstr>PowerPoint 演示文稿</vt:lpstr>
      <vt:lpstr>一些关于简历的数字</vt:lpstr>
      <vt:lpstr>PowerPoint 演示文稿</vt:lpstr>
      <vt:lpstr>简历评估要点</vt:lpstr>
      <vt:lpstr>课堂活动：简历诊断</vt:lpstr>
      <vt:lpstr>面试</vt:lpstr>
      <vt:lpstr>PowerPoint 演示文稿</vt:lpstr>
      <vt:lpstr>面试的目的</vt:lpstr>
      <vt:lpstr>前奏——面试的前期准备</vt:lpstr>
      <vt:lpstr>意—公司和职位需了解内容</vt:lpstr>
      <vt:lpstr>交响曲——面试中的过关斩将</vt:lpstr>
      <vt:lpstr>面试中常见问题</vt:lpstr>
      <vt:lpstr>尾声——面试后的跟进</vt:lpstr>
      <vt:lpstr>PowerPoint 演示文稿</vt:lpstr>
      <vt:lpstr> 分享与练习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不侘傺</cp:lastModifiedBy>
  <cp:revision>261</cp:revision>
  <cp:lastPrinted>2113-01-01T00:00:00Z</cp:lastPrinted>
  <dcterms:created xsi:type="dcterms:W3CDTF">2113-01-01T00:00:00Z</dcterms:created>
  <dcterms:modified xsi:type="dcterms:W3CDTF">2019-12-19T09:30:30Z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2052-11.1.0.9305</vt:lpwstr>
  </property>
</Properties>
</file>