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>
  <p:sldMasterIdLst>
    <p:sldMasterId id="2147483648" r:id="rId1"/>
  </p:sldMasterIdLst>
  <p:notesMasterIdLst>
    <p:notesMasterId r:id="rId12"/>
  </p:notesMasterIdLst>
  <p:sldIdLst>
    <p:sldId id="398" r:id="rId3"/>
    <p:sldId id="541" r:id="rId4"/>
    <p:sldId id="542" r:id="rId5"/>
    <p:sldId id="543" r:id="rId6"/>
    <p:sldId id="544" r:id="rId7"/>
    <p:sldId id="545" r:id="rId8"/>
    <p:sldId id="546" r:id="rId9"/>
    <p:sldId id="547" r:id="rId10"/>
    <p:sldId id="548" r:id="rId11"/>
    <p:sldId id="549" r:id="rId13"/>
    <p:sldId id="550" r:id="rId14"/>
    <p:sldId id="456" r:id="rId15"/>
    <p:sldId id="457" r:id="rId16"/>
    <p:sldId id="503" r:id="rId17"/>
    <p:sldId id="504" r:id="rId18"/>
    <p:sldId id="551" r:id="rId19"/>
    <p:sldId id="552" r:id="rId20"/>
    <p:sldId id="553" r:id="rId21"/>
    <p:sldId id="554" r:id="rId22"/>
    <p:sldId id="555" r:id="rId23"/>
    <p:sldId id="505" r:id="rId24"/>
    <p:sldId id="556" r:id="rId25"/>
    <p:sldId id="557" r:id="rId26"/>
    <p:sldId id="558" r:id="rId27"/>
    <p:sldId id="559" r:id="rId28"/>
    <p:sldId id="560" r:id="rId29"/>
    <p:sldId id="562" r:id="rId30"/>
    <p:sldId id="563" r:id="rId31"/>
    <p:sldId id="564" r:id="rId32"/>
    <p:sldId id="565" r:id="rId33"/>
    <p:sldId id="507" r:id="rId34"/>
    <p:sldId id="568" r:id="rId35"/>
    <p:sldId id="569" r:id="rId36"/>
    <p:sldId id="570" r:id="rId37"/>
    <p:sldId id="571" r:id="rId38"/>
    <p:sldId id="572" r:id="rId39"/>
    <p:sldId id="509" r:id="rId40"/>
    <p:sldId id="573" r:id="rId41"/>
    <p:sldId id="574" r:id="rId42"/>
    <p:sldId id="584" r:id="rId43"/>
    <p:sldId id="587" r:id="rId44"/>
    <p:sldId id="575" r:id="rId45"/>
    <p:sldId id="576" r:id="rId4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77" userDrawn="1">
          <p15:clr>
            <a:srgbClr val="A4A3A4"/>
          </p15:clr>
        </p15:guide>
        <p15:guide id="2" pos="2769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ingsoft" initials="k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6075" autoAdjust="0"/>
    <p:restoredTop sz="75138" autoAdjust="0"/>
  </p:normalViewPr>
  <p:slideViewPr>
    <p:cSldViewPr>
      <p:cViewPr varScale="1">
        <p:scale>
          <a:sx n="52" d="100"/>
          <a:sy n="52" d="100"/>
        </p:scale>
        <p:origin x="-1872" y="-102"/>
      </p:cViewPr>
      <p:guideLst>
        <p:guide orient="horz" pos="2077"/>
        <p:guide pos="276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2880" y="-84"/>
      </p:cViewPr>
      <p:guideLst>
        <p:guide orient="horz" pos="2769"/>
        <p:guide pos="2077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0" Type="http://schemas.openxmlformats.org/officeDocument/2006/relationships/commentAuthors" Target="commentAuthors.xml"/><Relationship Id="rId5" Type="http://schemas.openxmlformats.org/officeDocument/2006/relationships/slide" Target="slides/slide3.xml"/><Relationship Id="rId49" Type="http://schemas.openxmlformats.org/officeDocument/2006/relationships/tableStyles" Target="tableStyles.xml"/><Relationship Id="rId48" Type="http://schemas.openxmlformats.org/officeDocument/2006/relationships/viewProps" Target="viewProps.xml"/><Relationship Id="rId47" Type="http://schemas.openxmlformats.org/officeDocument/2006/relationships/presProps" Target="presProps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slide" Target="slides/slide2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image" Target="../media/image2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1A3F805E-031C-4228-9C52-B6DA19A61BE4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  <a:endParaRPr lang="zh-CN" altLang="en-US" noProof="0" smtClean="0"/>
          </a:p>
          <a:p>
            <a:pPr lvl="1"/>
            <a:r>
              <a:rPr lang="zh-CN" altLang="en-US" noProof="0" smtClean="0"/>
              <a:t>第二级</a:t>
            </a:r>
            <a:endParaRPr lang="zh-CN" altLang="en-US" noProof="0" smtClean="0"/>
          </a:p>
          <a:p>
            <a:pPr lvl="2"/>
            <a:r>
              <a:rPr lang="zh-CN" altLang="en-US" noProof="0" smtClean="0"/>
              <a:t>第三级</a:t>
            </a:r>
            <a:endParaRPr lang="zh-CN" altLang="en-US" noProof="0" smtClean="0"/>
          </a:p>
          <a:p>
            <a:pPr lvl="3"/>
            <a:r>
              <a:rPr lang="zh-CN" altLang="en-US" noProof="0" smtClean="0"/>
              <a:t>第四级</a:t>
            </a:r>
            <a:endParaRPr lang="zh-CN" altLang="en-US" noProof="0" smtClean="0"/>
          </a:p>
          <a:p>
            <a:pPr lvl="4"/>
            <a:r>
              <a:rPr lang="zh-CN" altLang="en-US" noProof="0" smtClean="0"/>
              <a:t>第五级</a:t>
            </a:r>
            <a:endParaRPr lang="zh-CN" altLang="en-US" noProof="0" smtClean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9EA54CD2-17AC-4CF0-B8EF-035A93CBA22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09" name="幻灯片图像占位符 1"/>
          <p:cNvSpPr>
            <a:spLocks noGrp="1" noRot="1"/>
          </p:cNvSpPr>
          <p:nvPr>
            <p:ph type="sldImg"/>
          </p:nvPr>
        </p:nvSpPr>
        <p:spPr>
          <a:solidFill>
            <a:srgbClr val="FFFFFF"/>
          </a:solidFill>
          <a:ln>
            <a:miter/>
          </a:ln>
        </p:spPr>
        <p:txBody>
          <a:bodyPr/>
          <a:p>
            <a:endParaRPr lang="zh-CN" altLang="en-US"/>
          </a:p>
        </p:txBody>
      </p:sp>
      <p:sp>
        <p:nvSpPr>
          <p:cNvPr id="17410" name="文本占位符 2"/>
          <p:cNvSpPr>
            <a:spLocks noGrp="1"/>
          </p:cNvSpPr>
          <p:nvPr>
            <p:ph type="body"/>
          </p:nvPr>
        </p:nvSpPr>
        <p:spPr>
          <a:solidFill>
            <a:srgbClr val="FFFFFF"/>
          </a:solidFill>
          <a:ln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17411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  <a:miter/>
          </a:ln>
        </p:spPr>
        <p:txBody>
          <a:bodyPr lIns="91440" tIns="45720" rIns="91440" bIns="45720" anchor="b"/>
          <a:p>
            <a:pPr lvl="0" algn="r"/>
            <a:fld id="{9A0DB2DC-4C9A-4742-B13C-FB6460FD3503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7" name="幻灯片图像占位符 1"/>
          <p:cNvSpPr>
            <a:spLocks noGrp="1" noRot="1"/>
          </p:cNvSpPr>
          <p:nvPr>
            <p:ph type="sldImg"/>
          </p:nvPr>
        </p:nvSpPr>
        <p:spPr>
          <a:solidFill>
            <a:srgbClr val="FFFFFF"/>
          </a:solidFill>
          <a:ln>
            <a:miter/>
          </a:ln>
        </p:spPr>
        <p:txBody>
          <a:bodyPr/>
          <a:p>
            <a:endParaRPr lang="zh-CN" altLang="en-US"/>
          </a:p>
        </p:txBody>
      </p:sp>
      <p:sp>
        <p:nvSpPr>
          <p:cNvPr id="19458" name="文本占位符 2"/>
          <p:cNvSpPr>
            <a:spLocks noGrp="1"/>
          </p:cNvSpPr>
          <p:nvPr>
            <p:ph type="body"/>
          </p:nvPr>
        </p:nvSpPr>
        <p:spPr>
          <a:solidFill>
            <a:srgbClr val="FFFFFF"/>
          </a:solidFill>
          <a:ln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1945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  <a:miter/>
          </a:ln>
        </p:spPr>
        <p:txBody>
          <a:bodyPr lIns="91440" tIns="45720" rIns="91440" bIns="45720" anchor="b"/>
          <a:p>
            <a:pPr lvl="0" algn="r"/>
            <a:fld id="{9A0DB2DC-4C9A-4742-B13C-FB6460FD3503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315A71-D091-481F-A6A4-087FDA57F3B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315A71-D091-481F-A6A4-087FDA57F3B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EA54CD2-17AC-4CF0-B8EF-035A93CBA22A}" type="slidenum">
              <a:rPr lang="zh-CN" altLang="en-US" smtClean="0"/>
            </a:fld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8913" name="幻灯片图像占位符 1"/>
          <p:cNvSpPr>
            <a:spLocks noGrp="1" noRot="1"/>
          </p:cNvSpPr>
          <p:nvPr>
            <p:ph type="sldImg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8914" name="文本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r>
              <a:rPr lang="zh-CN" altLang="zh-CN"/>
              <a:t>判断内向</a:t>
            </a:r>
            <a:r>
              <a:rPr lang="en-US" altLang="zh-CN"/>
              <a:t>/</a:t>
            </a:r>
            <a:r>
              <a:rPr lang="zh-CN" altLang="en-US"/>
              <a:t>外向的两个核心点，一是休闲时喜欢在家里独自呆着还是在人群中，二是表达还是不表达，与外向的人相处要多听她说，与内向的人相处要多给她机会说，多问她</a:t>
            </a:r>
            <a:endParaRPr lang="zh-CN" altLang="en-US"/>
          </a:p>
        </p:txBody>
      </p:sp>
      <p:sp>
        <p:nvSpPr>
          <p:cNvPr id="38915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  <a:miter/>
          </a:ln>
        </p:spPr>
        <p:txBody>
          <a:bodyPr lIns="91440" tIns="45720" rIns="91440" bIns="45720" anchor="b"/>
          <a:p>
            <a:pPr lvl="0" algn="r"/>
            <a:fld id="{9A0DB2DC-4C9A-4742-B13C-FB6460FD3503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2" Type="http://schemas.openxmlformats.org/officeDocument/2006/relationships/tags" Target="../tags/tag3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ags" Target="../tags/tag5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07" t="45717" b="1630"/>
          <a:stretch>
            <a:fillRect/>
          </a:stretch>
        </p:blipFill>
        <p:spPr>
          <a:xfrm>
            <a:off x="13062" y="0"/>
            <a:ext cx="9130937" cy="4281714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528DE8F-8DB5-4710-82E5-6DACE62778C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A644B83-115B-4054-AC02-DC44F3D2F9C8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0" y="4281717"/>
            <a:ext cx="9144000" cy="20610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 sz="1350"/>
          </a:p>
        </p:txBody>
      </p:sp>
      <p:sp>
        <p:nvSpPr>
          <p:cNvPr id="9" name="矩形 8"/>
          <p:cNvSpPr/>
          <p:nvPr/>
        </p:nvSpPr>
        <p:spPr>
          <a:xfrm>
            <a:off x="0" y="4005943"/>
            <a:ext cx="9144000" cy="567842"/>
          </a:xfrm>
          <a:prstGeom prst="rect">
            <a:avLst/>
          </a:prstGeom>
          <a:solidFill>
            <a:schemeClr val="bg1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 sz="1350"/>
          </a:p>
        </p:txBody>
      </p:sp>
      <p:sp>
        <p:nvSpPr>
          <p:cNvPr id="10" name="任意多边形 9"/>
          <p:cNvSpPr/>
          <p:nvPr/>
        </p:nvSpPr>
        <p:spPr>
          <a:xfrm>
            <a:off x="3952079" y="3056959"/>
            <a:ext cx="1239845" cy="1268636"/>
          </a:xfrm>
          <a:custGeom>
            <a:avLst/>
            <a:gdLst>
              <a:gd name="connsiteX0" fmla="*/ 1188669 w 2377338"/>
              <a:gd name="connsiteY0" fmla="*/ 0 h 2757714"/>
              <a:gd name="connsiteX1" fmla="*/ 2377338 w 2377338"/>
              <a:gd name="connsiteY1" fmla="*/ 594335 h 2757714"/>
              <a:gd name="connsiteX2" fmla="*/ 2377338 w 2377338"/>
              <a:gd name="connsiteY2" fmla="*/ 2163379 h 2757714"/>
              <a:gd name="connsiteX3" fmla="*/ 1188669 w 2377338"/>
              <a:gd name="connsiteY3" fmla="*/ 2757714 h 2757714"/>
              <a:gd name="connsiteX4" fmla="*/ 0 w 2377338"/>
              <a:gd name="connsiteY4" fmla="*/ 2163379 h 2757714"/>
              <a:gd name="connsiteX5" fmla="*/ 0 w 2377338"/>
              <a:gd name="connsiteY5" fmla="*/ 594335 h 2757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77338" h="2757714">
                <a:moveTo>
                  <a:pt x="1188669" y="0"/>
                </a:moveTo>
                <a:lnTo>
                  <a:pt x="2377338" y="594335"/>
                </a:lnTo>
                <a:lnTo>
                  <a:pt x="2377338" y="2163379"/>
                </a:lnTo>
                <a:lnTo>
                  <a:pt x="1188669" y="2757714"/>
                </a:lnTo>
                <a:lnTo>
                  <a:pt x="0" y="2163379"/>
                </a:lnTo>
                <a:lnTo>
                  <a:pt x="0" y="594335"/>
                </a:lnTo>
                <a:close/>
              </a:path>
            </a:pathLst>
          </a:custGeom>
          <a:solidFill>
            <a:schemeClr val="accent6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altLang="zh-CN" sz="2700" dirty="0" smtClean="0"/>
              <a:t>LOGO</a:t>
            </a:r>
            <a:endParaRPr lang="zh-CN" altLang="en-US" sz="27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3784"/>
            <a:ext cx="7772400" cy="948985"/>
          </a:xfrm>
        </p:spPr>
        <p:txBody>
          <a:bodyPr anchor="ctr" anchorCtr="0">
            <a:normAutofit/>
          </a:bodyPr>
          <a:lstStyle>
            <a:lvl1pPr algn="ctr">
              <a:defRPr sz="4000">
                <a:solidFill>
                  <a:schemeClr val="bg1"/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5563530"/>
            <a:ext cx="6858000" cy="681151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 smtClean="0"/>
              <a:t>单击此处编辑母版副标题样式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200" y="408675"/>
            <a:ext cx="7887600" cy="581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2F5ED-D19D-4097-92A9-D6092B3D6E6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AEAA2-D029-4D23-B6D5-DE004B8B3E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6965" y="341060"/>
            <a:ext cx="7886700" cy="863272"/>
          </a:xfrm>
        </p:spPr>
        <p:txBody>
          <a:bodyPr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6964" y="1825624"/>
            <a:ext cx="7418385" cy="4233981"/>
          </a:xfrm>
        </p:spPr>
        <p:txBody>
          <a:bodyPr>
            <a:normAutofit/>
          </a:bodyPr>
          <a:lstStyle>
            <a:lvl1pPr marL="0" indent="0">
              <a:buFont typeface="Wingdings" panose="05000000000000000000" pitchFamily="2" charset="2"/>
              <a:buNone/>
              <a:defRPr sz="2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en-US" altLang="zh-C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>
            <a:normAutofit/>
          </a:bodyPr>
          <a:lstStyle/>
          <a:p>
            <a:fld id="{E528DE8F-8DB5-4710-82E5-6DACE62778C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7A644B83-115B-4054-AC02-DC44F3D2F9C8}" type="slidenum">
              <a:rPr lang="zh-CN" altLang="en-US" smtClean="0"/>
            </a:fld>
            <a:endParaRPr lang="zh-CN" altLang="en-US"/>
          </a:p>
        </p:txBody>
      </p:sp>
      <p:grpSp>
        <p:nvGrpSpPr>
          <p:cNvPr id="10" name="组合 9"/>
          <p:cNvGrpSpPr/>
          <p:nvPr/>
        </p:nvGrpSpPr>
        <p:grpSpPr>
          <a:xfrm>
            <a:off x="550867" y="410256"/>
            <a:ext cx="546098" cy="593585"/>
            <a:chOff x="1392693" y="990828"/>
            <a:chExt cx="328611" cy="357186"/>
          </a:xfrm>
        </p:grpSpPr>
        <p:sp>
          <p:nvSpPr>
            <p:cNvPr id="11" name="MH_Other_1"/>
            <p:cNvSpPr/>
            <p:nvPr>
              <p:custDataLst>
                <p:tags r:id="rId2"/>
              </p:custDataLst>
            </p:nvPr>
          </p:nvSpPr>
          <p:spPr>
            <a:xfrm>
              <a:off x="1424442" y="1051152"/>
              <a:ext cx="296862" cy="296862"/>
            </a:xfrm>
            <a:prstGeom prst="ellipse">
              <a:avLst/>
            </a:prstGeom>
            <a:solidFill>
              <a:schemeClr val="accent1">
                <a:alpha val="4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 lnSpcReduction="10000"/>
            </a:bodyPr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" name="MH_Other_2"/>
            <p:cNvSpPr/>
            <p:nvPr>
              <p:custDataLst>
                <p:tags r:id="rId3"/>
              </p:custDataLst>
            </p:nvPr>
          </p:nvSpPr>
          <p:spPr>
            <a:xfrm>
              <a:off x="1392693" y="990828"/>
              <a:ext cx="179387" cy="179387"/>
            </a:xfrm>
            <a:prstGeom prst="ellipse">
              <a:avLst/>
            </a:prstGeom>
            <a:solidFill>
              <a:schemeClr val="accent1">
                <a:alpha val="4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 fontScale="47500" lnSpcReduction="20000"/>
            </a:bodyPr>
            <a:lstStyle/>
            <a:p>
              <a:pPr algn="ctr">
                <a:defRPr/>
              </a:pPr>
              <a:endParaRPr lang="zh-CN" altLang="en-US"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52800" y="2459185"/>
            <a:ext cx="5536870" cy="1172505"/>
          </a:xfrm>
        </p:spPr>
        <p:txBody>
          <a:bodyPr anchor="ctr" anchorCtr="0">
            <a:normAutofit/>
          </a:bodyPr>
          <a:lstStyle>
            <a:lvl1pPr algn="ctr">
              <a:defRPr sz="4000"/>
            </a:lvl1pPr>
          </a:lstStyle>
          <a:p>
            <a:r>
              <a:rPr lang="zh-CN" altLang="en-US" dirty="0" smtClean="0"/>
              <a:t>单击此处编辑标题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52800" y="3675231"/>
            <a:ext cx="5536870" cy="616593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>
            <a:normAutofit/>
          </a:bodyPr>
          <a:lstStyle/>
          <a:p>
            <a:fld id="{E528DE8F-8DB5-4710-82E5-6DACE62778C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7A644B83-115B-4054-AC02-DC44F3D2F9C8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0" y="6399892"/>
            <a:ext cx="9144000" cy="458108"/>
          </a:xfrm>
          <a:prstGeom prst="rect">
            <a:avLst/>
          </a:prstGeom>
          <a:gradFill>
            <a:gsLst>
              <a:gs pos="0">
                <a:schemeClr val="accent1"/>
              </a:gs>
              <a:gs pos="25000">
                <a:schemeClr val="accent2"/>
              </a:gs>
              <a:gs pos="50000">
                <a:schemeClr val="accent3"/>
              </a:gs>
              <a:gs pos="100000">
                <a:schemeClr val="accent6"/>
              </a:gs>
              <a:gs pos="75000">
                <a:schemeClr val="accent4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lvl="0" algn="ctr"/>
            <a:endParaRPr lang="zh-CN" altLang="en-US" sz="1350"/>
          </a:p>
        </p:txBody>
      </p:sp>
      <p:sp>
        <p:nvSpPr>
          <p:cNvPr id="10" name="矩形 9"/>
          <p:cNvSpPr/>
          <p:nvPr/>
        </p:nvSpPr>
        <p:spPr>
          <a:xfrm>
            <a:off x="0" y="2966737"/>
            <a:ext cx="1272085" cy="69493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1166078" y="2348362"/>
            <a:ext cx="1943462" cy="1943462"/>
          </a:xfrm>
          <a:prstGeom prst="ellipse">
            <a:avLst/>
          </a:prstGeom>
          <a:solidFill>
            <a:schemeClr val="bg1"/>
          </a:solidFill>
          <a:ln w="250825">
            <a:gradFill>
              <a:gsLst>
                <a:gs pos="0">
                  <a:schemeClr val="accent1"/>
                </a:gs>
                <a:gs pos="33000">
                  <a:schemeClr val="accent2"/>
                </a:gs>
                <a:gs pos="66000">
                  <a:schemeClr val="accent3"/>
                </a:gs>
                <a:gs pos="100000">
                  <a:schemeClr val="accent4"/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6965" y="284881"/>
            <a:ext cx="7886700" cy="919451"/>
          </a:xfrm>
        </p:spPr>
        <p:txBody>
          <a:bodyPr>
            <a:normAutofit/>
          </a:bodyPr>
          <a:lstStyle/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85850" y="1672327"/>
            <a:ext cx="7418385" cy="2192376"/>
          </a:xfrm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2400"/>
            </a:lvl1pPr>
            <a:lvl2pPr marL="457200" indent="0">
              <a:buFont typeface="Arial" panose="020B0604020202020204" pitchFamily="34" charset="0"/>
              <a:buNone/>
              <a:defRPr/>
            </a:lvl2pPr>
            <a:lvl3pPr marL="914400" indent="0">
              <a:buFont typeface="Arial" panose="020B0604020202020204" pitchFamily="34" charset="0"/>
              <a:buNone/>
              <a:defRPr/>
            </a:lvl3pPr>
            <a:lvl4pPr marL="1371600" indent="0">
              <a:buFont typeface="Arial" panose="020B0604020202020204" pitchFamily="34" charset="0"/>
              <a:buNone/>
              <a:defRPr/>
            </a:lvl4pPr>
            <a:lvl5pPr marL="1828800" indent="0">
              <a:buFont typeface="Arial" panose="020B0604020202020204" pitchFamily="34" charset="0"/>
              <a:buNone/>
              <a:defRPr/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en-US" altLang="zh-CN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6965" y="4045372"/>
            <a:ext cx="7418385" cy="2192376"/>
          </a:xfrm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2400"/>
            </a:lvl1pPr>
            <a:lvl2pPr marL="457200" indent="0">
              <a:buFont typeface="Arial" panose="020B0604020202020204" pitchFamily="34" charset="0"/>
              <a:buNone/>
              <a:defRPr/>
            </a:lvl2pPr>
            <a:lvl3pPr marL="914400" indent="0">
              <a:buFont typeface="Arial" panose="020B0604020202020204" pitchFamily="34" charset="0"/>
              <a:buNone/>
              <a:defRPr/>
            </a:lvl3pPr>
            <a:lvl4pPr marL="1371600" indent="0">
              <a:buFont typeface="Arial" panose="020B0604020202020204" pitchFamily="34" charset="0"/>
              <a:buNone/>
              <a:defRPr/>
            </a:lvl4pPr>
            <a:lvl5pPr marL="1828800" indent="0">
              <a:buFont typeface="Arial" panose="020B0604020202020204" pitchFamily="34" charset="0"/>
              <a:buNone/>
              <a:defRPr/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en-US" altLang="zh-CN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>
            <a:normAutofit/>
          </a:bodyPr>
          <a:lstStyle/>
          <a:p>
            <a:fld id="{E528DE8F-8DB5-4710-82E5-6DACE62778C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7A644B83-115B-4054-AC02-DC44F3D2F9C8}" type="slidenum">
              <a:rPr lang="zh-CN" altLang="en-US" smtClean="0"/>
            </a:fld>
            <a:endParaRPr lang="zh-CN" altLang="en-US"/>
          </a:p>
        </p:txBody>
      </p:sp>
      <p:grpSp>
        <p:nvGrpSpPr>
          <p:cNvPr id="11" name="组合 10"/>
          <p:cNvGrpSpPr/>
          <p:nvPr/>
        </p:nvGrpSpPr>
        <p:grpSpPr>
          <a:xfrm>
            <a:off x="550867" y="410256"/>
            <a:ext cx="546098" cy="593585"/>
            <a:chOff x="1392693" y="990828"/>
            <a:chExt cx="328611" cy="357186"/>
          </a:xfrm>
        </p:grpSpPr>
        <p:sp>
          <p:nvSpPr>
            <p:cNvPr id="12" name="MH_Other_1"/>
            <p:cNvSpPr/>
            <p:nvPr>
              <p:custDataLst>
                <p:tags r:id="rId2"/>
              </p:custDataLst>
            </p:nvPr>
          </p:nvSpPr>
          <p:spPr>
            <a:xfrm>
              <a:off x="1424442" y="1051152"/>
              <a:ext cx="296862" cy="296862"/>
            </a:xfrm>
            <a:prstGeom prst="ellipse">
              <a:avLst/>
            </a:prstGeom>
            <a:solidFill>
              <a:schemeClr val="accent1">
                <a:alpha val="4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 lnSpcReduction="10000"/>
            </a:bodyPr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3" name="MH_Other_2"/>
            <p:cNvSpPr/>
            <p:nvPr>
              <p:custDataLst>
                <p:tags r:id="rId3"/>
              </p:custDataLst>
            </p:nvPr>
          </p:nvSpPr>
          <p:spPr>
            <a:xfrm>
              <a:off x="1392693" y="990828"/>
              <a:ext cx="179387" cy="179387"/>
            </a:xfrm>
            <a:prstGeom prst="ellipse">
              <a:avLst/>
            </a:prstGeom>
            <a:solidFill>
              <a:schemeClr val="accent1">
                <a:alpha val="4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 fontScale="47500" lnSpcReduction="20000"/>
            </a:bodyPr>
            <a:lstStyle/>
            <a:p>
              <a:pPr algn="ctr">
                <a:defRPr/>
              </a:pPr>
              <a:endParaRPr lang="zh-CN" altLang="en-US"/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>
            <a:normAutofit/>
          </a:bodyPr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>
            <a:normAutofit/>
          </a:bodyPr>
          <a:lstStyle/>
          <a:p>
            <a:fld id="{E528DE8F-8DB5-4710-82E5-6DACE62778C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7A644B83-115B-4054-AC02-DC44F3D2F9C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199" y="2359570"/>
            <a:ext cx="5172075" cy="1325563"/>
          </a:xfrm>
        </p:spPr>
        <p:txBody>
          <a:bodyPr>
            <a:normAutofit/>
          </a:bodyPr>
          <a:lstStyle>
            <a:lvl1pPr algn="r">
              <a:defRPr sz="6000">
                <a:solidFill>
                  <a:schemeClr val="accent1"/>
                </a:solidFill>
                <a:latin typeface="方正舒体" panose="02010601030101010101" pitchFamily="2" charset="-122"/>
                <a:ea typeface="方正舒体" panose="02010601030101010101" pitchFamily="2" charset="-122"/>
              </a:defRPr>
            </a:lvl1pPr>
          </a:lstStyle>
          <a:p>
            <a:r>
              <a:rPr lang="zh-CN" altLang="en-US" dirty="0" smtClean="0"/>
              <a:t>编辑标题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>
            <a:normAutofit/>
          </a:bodyPr>
          <a:lstStyle/>
          <a:p>
            <a:fld id="{E528DE8F-8DB5-4710-82E5-6DACE62778C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7A644B83-115B-4054-AC02-DC44F3D2F9C8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0725" y="908650"/>
            <a:ext cx="3362325" cy="23968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>
            <a:normAutofit/>
          </a:bodyPr>
          <a:lstStyle/>
          <a:p>
            <a:fld id="{E528DE8F-8DB5-4710-82E5-6DACE62778C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7A644B83-115B-4054-AC02-DC44F3D2F9C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>
            <a:normAutofit/>
          </a:bodyPr>
          <a:lstStyle/>
          <a:p>
            <a:fld id="{E528DE8F-8DB5-4710-82E5-6DACE62778C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7A644B83-115B-4054-AC02-DC44F3D2F9C8}" type="slidenum">
              <a:rPr lang="zh-CN" altLang="en-US" smtClean="0"/>
            </a:fld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094921" y="1965327"/>
            <a:ext cx="3182257" cy="3873500"/>
          </a:xfrm>
          <a:prstGeom prst="rect">
            <a:avLst/>
          </a:prstGeom>
          <a:solidFill>
            <a:srgbClr val="EEEEEE"/>
          </a:solidFill>
          <a:ln w="9525">
            <a:solidFill>
              <a:srgbClr val="E0E0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0" y="457200"/>
            <a:ext cx="8076009" cy="723900"/>
          </a:xfrm>
        </p:spPr>
        <p:txBody>
          <a:bodyPr anchor="ctr" anchorCtr="0">
            <a:normAutofit/>
          </a:bodyPr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53203" y="2175671"/>
            <a:ext cx="2865692" cy="3158329"/>
          </a:xfrm>
        </p:spPr>
        <p:txBody>
          <a:bodyPr anchor="t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3411" y="1965327"/>
            <a:ext cx="2949178" cy="3811588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1800">
                <a:solidFill>
                  <a:schemeClr val="accent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55893" y="365125"/>
            <a:ext cx="1459457" cy="5811838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6304413" cy="5811838"/>
          </a:xfrm>
        </p:spPr>
        <p:txBody>
          <a:bodyPr vert="eaVert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>
            <a:normAutofit/>
          </a:bodyPr>
          <a:lstStyle/>
          <a:p>
            <a:fld id="{E528DE8F-8DB5-4710-82E5-6DACE62778C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7A644B83-115B-4054-AC02-DC44F3D2F9C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tags" Target="../tags/tag7.xml"/><Relationship Id="rId11" Type="http://schemas.openxmlformats.org/officeDocument/2006/relationships/tags" Target="../tags/tag6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6399892"/>
            <a:ext cx="9144000" cy="458108"/>
          </a:xfrm>
          <a:prstGeom prst="rect">
            <a:avLst/>
          </a:prstGeom>
          <a:gradFill>
            <a:gsLst>
              <a:gs pos="0">
                <a:schemeClr val="accent1"/>
              </a:gs>
              <a:gs pos="25000">
                <a:schemeClr val="accent2"/>
              </a:gs>
              <a:gs pos="50000">
                <a:schemeClr val="accent3"/>
              </a:gs>
              <a:gs pos="100000">
                <a:schemeClr val="accent6"/>
              </a:gs>
              <a:gs pos="75000">
                <a:schemeClr val="accent4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  <p:custDataLst>
              <p:tags r:id="rId11"/>
            </p:custDataLst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12"/>
            </p:custDataLst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438239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4382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7A644B83-115B-4054-AC02-DC44F3D2F9C8}" type="slidenum">
              <a:rPr lang="zh-CN" altLang="en-US" smtClean="0"/>
            </a:fld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4382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fld id="{E528DE8F-8DB5-4710-82E5-6DACE62778C2}" type="datetimeFigureOut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gradFill>
            <a:gsLst>
              <a:gs pos="0">
                <a:schemeClr val="accent1"/>
              </a:gs>
              <a:gs pos="33000">
                <a:schemeClr val="accent2"/>
              </a:gs>
              <a:gs pos="66000">
                <a:schemeClr val="accent3"/>
              </a:gs>
              <a:gs pos="100000">
                <a:schemeClr val="accent4"/>
              </a:gs>
            </a:gsLst>
            <a:lin ang="0" scaled="0"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SzPct val="80000"/>
        <a:buFont typeface="Wingdings" panose="05000000000000000000" pitchFamily="2" charset="2"/>
        <a:buChar char="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SzPct val="80000"/>
        <a:buFont typeface="Wingdings" panose="05000000000000000000" pitchFamily="2" charset="2"/>
        <a:buChar char="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SzPct val="80000"/>
        <a:buFont typeface="Wingdings" panose="05000000000000000000" pitchFamily="2" charset="2"/>
        <a:buChar char="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SzPct val="80000"/>
        <a:buFont typeface="Wingdings" panose="05000000000000000000" pitchFamily="2" charset="2"/>
        <a:buChar char="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SzPct val="80000"/>
        <a:buFont typeface="Wingdings" panose="05000000000000000000" pitchFamily="2" charset="2"/>
        <a:buChar char="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1" Type="http://schemas.openxmlformats.org/officeDocument/2006/relationships/slide" Target="slide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6.xml"/><Relationship Id="rId7" Type="http://schemas.openxmlformats.org/officeDocument/2006/relationships/vmlDrawing" Target="../drawings/vmlDrawing1.v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png"/><Relationship Id="rId3" Type="http://schemas.openxmlformats.org/officeDocument/2006/relationships/oleObject" Target="../embeddings/oleObject2.bin"/><Relationship Id="rId2" Type="http://schemas.openxmlformats.org/officeDocument/2006/relationships/image" Target="../media/image12.png"/><Relationship Id="rId1" Type="http://schemas.openxmlformats.org/officeDocument/2006/relationships/oleObject" Target="../embeddings/oleObject1.bin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5.jpeg"/></Relationships>
</file>

<file path=ppt/slides/_rels/slide25.xml.rels><?xml version="1.0" encoding="UTF-8" standalone="yes"?>
<Relationships xmlns="http://schemas.openxmlformats.org/package/2006/relationships"><Relationship Id="rId7" Type="http://schemas.openxmlformats.org/officeDocument/2006/relationships/vmlDrawing" Target="../drawings/vmlDrawing2.v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oleObject" Target="../embeddings/oleObject4.bin"/><Relationship Id="rId3" Type="http://schemas.openxmlformats.org/officeDocument/2006/relationships/image" Target="../media/image17.png"/><Relationship Id="rId2" Type="http://schemas.openxmlformats.org/officeDocument/2006/relationships/oleObject" Target="../embeddings/oleObject3.bin"/><Relationship Id="rId1" Type="http://schemas.openxmlformats.org/officeDocument/2006/relationships/image" Target="../media/image16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2.wmf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vmlDrawing" Target="../drawings/vmlDrawing3.vml"/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png"/><Relationship Id="rId4" Type="http://schemas.openxmlformats.org/officeDocument/2006/relationships/image" Target="../media/image24.png"/><Relationship Id="rId3" Type="http://schemas.openxmlformats.org/officeDocument/2006/relationships/oleObject" Target="../embeddings/oleObject6.bin"/><Relationship Id="rId2" Type="http://schemas.openxmlformats.org/officeDocument/2006/relationships/image" Target="../media/image23.png"/><Relationship Id="rId1" Type="http://schemas.openxmlformats.org/officeDocument/2006/relationships/oleObject" Target="../embeddings/oleObject5.bin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7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8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8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image" Target="../media/image29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3.jpeg"/><Relationship Id="rId1" Type="http://schemas.openxmlformats.org/officeDocument/2006/relationships/image" Target="../media/image3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标题 5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>
            <a:normAutofit/>
          </a:bodyPr>
          <a:p>
            <a:r>
              <a:rPr lang="zh-CN" altLang="en-US" dirty="0">
                <a:solidFill>
                  <a:schemeClr val="tx2"/>
                </a:solidFill>
              </a:rPr>
              <a:t>第三单元  性格探索</a:t>
            </a:r>
            <a:endParaRPr lang="zh-CN" altLang="en-US" dirty="0">
              <a:solidFill>
                <a:schemeClr val="tx2"/>
              </a:solidFill>
            </a:endParaRPr>
          </a:p>
        </p:txBody>
      </p:sp>
      <p:sp>
        <p:nvSpPr>
          <p:cNvPr id="7" name="内容占位符 6"/>
          <p:cNvSpPr>
            <a:spLocks noGrp="1"/>
          </p:cNvSpPr>
          <p:nvPr>
            <p:ph idx="1"/>
            <p:custDataLst>
              <p:tags r:id="rId2"/>
            </p:custDataLst>
          </p:nvPr>
        </p:nvSpPr>
        <p:spPr/>
        <p:txBody>
          <a:bodyPr>
            <a:normAutofit lnSpcReduction="10000"/>
          </a:bodyPr>
          <a:p>
            <a:pPr>
              <a:lnSpc>
                <a:spcPct val="150000"/>
              </a:lnSpc>
              <a:defRPr/>
            </a:pPr>
            <a:r>
              <a:rPr lang="en-US" altLang="zh-CN" sz="3600" dirty="0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</a:rPr>
              <a:t>每个人都有他隐藏的精华，和任何别人的精华不同，它使人具有自己的气味。</a:t>
            </a:r>
            <a:endParaRPr lang="zh-CN" altLang="en-US" sz="3200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defRPr/>
            </a:pPr>
            <a:r>
              <a:rPr lang="en-US" altLang="zh-CN" sz="3600" dirty="0">
                <a:latin typeface="楷体" panose="02010609060101010101" charset="-122"/>
                <a:ea typeface="楷体" panose="02010609060101010101" charset="-122"/>
              </a:rPr>
              <a:t>        </a:t>
            </a:r>
            <a:endParaRPr lang="en-US" altLang="zh-CN" sz="3600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defRPr/>
            </a:pPr>
            <a:r>
              <a:rPr lang="en-US" altLang="zh-CN" sz="3600" dirty="0">
                <a:latin typeface="楷体" panose="02010609060101010101" charset="-122"/>
                <a:ea typeface="楷体" panose="02010609060101010101" charset="-122"/>
              </a:rPr>
              <a:t>      </a:t>
            </a:r>
            <a:r>
              <a:rPr lang="en-US" altLang="zh-CN" sz="2800" dirty="0">
                <a:latin typeface="楷体" panose="02010609060101010101" charset="-122"/>
                <a:ea typeface="楷体" panose="02010609060101010101" charset="-122"/>
              </a:rPr>
              <a:t> ——</a:t>
            </a:r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</a:rPr>
              <a:t>罗曼</a:t>
            </a:r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  <a:cs typeface="Arial" panose="020B0604020202020204" pitchFamily="34" charset="0"/>
              </a:rPr>
              <a:t>·罗兰</a:t>
            </a:r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</a:rPr>
              <a:t>（</a:t>
            </a:r>
            <a:r>
              <a:rPr lang="en-US" altLang="zh-CN" sz="2800" dirty="0">
                <a:latin typeface="楷体" panose="02010609060101010101" charset="-122"/>
                <a:ea typeface="楷体" panose="02010609060101010101" charset="-122"/>
              </a:rPr>
              <a:t>Romain Rolland</a:t>
            </a:r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</a:rPr>
              <a:t>）</a:t>
            </a:r>
            <a:endParaRPr lang="zh-CN" altLang="en-US" sz="2800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3" name="Rectangle 14"/>
          <p:cNvSpPr/>
          <p:nvPr/>
        </p:nvSpPr>
        <p:spPr>
          <a:xfrm>
            <a:off x="1107123" y="480060"/>
            <a:ext cx="2952750" cy="579438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>
            <a:spAutoFit/>
          </a:bodyPr>
          <a:p>
            <a:pPr lvl="0" eaLnBrk="0" hangingPunct="0"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zh-CN" altLang="en-US" sz="3200" b="1" i="1" dirty="0">
                <a:solidFill>
                  <a:srgbClr val="990099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困惑与迷茫</a:t>
            </a:r>
            <a:endParaRPr lang="zh-CN" altLang="en-US" sz="3200" b="1" i="1" dirty="0">
              <a:solidFill>
                <a:srgbClr val="990099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18434" name="AutoShape 4"/>
          <p:cNvSpPr/>
          <p:nvPr/>
        </p:nvSpPr>
        <p:spPr>
          <a:xfrm>
            <a:off x="1692275" y="1844675"/>
            <a:ext cx="4254500" cy="1293813"/>
          </a:xfrm>
          <a:prstGeom prst="roundRect">
            <a:avLst>
              <a:gd name="adj" fmla="val 10347"/>
            </a:avLst>
          </a:prstGeom>
          <a:solidFill>
            <a:schemeClr val="bg1"/>
          </a:solidFill>
          <a:ln w="50800" cap="flat" cmpd="sng">
            <a:solidFill>
              <a:srgbClr val="800080"/>
            </a:solidFill>
            <a:prstDash val="solid"/>
            <a:round/>
            <a:headEnd type="none" w="med" len="med"/>
            <a:tailEnd type="none" w="med" len="med"/>
          </a:ln>
          <a:effectLst>
            <a:outerShdw dist="107763" dir="8100000" algn="ctr" rotWithShape="0">
              <a:srgbClr val="808080">
                <a:alpha val="50000"/>
              </a:srgbClr>
            </a:outerShdw>
          </a:effectLst>
        </p:spPr>
        <p:txBody>
          <a:bodyPr wrap="none" anchor="ctr"/>
          <a:p>
            <a:pPr lvl="0">
              <a:buClr>
                <a:srgbClr val="000000"/>
              </a:buClr>
              <a:buFont typeface="Arial" panose="020B0604020202020204" pitchFamily="34" charset="0"/>
              <a:buNone/>
            </a:pP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435" name="Rectangle 4"/>
          <p:cNvSpPr/>
          <p:nvPr/>
        </p:nvSpPr>
        <p:spPr>
          <a:xfrm>
            <a:off x="1692275" y="2133600"/>
            <a:ext cx="4248150" cy="822325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>
            <a:spAutoFit/>
          </a:bodyPr>
          <a:p>
            <a:pPr lvl="0"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不了解自己的性格，不知道自己适合做什么？</a:t>
            </a:r>
            <a:endParaRPr lang="zh-CN" altLang="en-US" sz="24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436" name="AutoShape 2"/>
          <p:cNvSpPr/>
          <p:nvPr/>
        </p:nvSpPr>
        <p:spPr>
          <a:xfrm>
            <a:off x="3851275" y="3789363"/>
            <a:ext cx="4719638" cy="1295400"/>
          </a:xfrm>
          <a:prstGeom prst="roundRect">
            <a:avLst>
              <a:gd name="adj" fmla="val 10347"/>
            </a:avLst>
          </a:prstGeom>
          <a:solidFill>
            <a:schemeClr val="bg1"/>
          </a:solidFill>
          <a:ln w="50800" cap="flat" cmpd="sng">
            <a:solidFill>
              <a:srgbClr val="800080"/>
            </a:solidFill>
            <a:prstDash val="solid"/>
            <a:round/>
            <a:headEnd type="none" w="med" len="med"/>
            <a:tailEnd type="none" w="med" len="med"/>
          </a:ln>
          <a:effectLst>
            <a:outerShdw dist="107763" dir="2699999" algn="ctr" rotWithShape="0">
              <a:srgbClr val="808080">
                <a:alpha val="50000"/>
              </a:srgbClr>
            </a:outerShdw>
          </a:effectLst>
        </p:spPr>
        <p:txBody>
          <a:bodyPr wrap="none" anchor="ctr"/>
          <a:p>
            <a:pPr lvl="0" algn="ctr" eaLnBrk="0" hangingPunct="0"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常常对自己的性格不满，</a:t>
            </a:r>
            <a:endParaRPr lang="zh-CN" altLang="en-US" sz="24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algn="ctr" eaLnBrk="0" hangingPunct="0"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担心性格影响未来发展。</a:t>
            </a:r>
            <a:endParaRPr lang="zh-CN" altLang="en-US" sz="24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18437" name="Group 6"/>
          <p:cNvGrpSpPr/>
          <p:nvPr/>
        </p:nvGrpSpPr>
        <p:grpSpPr>
          <a:xfrm>
            <a:off x="1042988" y="3933825"/>
            <a:ext cx="1857375" cy="2376488"/>
            <a:chOff x="0" y="0"/>
            <a:chExt cx="1170" cy="1497"/>
          </a:xfrm>
        </p:grpSpPr>
        <p:grpSp>
          <p:nvGrpSpPr>
            <p:cNvPr id="18438" name="Group 7"/>
            <p:cNvGrpSpPr/>
            <p:nvPr/>
          </p:nvGrpSpPr>
          <p:grpSpPr>
            <a:xfrm>
              <a:off x="771" y="0"/>
              <a:ext cx="399" cy="998"/>
              <a:chOff x="0" y="0"/>
              <a:chExt cx="498" cy="1245"/>
            </a:xfrm>
          </p:grpSpPr>
          <p:sp>
            <p:nvSpPr>
              <p:cNvPr id="18439" name="Freeform 8"/>
              <p:cNvSpPr/>
              <p:nvPr/>
            </p:nvSpPr>
            <p:spPr>
              <a:xfrm>
                <a:off x="121" y="0"/>
                <a:ext cx="233" cy="254"/>
              </a:xfrm>
              <a:custGeom>
                <a:avLst/>
                <a:gdLst/>
                <a:ahLst/>
                <a:cxnLst>
                  <a:cxn ang="0">
                    <a:pos x="45" y="0"/>
                  </a:cxn>
                  <a:cxn ang="0">
                    <a:pos x="54" y="3"/>
                  </a:cxn>
                  <a:cxn ang="0">
                    <a:pos x="62" y="3"/>
                  </a:cxn>
                  <a:cxn ang="0">
                    <a:pos x="71" y="9"/>
                  </a:cxn>
                  <a:cxn ang="0">
                    <a:pos x="77" y="14"/>
                  </a:cxn>
                  <a:cxn ang="0">
                    <a:pos x="82" y="21"/>
                  </a:cxn>
                  <a:cxn ang="0">
                    <a:pos x="86" y="28"/>
                  </a:cxn>
                  <a:cxn ang="0">
                    <a:pos x="89" y="37"/>
                  </a:cxn>
                  <a:cxn ang="0">
                    <a:pos x="89" y="49"/>
                  </a:cxn>
                  <a:cxn ang="0">
                    <a:pos x="89" y="57"/>
                  </a:cxn>
                  <a:cxn ang="0">
                    <a:pos x="86" y="67"/>
                  </a:cxn>
                  <a:cxn ang="0">
                    <a:pos x="82" y="74"/>
                  </a:cxn>
                  <a:cxn ang="0">
                    <a:pos x="77" y="82"/>
                  </a:cxn>
                  <a:cxn ang="0">
                    <a:pos x="71" y="88"/>
                  </a:cxn>
                  <a:cxn ang="0">
                    <a:pos x="62" y="91"/>
                  </a:cxn>
                  <a:cxn ang="0">
                    <a:pos x="54" y="95"/>
                  </a:cxn>
                  <a:cxn ang="0">
                    <a:pos x="45" y="96"/>
                  </a:cxn>
                  <a:cxn ang="0">
                    <a:pos x="34" y="95"/>
                  </a:cxn>
                  <a:cxn ang="0">
                    <a:pos x="25" y="90"/>
                  </a:cxn>
                  <a:cxn ang="0">
                    <a:pos x="17" y="85"/>
                  </a:cxn>
                  <a:cxn ang="0">
                    <a:pos x="10" y="78"/>
                  </a:cxn>
                  <a:cxn ang="0">
                    <a:pos x="4" y="68"/>
                  </a:cxn>
                  <a:cxn ang="0">
                    <a:pos x="3" y="58"/>
                  </a:cxn>
                  <a:cxn ang="0">
                    <a:pos x="0" y="49"/>
                  </a:cxn>
                  <a:cxn ang="0">
                    <a:pos x="3" y="37"/>
                  </a:cxn>
                  <a:cxn ang="0">
                    <a:pos x="4" y="26"/>
                  </a:cxn>
                  <a:cxn ang="0">
                    <a:pos x="10" y="17"/>
                  </a:cxn>
                  <a:cxn ang="0">
                    <a:pos x="17" y="10"/>
                  </a:cxn>
                  <a:cxn ang="0">
                    <a:pos x="25" y="4"/>
                  </a:cxn>
                  <a:cxn ang="0">
                    <a:pos x="34" y="3"/>
                  </a:cxn>
                  <a:cxn ang="0">
                    <a:pos x="45" y="0"/>
                  </a:cxn>
                </a:cxnLst>
                <a:pathLst>
                  <a:path w="267" h="292">
                    <a:moveTo>
                      <a:pt x="133" y="0"/>
                    </a:moveTo>
                    <a:lnTo>
                      <a:pt x="161" y="3"/>
                    </a:lnTo>
                    <a:lnTo>
                      <a:pt x="186" y="12"/>
                    </a:lnTo>
                    <a:lnTo>
                      <a:pt x="209" y="25"/>
                    </a:lnTo>
                    <a:lnTo>
                      <a:pt x="228" y="42"/>
                    </a:lnTo>
                    <a:lnTo>
                      <a:pt x="245" y="64"/>
                    </a:lnTo>
                    <a:lnTo>
                      <a:pt x="257" y="88"/>
                    </a:lnTo>
                    <a:lnTo>
                      <a:pt x="265" y="116"/>
                    </a:lnTo>
                    <a:lnTo>
                      <a:pt x="267" y="146"/>
                    </a:lnTo>
                    <a:lnTo>
                      <a:pt x="265" y="175"/>
                    </a:lnTo>
                    <a:lnTo>
                      <a:pt x="257" y="203"/>
                    </a:lnTo>
                    <a:lnTo>
                      <a:pt x="245" y="227"/>
                    </a:lnTo>
                    <a:lnTo>
                      <a:pt x="228" y="249"/>
                    </a:lnTo>
                    <a:lnTo>
                      <a:pt x="209" y="267"/>
                    </a:lnTo>
                    <a:lnTo>
                      <a:pt x="186" y="281"/>
                    </a:lnTo>
                    <a:lnTo>
                      <a:pt x="161" y="289"/>
                    </a:lnTo>
                    <a:lnTo>
                      <a:pt x="133" y="292"/>
                    </a:lnTo>
                    <a:lnTo>
                      <a:pt x="103" y="288"/>
                    </a:lnTo>
                    <a:lnTo>
                      <a:pt x="75" y="277"/>
                    </a:lnTo>
                    <a:lnTo>
                      <a:pt x="51" y="260"/>
                    </a:lnTo>
                    <a:lnTo>
                      <a:pt x="29" y="237"/>
                    </a:lnTo>
                    <a:lnTo>
                      <a:pt x="13" y="210"/>
                    </a:lnTo>
                    <a:lnTo>
                      <a:pt x="4" y="178"/>
                    </a:lnTo>
                    <a:lnTo>
                      <a:pt x="0" y="146"/>
                    </a:lnTo>
                    <a:lnTo>
                      <a:pt x="4" y="113"/>
                    </a:lnTo>
                    <a:lnTo>
                      <a:pt x="13" y="81"/>
                    </a:lnTo>
                    <a:lnTo>
                      <a:pt x="29" y="54"/>
                    </a:lnTo>
                    <a:lnTo>
                      <a:pt x="51" y="32"/>
                    </a:lnTo>
                    <a:lnTo>
                      <a:pt x="75" y="14"/>
                    </a:lnTo>
                    <a:lnTo>
                      <a:pt x="103" y="3"/>
                    </a:lnTo>
                    <a:lnTo>
                      <a:pt x="133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8440" name="Freeform 9"/>
              <p:cNvSpPr/>
              <p:nvPr/>
            </p:nvSpPr>
            <p:spPr>
              <a:xfrm>
                <a:off x="0" y="281"/>
                <a:ext cx="498" cy="964"/>
              </a:xfrm>
              <a:custGeom>
                <a:avLst/>
                <a:gdLst/>
                <a:ahLst/>
                <a:cxnLst>
                  <a:cxn ang="0">
                    <a:pos x="24" y="3"/>
                  </a:cxn>
                  <a:cxn ang="0">
                    <a:pos x="10" y="10"/>
                  </a:cxn>
                  <a:cxn ang="0">
                    <a:pos x="3" y="24"/>
                  </a:cxn>
                  <a:cxn ang="0">
                    <a:pos x="0" y="164"/>
                  </a:cxn>
                  <a:cxn ang="0">
                    <a:pos x="1" y="166"/>
                  </a:cxn>
                  <a:cxn ang="0">
                    <a:pos x="3" y="171"/>
                  </a:cxn>
                  <a:cxn ang="0">
                    <a:pos x="9" y="176"/>
                  </a:cxn>
                  <a:cxn ang="0">
                    <a:pos x="18" y="180"/>
                  </a:cxn>
                  <a:cxn ang="0">
                    <a:pos x="28" y="177"/>
                  </a:cxn>
                  <a:cxn ang="0">
                    <a:pos x="32" y="172"/>
                  </a:cxn>
                  <a:cxn ang="0">
                    <a:pos x="35" y="166"/>
                  </a:cxn>
                  <a:cxn ang="0">
                    <a:pos x="36" y="161"/>
                  </a:cxn>
                  <a:cxn ang="0">
                    <a:pos x="36" y="54"/>
                  </a:cxn>
                  <a:cxn ang="0">
                    <a:pos x="43" y="344"/>
                  </a:cxn>
                  <a:cxn ang="0">
                    <a:pos x="44" y="344"/>
                  </a:cxn>
                  <a:cxn ang="0">
                    <a:pos x="49" y="350"/>
                  </a:cxn>
                  <a:cxn ang="0">
                    <a:pos x="56" y="355"/>
                  </a:cxn>
                  <a:cxn ang="0">
                    <a:pos x="64" y="357"/>
                  </a:cxn>
                  <a:cxn ang="0">
                    <a:pos x="73" y="357"/>
                  </a:cxn>
                  <a:cxn ang="0">
                    <a:pos x="83" y="353"/>
                  </a:cxn>
                  <a:cxn ang="0">
                    <a:pos x="89" y="347"/>
                  </a:cxn>
                  <a:cxn ang="0">
                    <a:pos x="90" y="344"/>
                  </a:cxn>
                  <a:cxn ang="0">
                    <a:pos x="90" y="161"/>
                  </a:cxn>
                  <a:cxn ang="0">
                    <a:pos x="97" y="161"/>
                  </a:cxn>
                  <a:cxn ang="0">
                    <a:pos x="97" y="172"/>
                  </a:cxn>
                  <a:cxn ang="0">
                    <a:pos x="98" y="190"/>
                  </a:cxn>
                  <a:cxn ang="0">
                    <a:pos x="98" y="213"/>
                  </a:cxn>
                  <a:cxn ang="0">
                    <a:pos x="98" y="241"/>
                  </a:cxn>
                  <a:cxn ang="0">
                    <a:pos x="98" y="269"/>
                  </a:cxn>
                  <a:cxn ang="0">
                    <a:pos x="99" y="298"/>
                  </a:cxn>
                  <a:cxn ang="0">
                    <a:pos x="99" y="323"/>
                  </a:cxn>
                  <a:cxn ang="0">
                    <a:pos x="99" y="344"/>
                  </a:cxn>
                  <a:cxn ang="0">
                    <a:pos x="100" y="344"/>
                  </a:cxn>
                  <a:cxn ang="0">
                    <a:pos x="103" y="350"/>
                  </a:cxn>
                  <a:cxn ang="0">
                    <a:pos x="109" y="354"/>
                  </a:cxn>
                  <a:cxn ang="0">
                    <a:pos x="121" y="357"/>
                  </a:cxn>
                  <a:cxn ang="0">
                    <a:pos x="133" y="354"/>
                  </a:cxn>
                  <a:cxn ang="0">
                    <a:pos x="140" y="350"/>
                  </a:cxn>
                  <a:cxn ang="0">
                    <a:pos x="142" y="344"/>
                  </a:cxn>
                  <a:cxn ang="0">
                    <a:pos x="143" y="344"/>
                  </a:cxn>
                  <a:cxn ang="0">
                    <a:pos x="152" y="54"/>
                  </a:cxn>
                  <a:cxn ang="0">
                    <a:pos x="153" y="161"/>
                  </a:cxn>
                  <a:cxn ang="0">
                    <a:pos x="153" y="166"/>
                  </a:cxn>
                  <a:cxn ang="0">
                    <a:pos x="158" y="174"/>
                  </a:cxn>
                  <a:cxn ang="0">
                    <a:pos x="164" y="177"/>
                  </a:cxn>
                  <a:cxn ang="0">
                    <a:pos x="175" y="177"/>
                  </a:cxn>
                  <a:cxn ang="0">
                    <a:pos x="182" y="174"/>
                  </a:cxn>
                  <a:cxn ang="0">
                    <a:pos x="185" y="166"/>
                  </a:cxn>
                  <a:cxn ang="0">
                    <a:pos x="187" y="163"/>
                  </a:cxn>
                  <a:cxn ang="0">
                    <a:pos x="186" y="22"/>
                  </a:cxn>
                  <a:cxn ang="0">
                    <a:pos x="178" y="9"/>
                  </a:cxn>
                  <a:cxn ang="0">
                    <a:pos x="164" y="3"/>
                  </a:cxn>
                  <a:cxn ang="0">
                    <a:pos x="31" y="0"/>
                  </a:cxn>
                </a:cxnLst>
                <a:pathLst>
                  <a:path w="573" h="1111">
                    <a:moveTo>
                      <a:pt x="94" y="0"/>
                    </a:moveTo>
                    <a:lnTo>
                      <a:pt x="72" y="5"/>
                    </a:lnTo>
                    <a:lnTo>
                      <a:pt x="50" y="16"/>
                    </a:lnTo>
                    <a:lnTo>
                      <a:pt x="30" y="32"/>
                    </a:lnTo>
                    <a:lnTo>
                      <a:pt x="15" y="53"/>
                    </a:lnTo>
                    <a:lnTo>
                      <a:pt x="4" y="75"/>
                    </a:lnTo>
                    <a:lnTo>
                      <a:pt x="0" y="99"/>
                    </a:lnTo>
                    <a:lnTo>
                      <a:pt x="0" y="509"/>
                    </a:lnTo>
                    <a:lnTo>
                      <a:pt x="0" y="511"/>
                    </a:lnTo>
                    <a:lnTo>
                      <a:pt x="1" y="516"/>
                    </a:lnTo>
                    <a:lnTo>
                      <a:pt x="4" y="525"/>
                    </a:lnTo>
                    <a:lnTo>
                      <a:pt x="9" y="533"/>
                    </a:lnTo>
                    <a:lnTo>
                      <a:pt x="16" y="543"/>
                    </a:lnTo>
                    <a:lnTo>
                      <a:pt x="26" y="550"/>
                    </a:lnTo>
                    <a:lnTo>
                      <a:pt x="39" y="556"/>
                    </a:lnTo>
                    <a:lnTo>
                      <a:pt x="56" y="557"/>
                    </a:lnTo>
                    <a:lnTo>
                      <a:pt x="72" y="556"/>
                    </a:lnTo>
                    <a:lnTo>
                      <a:pt x="84" y="551"/>
                    </a:lnTo>
                    <a:lnTo>
                      <a:pt x="92" y="543"/>
                    </a:lnTo>
                    <a:lnTo>
                      <a:pt x="100" y="534"/>
                    </a:lnTo>
                    <a:lnTo>
                      <a:pt x="103" y="525"/>
                    </a:lnTo>
                    <a:lnTo>
                      <a:pt x="106" y="516"/>
                    </a:lnTo>
                    <a:lnTo>
                      <a:pt x="107" y="508"/>
                    </a:lnTo>
                    <a:lnTo>
                      <a:pt x="108" y="503"/>
                    </a:lnTo>
                    <a:lnTo>
                      <a:pt x="108" y="500"/>
                    </a:lnTo>
                    <a:lnTo>
                      <a:pt x="108" y="166"/>
                    </a:lnTo>
                    <a:lnTo>
                      <a:pt x="134" y="167"/>
                    </a:lnTo>
                    <a:lnTo>
                      <a:pt x="135" y="1066"/>
                    </a:lnTo>
                    <a:lnTo>
                      <a:pt x="136" y="1068"/>
                    </a:lnTo>
                    <a:lnTo>
                      <a:pt x="138" y="1073"/>
                    </a:lnTo>
                    <a:lnTo>
                      <a:pt x="143" y="1080"/>
                    </a:lnTo>
                    <a:lnTo>
                      <a:pt x="151" y="1089"/>
                    </a:lnTo>
                    <a:lnTo>
                      <a:pt x="162" y="1097"/>
                    </a:lnTo>
                    <a:lnTo>
                      <a:pt x="174" y="1105"/>
                    </a:lnTo>
                    <a:lnTo>
                      <a:pt x="189" y="1110"/>
                    </a:lnTo>
                    <a:lnTo>
                      <a:pt x="199" y="1111"/>
                    </a:lnTo>
                    <a:lnTo>
                      <a:pt x="217" y="1111"/>
                    </a:lnTo>
                    <a:lnTo>
                      <a:pt x="227" y="1110"/>
                    </a:lnTo>
                    <a:lnTo>
                      <a:pt x="243" y="1105"/>
                    </a:lnTo>
                    <a:lnTo>
                      <a:pt x="255" y="1097"/>
                    </a:lnTo>
                    <a:lnTo>
                      <a:pt x="265" y="1089"/>
                    </a:lnTo>
                    <a:lnTo>
                      <a:pt x="272" y="1080"/>
                    </a:lnTo>
                    <a:lnTo>
                      <a:pt x="276" y="1073"/>
                    </a:lnTo>
                    <a:lnTo>
                      <a:pt x="278" y="1068"/>
                    </a:lnTo>
                    <a:lnTo>
                      <a:pt x="279" y="1066"/>
                    </a:lnTo>
                    <a:lnTo>
                      <a:pt x="279" y="499"/>
                    </a:lnTo>
                    <a:lnTo>
                      <a:pt x="302" y="499"/>
                    </a:lnTo>
                    <a:lnTo>
                      <a:pt x="302" y="503"/>
                    </a:lnTo>
                    <a:lnTo>
                      <a:pt x="302" y="515"/>
                    </a:lnTo>
                    <a:lnTo>
                      <a:pt x="302" y="534"/>
                    </a:lnTo>
                    <a:lnTo>
                      <a:pt x="302" y="560"/>
                    </a:lnTo>
                    <a:lnTo>
                      <a:pt x="304" y="590"/>
                    </a:lnTo>
                    <a:lnTo>
                      <a:pt x="304" y="626"/>
                    </a:lnTo>
                    <a:lnTo>
                      <a:pt x="304" y="664"/>
                    </a:lnTo>
                    <a:lnTo>
                      <a:pt x="304" y="706"/>
                    </a:lnTo>
                    <a:lnTo>
                      <a:pt x="304" y="750"/>
                    </a:lnTo>
                    <a:lnTo>
                      <a:pt x="304" y="793"/>
                    </a:lnTo>
                    <a:lnTo>
                      <a:pt x="304" y="838"/>
                    </a:lnTo>
                    <a:lnTo>
                      <a:pt x="305" y="882"/>
                    </a:lnTo>
                    <a:lnTo>
                      <a:pt x="305" y="926"/>
                    </a:lnTo>
                    <a:lnTo>
                      <a:pt x="305" y="966"/>
                    </a:lnTo>
                    <a:lnTo>
                      <a:pt x="305" y="1004"/>
                    </a:lnTo>
                    <a:lnTo>
                      <a:pt x="305" y="1037"/>
                    </a:lnTo>
                    <a:lnTo>
                      <a:pt x="305" y="1066"/>
                    </a:lnTo>
                    <a:lnTo>
                      <a:pt x="305" y="1067"/>
                    </a:lnTo>
                    <a:lnTo>
                      <a:pt x="306" y="1073"/>
                    </a:lnTo>
                    <a:lnTo>
                      <a:pt x="310" y="1079"/>
                    </a:lnTo>
                    <a:lnTo>
                      <a:pt x="315" y="1088"/>
                    </a:lnTo>
                    <a:lnTo>
                      <a:pt x="323" y="1096"/>
                    </a:lnTo>
                    <a:lnTo>
                      <a:pt x="335" y="1103"/>
                    </a:lnTo>
                    <a:lnTo>
                      <a:pt x="351" y="1108"/>
                    </a:lnTo>
                    <a:lnTo>
                      <a:pt x="372" y="1111"/>
                    </a:lnTo>
                    <a:lnTo>
                      <a:pt x="392" y="1108"/>
                    </a:lnTo>
                    <a:lnTo>
                      <a:pt x="408" y="1103"/>
                    </a:lnTo>
                    <a:lnTo>
                      <a:pt x="420" y="1096"/>
                    </a:lnTo>
                    <a:lnTo>
                      <a:pt x="429" y="1089"/>
                    </a:lnTo>
                    <a:lnTo>
                      <a:pt x="434" y="1080"/>
                    </a:lnTo>
                    <a:lnTo>
                      <a:pt x="437" y="1073"/>
                    </a:lnTo>
                    <a:lnTo>
                      <a:pt x="438" y="1068"/>
                    </a:lnTo>
                    <a:lnTo>
                      <a:pt x="438" y="1067"/>
                    </a:lnTo>
                    <a:lnTo>
                      <a:pt x="440" y="166"/>
                    </a:lnTo>
                    <a:lnTo>
                      <a:pt x="466" y="166"/>
                    </a:lnTo>
                    <a:lnTo>
                      <a:pt x="466" y="500"/>
                    </a:lnTo>
                    <a:lnTo>
                      <a:pt x="468" y="503"/>
                    </a:lnTo>
                    <a:lnTo>
                      <a:pt x="469" y="509"/>
                    </a:lnTo>
                    <a:lnTo>
                      <a:pt x="472" y="517"/>
                    </a:lnTo>
                    <a:lnTo>
                      <a:pt x="477" y="527"/>
                    </a:lnTo>
                    <a:lnTo>
                      <a:pt x="483" y="537"/>
                    </a:lnTo>
                    <a:lnTo>
                      <a:pt x="493" y="545"/>
                    </a:lnTo>
                    <a:lnTo>
                      <a:pt x="505" y="551"/>
                    </a:lnTo>
                    <a:lnTo>
                      <a:pt x="520" y="554"/>
                    </a:lnTo>
                    <a:lnTo>
                      <a:pt x="536" y="551"/>
                    </a:lnTo>
                    <a:lnTo>
                      <a:pt x="548" y="545"/>
                    </a:lnTo>
                    <a:lnTo>
                      <a:pt x="557" y="537"/>
                    </a:lnTo>
                    <a:lnTo>
                      <a:pt x="563" y="527"/>
                    </a:lnTo>
                    <a:lnTo>
                      <a:pt x="570" y="517"/>
                    </a:lnTo>
                    <a:lnTo>
                      <a:pt x="573" y="510"/>
                    </a:lnTo>
                    <a:lnTo>
                      <a:pt x="573" y="508"/>
                    </a:lnTo>
                    <a:lnTo>
                      <a:pt x="573" y="79"/>
                    </a:lnTo>
                    <a:lnTo>
                      <a:pt x="572" y="68"/>
                    </a:lnTo>
                    <a:lnTo>
                      <a:pt x="561" y="47"/>
                    </a:lnTo>
                    <a:lnTo>
                      <a:pt x="546" y="28"/>
                    </a:lnTo>
                    <a:lnTo>
                      <a:pt x="528" y="14"/>
                    </a:lnTo>
                    <a:lnTo>
                      <a:pt x="506" y="4"/>
                    </a:lnTo>
                    <a:lnTo>
                      <a:pt x="485" y="0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</p:grpSp>
        <p:grpSp>
          <p:nvGrpSpPr>
            <p:cNvPr id="18441" name="Group 7"/>
            <p:cNvGrpSpPr/>
            <p:nvPr/>
          </p:nvGrpSpPr>
          <p:grpSpPr>
            <a:xfrm>
              <a:off x="544" y="272"/>
              <a:ext cx="272" cy="862"/>
              <a:chOff x="0" y="0"/>
              <a:chExt cx="498" cy="1245"/>
            </a:xfrm>
          </p:grpSpPr>
          <p:sp>
            <p:nvSpPr>
              <p:cNvPr id="18442" name="Freeform 8"/>
              <p:cNvSpPr/>
              <p:nvPr/>
            </p:nvSpPr>
            <p:spPr>
              <a:xfrm>
                <a:off x="121" y="0"/>
                <a:ext cx="233" cy="254"/>
              </a:xfrm>
              <a:custGeom>
                <a:avLst/>
                <a:gdLst/>
                <a:ahLst/>
                <a:cxnLst>
                  <a:cxn ang="0">
                    <a:pos x="45" y="0"/>
                  </a:cxn>
                  <a:cxn ang="0">
                    <a:pos x="54" y="3"/>
                  </a:cxn>
                  <a:cxn ang="0">
                    <a:pos x="62" y="3"/>
                  </a:cxn>
                  <a:cxn ang="0">
                    <a:pos x="71" y="9"/>
                  </a:cxn>
                  <a:cxn ang="0">
                    <a:pos x="77" y="14"/>
                  </a:cxn>
                  <a:cxn ang="0">
                    <a:pos x="82" y="21"/>
                  </a:cxn>
                  <a:cxn ang="0">
                    <a:pos x="86" y="28"/>
                  </a:cxn>
                  <a:cxn ang="0">
                    <a:pos x="89" y="37"/>
                  </a:cxn>
                  <a:cxn ang="0">
                    <a:pos x="89" y="49"/>
                  </a:cxn>
                  <a:cxn ang="0">
                    <a:pos x="89" y="57"/>
                  </a:cxn>
                  <a:cxn ang="0">
                    <a:pos x="86" y="67"/>
                  </a:cxn>
                  <a:cxn ang="0">
                    <a:pos x="82" y="74"/>
                  </a:cxn>
                  <a:cxn ang="0">
                    <a:pos x="77" y="82"/>
                  </a:cxn>
                  <a:cxn ang="0">
                    <a:pos x="71" y="88"/>
                  </a:cxn>
                  <a:cxn ang="0">
                    <a:pos x="62" y="91"/>
                  </a:cxn>
                  <a:cxn ang="0">
                    <a:pos x="54" y="95"/>
                  </a:cxn>
                  <a:cxn ang="0">
                    <a:pos x="45" y="96"/>
                  </a:cxn>
                  <a:cxn ang="0">
                    <a:pos x="34" y="95"/>
                  </a:cxn>
                  <a:cxn ang="0">
                    <a:pos x="25" y="90"/>
                  </a:cxn>
                  <a:cxn ang="0">
                    <a:pos x="17" y="85"/>
                  </a:cxn>
                  <a:cxn ang="0">
                    <a:pos x="10" y="78"/>
                  </a:cxn>
                  <a:cxn ang="0">
                    <a:pos x="4" y="68"/>
                  </a:cxn>
                  <a:cxn ang="0">
                    <a:pos x="3" y="58"/>
                  </a:cxn>
                  <a:cxn ang="0">
                    <a:pos x="0" y="49"/>
                  </a:cxn>
                  <a:cxn ang="0">
                    <a:pos x="3" y="37"/>
                  </a:cxn>
                  <a:cxn ang="0">
                    <a:pos x="4" y="26"/>
                  </a:cxn>
                  <a:cxn ang="0">
                    <a:pos x="10" y="17"/>
                  </a:cxn>
                  <a:cxn ang="0">
                    <a:pos x="17" y="10"/>
                  </a:cxn>
                  <a:cxn ang="0">
                    <a:pos x="25" y="4"/>
                  </a:cxn>
                  <a:cxn ang="0">
                    <a:pos x="34" y="3"/>
                  </a:cxn>
                  <a:cxn ang="0">
                    <a:pos x="45" y="0"/>
                  </a:cxn>
                </a:cxnLst>
                <a:pathLst>
                  <a:path w="267" h="292">
                    <a:moveTo>
                      <a:pt x="133" y="0"/>
                    </a:moveTo>
                    <a:lnTo>
                      <a:pt x="161" y="3"/>
                    </a:lnTo>
                    <a:lnTo>
                      <a:pt x="186" y="12"/>
                    </a:lnTo>
                    <a:lnTo>
                      <a:pt x="209" y="25"/>
                    </a:lnTo>
                    <a:lnTo>
                      <a:pt x="228" y="42"/>
                    </a:lnTo>
                    <a:lnTo>
                      <a:pt x="245" y="64"/>
                    </a:lnTo>
                    <a:lnTo>
                      <a:pt x="257" y="88"/>
                    </a:lnTo>
                    <a:lnTo>
                      <a:pt x="265" y="116"/>
                    </a:lnTo>
                    <a:lnTo>
                      <a:pt x="267" y="146"/>
                    </a:lnTo>
                    <a:lnTo>
                      <a:pt x="265" y="175"/>
                    </a:lnTo>
                    <a:lnTo>
                      <a:pt x="257" y="203"/>
                    </a:lnTo>
                    <a:lnTo>
                      <a:pt x="245" y="227"/>
                    </a:lnTo>
                    <a:lnTo>
                      <a:pt x="228" y="249"/>
                    </a:lnTo>
                    <a:lnTo>
                      <a:pt x="209" y="267"/>
                    </a:lnTo>
                    <a:lnTo>
                      <a:pt x="186" y="281"/>
                    </a:lnTo>
                    <a:lnTo>
                      <a:pt x="161" y="289"/>
                    </a:lnTo>
                    <a:lnTo>
                      <a:pt x="133" y="292"/>
                    </a:lnTo>
                    <a:lnTo>
                      <a:pt x="103" y="288"/>
                    </a:lnTo>
                    <a:lnTo>
                      <a:pt x="75" y="277"/>
                    </a:lnTo>
                    <a:lnTo>
                      <a:pt x="51" y="260"/>
                    </a:lnTo>
                    <a:lnTo>
                      <a:pt x="29" y="237"/>
                    </a:lnTo>
                    <a:lnTo>
                      <a:pt x="13" y="210"/>
                    </a:lnTo>
                    <a:lnTo>
                      <a:pt x="4" y="178"/>
                    </a:lnTo>
                    <a:lnTo>
                      <a:pt x="0" y="146"/>
                    </a:lnTo>
                    <a:lnTo>
                      <a:pt x="4" y="113"/>
                    </a:lnTo>
                    <a:lnTo>
                      <a:pt x="13" y="81"/>
                    </a:lnTo>
                    <a:lnTo>
                      <a:pt x="29" y="54"/>
                    </a:lnTo>
                    <a:lnTo>
                      <a:pt x="51" y="32"/>
                    </a:lnTo>
                    <a:lnTo>
                      <a:pt x="75" y="14"/>
                    </a:lnTo>
                    <a:lnTo>
                      <a:pt x="103" y="3"/>
                    </a:lnTo>
                    <a:lnTo>
                      <a:pt x="133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8443" name="Freeform 9"/>
              <p:cNvSpPr/>
              <p:nvPr/>
            </p:nvSpPr>
            <p:spPr>
              <a:xfrm>
                <a:off x="0" y="281"/>
                <a:ext cx="498" cy="964"/>
              </a:xfrm>
              <a:custGeom>
                <a:avLst/>
                <a:gdLst/>
                <a:ahLst/>
                <a:cxnLst>
                  <a:cxn ang="0">
                    <a:pos x="24" y="3"/>
                  </a:cxn>
                  <a:cxn ang="0">
                    <a:pos x="10" y="10"/>
                  </a:cxn>
                  <a:cxn ang="0">
                    <a:pos x="3" y="24"/>
                  </a:cxn>
                  <a:cxn ang="0">
                    <a:pos x="0" y="164"/>
                  </a:cxn>
                  <a:cxn ang="0">
                    <a:pos x="1" y="166"/>
                  </a:cxn>
                  <a:cxn ang="0">
                    <a:pos x="3" y="171"/>
                  </a:cxn>
                  <a:cxn ang="0">
                    <a:pos x="9" y="176"/>
                  </a:cxn>
                  <a:cxn ang="0">
                    <a:pos x="18" y="180"/>
                  </a:cxn>
                  <a:cxn ang="0">
                    <a:pos x="28" y="177"/>
                  </a:cxn>
                  <a:cxn ang="0">
                    <a:pos x="32" y="172"/>
                  </a:cxn>
                  <a:cxn ang="0">
                    <a:pos x="35" y="166"/>
                  </a:cxn>
                  <a:cxn ang="0">
                    <a:pos x="36" y="161"/>
                  </a:cxn>
                  <a:cxn ang="0">
                    <a:pos x="36" y="54"/>
                  </a:cxn>
                  <a:cxn ang="0">
                    <a:pos x="43" y="344"/>
                  </a:cxn>
                  <a:cxn ang="0">
                    <a:pos x="44" y="344"/>
                  </a:cxn>
                  <a:cxn ang="0">
                    <a:pos x="49" y="350"/>
                  </a:cxn>
                  <a:cxn ang="0">
                    <a:pos x="56" y="355"/>
                  </a:cxn>
                  <a:cxn ang="0">
                    <a:pos x="64" y="357"/>
                  </a:cxn>
                  <a:cxn ang="0">
                    <a:pos x="73" y="357"/>
                  </a:cxn>
                  <a:cxn ang="0">
                    <a:pos x="83" y="353"/>
                  </a:cxn>
                  <a:cxn ang="0">
                    <a:pos x="89" y="347"/>
                  </a:cxn>
                  <a:cxn ang="0">
                    <a:pos x="90" y="344"/>
                  </a:cxn>
                  <a:cxn ang="0">
                    <a:pos x="90" y="161"/>
                  </a:cxn>
                  <a:cxn ang="0">
                    <a:pos x="97" y="161"/>
                  </a:cxn>
                  <a:cxn ang="0">
                    <a:pos x="97" y="172"/>
                  </a:cxn>
                  <a:cxn ang="0">
                    <a:pos x="98" y="190"/>
                  </a:cxn>
                  <a:cxn ang="0">
                    <a:pos x="98" y="213"/>
                  </a:cxn>
                  <a:cxn ang="0">
                    <a:pos x="98" y="241"/>
                  </a:cxn>
                  <a:cxn ang="0">
                    <a:pos x="98" y="269"/>
                  </a:cxn>
                  <a:cxn ang="0">
                    <a:pos x="99" y="298"/>
                  </a:cxn>
                  <a:cxn ang="0">
                    <a:pos x="99" y="323"/>
                  </a:cxn>
                  <a:cxn ang="0">
                    <a:pos x="99" y="344"/>
                  </a:cxn>
                  <a:cxn ang="0">
                    <a:pos x="100" y="344"/>
                  </a:cxn>
                  <a:cxn ang="0">
                    <a:pos x="103" y="350"/>
                  </a:cxn>
                  <a:cxn ang="0">
                    <a:pos x="109" y="354"/>
                  </a:cxn>
                  <a:cxn ang="0">
                    <a:pos x="121" y="357"/>
                  </a:cxn>
                  <a:cxn ang="0">
                    <a:pos x="133" y="354"/>
                  </a:cxn>
                  <a:cxn ang="0">
                    <a:pos x="140" y="350"/>
                  </a:cxn>
                  <a:cxn ang="0">
                    <a:pos x="142" y="344"/>
                  </a:cxn>
                  <a:cxn ang="0">
                    <a:pos x="143" y="344"/>
                  </a:cxn>
                  <a:cxn ang="0">
                    <a:pos x="152" y="54"/>
                  </a:cxn>
                  <a:cxn ang="0">
                    <a:pos x="153" y="161"/>
                  </a:cxn>
                  <a:cxn ang="0">
                    <a:pos x="153" y="166"/>
                  </a:cxn>
                  <a:cxn ang="0">
                    <a:pos x="158" y="174"/>
                  </a:cxn>
                  <a:cxn ang="0">
                    <a:pos x="164" y="177"/>
                  </a:cxn>
                  <a:cxn ang="0">
                    <a:pos x="175" y="177"/>
                  </a:cxn>
                  <a:cxn ang="0">
                    <a:pos x="182" y="174"/>
                  </a:cxn>
                  <a:cxn ang="0">
                    <a:pos x="185" y="166"/>
                  </a:cxn>
                  <a:cxn ang="0">
                    <a:pos x="187" y="163"/>
                  </a:cxn>
                  <a:cxn ang="0">
                    <a:pos x="186" y="22"/>
                  </a:cxn>
                  <a:cxn ang="0">
                    <a:pos x="178" y="9"/>
                  </a:cxn>
                  <a:cxn ang="0">
                    <a:pos x="164" y="3"/>
                  </a:cxn>
                  <a:cxn ang="0">
                    <a:pos x="31" y="0"/>
                  </a:cxn>
                </a:cxnLst>
                <a:pathLst>
                  <a:path w="573" h="1111">
                    <a:moveTo>
                      <a:pt x="94" y="0"/>
                    </a:moveTo>
                    <a:lnTo>
                      <a:pt x="72" y="5"/>
                    </a:lnTo>
                    <a:lnTo>
                      <a:pt x="50" y="16"/>
                    </a:lnTo>
                    <a:lnTo>
                      <a:pt x="30" y="32"/>
                    </a:lnTo>
                    <a:lnTo>
                      <a:pt x="15" y="53"/>
                    </a:lnTo>
                    <a:lnTo>
                      <a:pt x="4" y="75"/>
                    </a:lnTo>
                    <a:lnTo>
                      <a:pt x="0" y="99"/>
                    </a:lnTo>
                    <a:lnTo>
                      <a:pt x="0" y="509"/>
                    </a:lnTo>
                    <a:lnTo>
                      <a:pt x="0" y="511"/>
                    </a:lnTo>
                    <a:lnTo>
                      <a:pt x="1" y="516"/>
                    </a:lnTo>
                    <a:lnTo>
                      <a:pt x="4" y="525"/>
                    </a:lnTo>
                    <a:lnTo>
                      <a:pt x="9" y="533"/>
                    </a:lnTo>
                    <a:lnTo>
                      <a:pt x="16" y="543"/>
                    </a:lnTo>
                    <a:lnTo>
                      <a:pt x="26" y="550"/>
                    </a:lnTo>
                    <a:lnTo>
                      <a:pt x="39" y="556"/>
                    </a:lnTo>
                    <a:lnTo>
                      <a:pt x="56" y="557"/>
                    </a:lnTo>
                    <a:lnTo>
                      <a:pt x="72" y="556"/>
                    </a:lnTo>
                    <a:lnTo>
                      <a:pt x="84" y="551"/>
                    </a:lnTo>
                    <a:lnTo>
                      <a:pt x="92" y="543"/>
                    </a:lnTo>
                    <a:lnTo>
                      <a:pt x="100" y="534"/>
                    </a:lnTo>
                    <a:lnTo>
                      <a:pt x="103" y="525"/>
                    </a:lnTo>
                    <a:lnTo>
                      <a:pt x="106" y="516"/>
                    </a:lnTo>
                    <a:lnTo>
                      <a:pt x="107" y="508"/>
                    </a:lnTo>
                    <a:lnTo>
                      <a:pt x="108" y="503"/>
                    </a:lnTo>
                    <a:lnTo>
                      <a:pt x="108" y="500"/>
                    </a:lnTo>
                    <a:lnTo>
                      <a:pt x="108" y="166"/>
                    </a:lnTo>
                    <a:lnTo>
                      <a:pt x="134" y="167"/>
                    </a:lnTo>
                    <a:lnTo>
                      <a:pt x="135" y="1066"/>
                    </a:lnTo>
                    <a:lnTo>
                      <a:pt x="136" y="1068"/>
                    </a:lnTo>
                    <a:lnTo>
                      <a:pt x="138" y="1073"/>
                    </a:lnTo>
                    <a:lnTo>
                      <a:pt x="143" y="1080"/>
                    </a:lnTo>
                    <a:lnTo>
                      <a:pt x="151" y="1089"/>
                    </a:lnTo>
                    <a:lnTo>
                      <a:pt x="162" y="1097"/>
                    </a:lnTo>
                    <a:lnTo>
                      <a:pt x="174" y="1105"/>
                    </a:lnTo>
                    <a:lnTo>
                      <a:pt x="189" y="1110"/>
                    </a:lnTo>
                    <a:lnTo>
                      <a:pt x="199" y="1111"/>
                    </a:lnTo>
                    <a:lnTo>
                      <a:pt x="217" y="1111"/>
                    </a:lnTo>
                    <a:lnTo>
                      <a:pt x="227" y="1110"/>
                    </a:lnTo>
                    <a:lnTo>
                      <a:pt x="243" y="1105"/>
                    </a:lnTo>
                    <a:lnTo>
                      <a:pt x="255" y="1097"/>
                    </a:lnTo>
                    <a:lnTo>
                      <a:pt x="265" y="1089"/>
                    </a:lnTo>
                    <a:lnTo>
                      <a:pt x="272" y="1080"/>
                    </a:lnTo>
                    <a:lnTo>
                      <a:pt x="276" y="1073"/>
                    </a:lnTo>
                    <a:lnTo>
                      <a:pt x="278" y="1068"/>
                    </a:lnTo>
                    <a:lnTo>
                      <a:pt x="279" y="1066"/>
                    </a:lnTo>
                    <a:lnTo>
                      <a:pt x="279" y="499"/>
                    </a:lnTo>
                    <a:lnTo>
                      <a:pt x="302" y="499"/>
                    </a:lnTo>
                    <a:lnTo>
                      <a:pt x="302" y="503"/>
                    </a:lnTo>
                    <a:lnTo>
                      <a:pt x="302" y="515"/>
                    </a:lnTo>
                    <a:lnTo>
                      <a:pt x="302" y="534"/>
                    </a:lnTo>
                    <a:lnTo>
                      <a:pt x="302" y="560"/>
                    </a:lnTo>
                    <a:lnTo>
                      <a:pt x="304" y="590"/>
                    </a:lnTo>
                    <a:lnTo>
                      <a:pt x="304" y="626"/>
                    </a:lnTo>
                    <a:lnTo>
                      <a:pt x="304" y="664"/>
                    </a:lnTo>
                    <a:lnTo>
                      <a:pt x="304" y="706"/>
                    </a:lnTo>
                    <a:lnTo>
                      <a:pt x="304" y="750"/>
                    </a:lnTo>
                    <a:lnTo>
                      <a:pt x="304" y="793"/>
                    </a:lnTo>
                    <a:lnTo>
                      <a:pt x="304" y="838"/>
                    </a:lnTo>
                    <a:lnTo>
                      <a:pt x="305" y="882"/>
                    </a:lnTo>
                    <a:lnTo>
                      <a:pt x="305" y="926"/>
                    </a:lnTo>
                    <a:lnTo>
                      <a:pt x="305" y="966"/>
                    </a:lnTo>
                    <a:lnTo>
                      <a:pt x="305" y="1004"/>
                    </a:lnTo>
                    <a:lnTo>
                      <a:pt x="305" y="1037"/>
                    </a:lnTo>
                    <a:lnTo>
                      <a:pt x="305" y="1066"/>
                    </a:lnTo>
                    <a:lnTo>
                      <a:pt x="305" y="1067"/>
                    </a:lnTo>
                    <a:lnTo>
                      <a:pt x="306" y="1073"/>
                    </a:lnTo>
                    <a:lnTo>
                      <a:pt x="310" y="1079"/>
                    </a:lnTo>
                    <a:lnTo>
                      <a:pt x="315" y="1088"/>
                    </a:lnTo>
                    <a:lnTo>
                      <a:pt x="323" y="1096"/>
                    </a:lnTo>
                    <a:lnTo>
                      <a:pt x="335" y="1103"/>
                    </a:lnTo>
                    <a:lnTo>
                      <a:pt x="351" y="1108"/>
                    </a:lnTo>
                    <a:lnTo>
                      <a:pt x="372" y="1111"/>
                    </a:lnTo>
                    <a:lnTo>
                      <a:pt x="392" y="1108"/>
                    </a:lnTo>
                    <a:lnTo>
                      <a:pt x="408" y="1103"/>
                    </a:lnTo>
                    <a:lnTo>
                      <a:pt x="420" y="1096"/>
                    </a:lnTo>
                    <a:lnTo>
                      <a:pt x="429" y="1089"/>
                    </a:lnTo>
                    <a:lnTo>
                      <a:pt x="434" y="1080"/>
                    </a:lnTo>
                    <a:lnTo>
                      <a:pt x="437" y="1073"/>
                    </a:lnTo>
                    <a:lnTo>
                      <a:pt x="438" y="1068"/>
                    </a:lnTo>
                    <a:lnTo>
                      <a:pt x="438" y="1067"/>
                    </a:lnTo>
                    <a:lnTo>
                      <a:pt x="440" y="166"/>
                    </a:lnTo>
                    <a:lnTo>
                      <a:pt x="466" y="166"/>
                    </a:lnTo>
                    <a:lnTo>
                      <a:pt x="466" y="500"/>
                    </a:lnTo>
                    <a:lnTo>
                      <a:pt x="468" y="503"/>
                    </a:lnTo>
                    <a:lnTo>
                      <a:pt x="469" y="509"/>
                    </a:lnTo>
                    <a:lnTo>
                      <a:pt x="472" y="517"/>
                    </a:lnTo>
                    <a:lnTo>
                      <a:pt x="477" y="527"/>
                    </a:lnTo>
                    <a:lnTo>
                      <a:pt x="483" y="537"/>
                    </a:lnTo>
                    <a:lnTo>
                      <a:pt x="493" y="545"/>
                    </a:lnTo>
                    <a:lnTo>
                      <a:pt x="505" y="551"/>
                    </a:lnTo>
                    <a:lnTo>
                      <a:pt x="520" y="554"/>
                    </a:lnTo>
                    <a:lnTo>
                      <a:pt x="536" y="551"/>
                    </a:lnTo>
                    <a:lnTo>
                      <a:pt x="548" y="545"/>
                    </a:lnTo>
                    <a:lnTo>
                      <a:pt x="557" y="537"/>
                    </a:lnTo>
                    <a:lnTo>
                      <a:pt x="563" y="527"/>
                    </a:lnTo>
                    <a:lnTo>
                      <a:pt x="570" y="517"/>
                    </a:lnTo>
                    <a:lnTo>
                      <a:pt x="573" y="510"/>
                    </a:lnTo>
                    <a:lnTo>
                      <a:pt x="573" y="508"/>
                    </a:lnTo>
                    <a:lnTo>
                      <a:pt x="573" y="79"/>
                    </a:lnTo>
                    <a:lnTo>
                      <a:pt x="572" y="68"/>
                    </a:lnTo>
                    <a:lnTo>
                      <a:pt x="561" y="47"/>
                    </a:lnTo>
                    <a:lnTo>
                      <a:pt x="546" y="28"/>
                    </a:lnTo>
                    <a:lnTo>
                      <a:pt x="528" y="14"/>
                    </a:lnTo>
                    <a:lnTo>
                      <a:pt x="506" y="4"/>
                    </a:lnTo>
                    <a:lnTo>
                      <a:pt x="485" y="0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</p:grpSp>
        <p:grpSp>
          <p:nvGrpSpPr>
            <p:cNvPr id="18444" name="Group 7"/>
            <p:cNvGrpSpPr/>
            <p:nvPr/>
          </p:nvGrpSpPr>
          <p:grpSpPr>
            <a:xfrm>
              <a:off x="181" y="816"/>
              <a:ext cx="181" cy="544"/>
              <a:chOff x="0" y="0"/>
              <a:chExt cx="498" cy="1245"/>
            </a:xfrm>
          </p:grpSpPr>
          <p:sp>
            <p:nvSpPr>
              <p:cNvPr id="18445" name="Freeform 8"/>
              <p:cNvSpPr/>
              <p:nvPr/>
            </p:nvSpPr>
            <p:spPr>
              <a:xfrm>
                <a:off x="121" y="0"/>
                <a:ext cx="233" cy="254"/>
              </a:xfrm>
              <a:custGeom>
                <a:avLst/>
                <a:gdLst/>
                <a:ahLst/>
                <a:cxnLst>
                  <a:cxn ang="0">
                    <a:pos x="45" y="0"/>
                  </a:cxn>
                  <a:cxn ang="0">
                    <a:pos x="54" y="3"/>
                  </a:cxn>
                  <a:cxn ang="0">
                    <a:pos x="62" y="3"/>
                  </a:cxn>
                  <a:cxn ang="0">
                    <a:pos x="71" y="9"/>
                  </a:cxn>
                  <a:cxn ang="0">
                    <a:pos x="77" y="14"/>
                  </a:cxn>
                  <a:cxn ang="0">
                    <a:pos x="82" y="21"/>
                  </a:cxn>
                  <a:cxn ang="0">
                    <a:pos x="86" y="28"/>
                  </a:cxn>
                  <a:cxn ang="0">
                    <a:pos x="89" y="37"/>
                  </a:cxn>
                  <a:cxn ang="0">
                    <a:pos x="89" y="49"/>
                  </a:cxn>
                  <a:cxn ang="0">
                    <a:pos x="89" y="57"/>
                  </a:cxn>
                  <a:cxn ang="0">
                    <a:pos x="86" y="67"/>
                  </a:cxn>
                  <a:cxn ang="0">
                    <a:pos x="82" y="74"/>
                  </a:cxn>
                  <a:cxn ang="0">
                    <a:pos x="77" y="82"/>
                  </a:cxn>
                  <a:cxn ang="0">
                    <a:pos x="71" y="88"/>
                  </a:cxn>
                  <a:cxn ang="0">
                    <a:pos x="62" y="91"/>
                  </a:cxn>
                  <a:cxn ang="0">
                    <a:pos x="54" y="95"/>
                  </a:cxn>
                  <a:cxn ang="0">
                    <a:pos x="45" y="96"/>
                  </a:cxn>
                  <a:cxn ang="0">
                    <a:pos x="34" y="95"/>
                  </a:cxn>
                  <a:cxn ang="0">
                    <a:pos x="25" y="90"/>
                  </a:cxn>
                  <a:cxn ang="0">
                    <a:pos x="17" y="85"/>
                  </a:cxn>
                  <a:cxn ang="0">
                    <a:pos x="10" y="78"/>
                  </a:cxn>
                  <a:cxn ang="0">
                    <a:pos x="4" y="68"/>
                  </a:cxn>
                  <a:cxn ang="0">
                    <a:pos x="3" y="58"/>
                  </a:cxn>
                  <a:cxn ang="0">
                    <a:pos x="0" y="49"/>
                  </a:cxn>
                  <a:cxn ang="0">
                    <a:pos x="3" y="37"/>
                  </a:cxn>
                  <a:cxn ang="0">
                    <a:pos x="4" y="26"/>
                  </a:cxn>
                  <a:cxn ang="0">
                    <a:pos x="10" y="17"/>
                  </a:cxn>
                  <a:cxn ang="0">
                    <a:pos x="17" y="10"/>
                  </a:cxn>
                  <a:cxn ang="0">
                    <a:pos x="25" y="4"/>
                  </a:cxn>
                  <a:cxn ang="0">
                    <a:pos x="34" y="3"/>
                  </a:cxn>
                  <a:cxn ang="0">
                    <a:pos x="45" y="0"/>
                  </a:cxn>
                </a:cxnLst>
                <a:pathLst>
                  <a:path w="267" h="292">
                    <a:moveTo>
                      <a:pt x="133" y="0"/>
                    </a:moveTo>
                    <a:lnTo>
                      <a:pt x="161" y="3"/>
                    </a:lnTo>
                    <a:lnTo>
                      <a:pt x="186" y="12"/>
                    </a:lnTo>
                    <a:lnTo>
                      <a:pt x="209" y="25"/>
                    </a:lnTo>
                    <a:lnTo>
                      <a:pt x="228" y="42"/>
                    </a:lnTo>
                    <a:lnTo>
                      <a:pt x="245" y="64"/>
                    </a:lnTo>
                    <a:lnTo>
                      <a:pt x="257" y="88"/>
                    </a:lnTo>
                    <a:lnTo>
                      <a:pt x="265" y="116"/>
                    </a:lnTo>
                    <a:lnTo>
                      <a:pt x="267" y="146"/>
                    </a:lnTo>
                    <a:lnTo>
                      <a:pt x="265" y="175"/>
                    </a:lnTo>
                    <a:lnTo>
                      <a:pt x="257" y="203"/>
                    </a:lnTo>
                    <a:lnTo>
                      <a:pt x="245" y="227"/>
                    </a:lnTo>
                    <a:lnTo>
                      <a:pt x="228" y="249"/>
                    </a:lnTo>
                    <a:lnTo>
                      <a:pt x="209" y="267"/>
                    </a:lnTo>
                    <a:lnTo>
                      <a:pt x="186" y="281"/>
                    </a:lnTo>
                    <a:lnTo>
                      <a:pt x="161" y="289"/>
                    </a:lnTo>
                    <a:lnTo>
                      <a:pt x="133" y="292"/>
                    </a:lnTo>
                    <a:lnTo>
                      <a:pt x="103" y="288"/>
                    </a:lnTo>
                    <a:lnTo>
                      <a:pt x="75" y="277"/>
                    </a:lnTo>
                    <a:lnTo>
                      <a:pt x="51" y="260"/>
                    </a:lnTo>
                    <a:lnTo>
                      <a:pt x="29" y="237"/>
                    </a:lnTo>
                    <a:lnTo>
                      <a:pt x="13" y="210"/>
                    </a:lnTo>
                    <a:lnTo>
                      <a:pt x="4" y="178"/>
                    </a:lnTo>
                    <a:lnTo>
                      <a:pt x="0" y="146"/>
                    </a:lnTo>
                    <a:lnTo>
                      <a:pt x="4" y="113"/>
                    </a:lnTo>
                    <a:lnTo>
                      <a:pt x="13" y="81"/>
                    </a:lnTo>
                    <a:lnTo>
                      <a:pt x="29" y="54"/>
                    </a:lnTo>
                    <a:lnTo>
                      <a:pt x="51" y="32"/>
                    </a:lnTo>
                    <a:lnTo>
                      <a:pt x="75" y="14"/>
                    </a:lnTo>
                    <a:lnTo>
                      <a:pt x="103" y="3"/>
                    </a:lnTo>
                    <a:lnTo>
                      <a:pt x="133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8446" name="Freeform 9"/>
              <p:cNvSpPr/>
              <p:nvPr/>
            </p:nvSpPr>
            <p:spPr>
              <a:xfrm>
                <a:off x="0" y="281"/>
                <a:ext cx="498" cy="964"/>
              </a:xfrm>
              <a:custGeom>
                <a:avLst/>
                <a:gdLst/>
                <a:ahLst/>
                <a:cxnLst>
                  <a:cxn ang="0">
                    <a:pos x="24" y="3"/>
                  </a:cxn>
                  <a:cxn ang="0">
                    <a:pos x="10" y="10"/>
                  </a:cxn>
                  <a:cxn ang="0">
                    <a:pos x="3" y="24"/>
                  </a:cxn>
                  <a:cxn ang="0">
                    <a:pos x="0" y="164"/>
                  </a:cxn>
                  <a:cxn ang="0">
                    <a:pos x="1" y="166"/>
                  </a:cxn>
                  <a:cxn ang="0">
                    <a:pos x="3" y="171"/>
                  </a:cxn>
                  <a:cxn ang="0">
                    <a:pos x="9" y="176"/>
                  </a:cxn>
                  <a:cxn ang="0">
                    <a:pos x="18" y="180"/>
                  </a:cxn>
                  <a:cxn ang="0">
                    <a:pos x="28" y="177"/>
                  </a:cxn>
                  <a:cxn ang="0">
                    <a:pos x="32" y="172"/>
                  </a:cxn>
                  <a:cxn ang="0">
                    <a:pos x="35" y="166"/>
                  </a:cxn>
                  <a:cxn ang="0">
                    <a:pos x="36" y="161"/>
                  </a:cxn>
                  <a:cxn ang="0">
                    <a:pos x="36" y="54"/>
                  </a:cxn>
                  <a:cxn ang="0">
                    <a:pos x="43" y="344"/>
                  </a:cxn>
                  <a:cxn ang="0">
                    <a:pos x="44" y="344"/>
                  </a:cxn>
                  <a:cxn ang="0">
                    <a:pos x="49" y="350"/>
                  </a:cxn>
                  <a:cxn ang="0">
                    <a:pos x="56" y="355"/>
                  </a:cxn>
                  <a:cxn ang="0">
                    <a:pos x="64" y="357"/>
                  </a:cxn>
                  <a:cxn ang="0">
                    <a:pos x="73" y="357"/>
                  </a:cxn>
                  <a:cxn ang="0">
                    <a:pos x="83" y="353"/>
                  </a:cxn>
                  <a:cxn ang="0">
                    <a:pos x="89" y="347"/>
                  </a:cxn>
                  <a:cxn ang="0">
                    <a:pos x="90" y="344"/>
                  </a:cxn>
                  <a:cxn ang="0">
                    <a:pos x="90" y="161"/>
                  </a:cxn>
                  <a:cxn ang="0">
                    <a:pos x="97" y="161"/>
                  </a:cxn>
                  <a:cxn ang="0">
                    <a:pos x="97" y="172"/>
                  </a:cxn>
                  <a:cxn ang="0">
                    <a:pos x="98" y="190"/>
                  </a:cxn>
                  <a:cxn ang="0">
                    <a:pos x="98" y="213"/>
                  </a:cxn>
                  <a:cxn ang="0">
                    <a:pos x="98" y="241"/>
                  </a:cxn>
                  <a:cxn ang="0">
                    <a:pos x="98" y="269"/>
                  </a:cxn>
                  <a:cxn ang="0">
                    <a:pos x="99" y="298"/>
                  </a:cxn>
                  <a:cxn ang="0">
                    <a:pos x="99" y="323"/>
                  </a:cxn>
                  <a:cxn ang="0">
                    <a:pos x="99" y="344"/>
                  </a:cxn>
                  <a:cxn ang="0">
                    <a:pos x="100" y="344"/>
                  </a:cxn>
                  <a:cxn ang="0">
                    <a:pos x="103" y="350"/>
                  </a:cxn>
                  <a:cxn ang="0">
                    <a:pos x="109" y="354"/>
                  </a:cxn>
                  <a:cxn ang="0">
                    <a:pos x="121" y="357"/>
                  </a:cxn>
                  <a:cxn ang="0">
                    <a:pos x="133" y="354"/>
                  </a:cxn>
                  <a:cxn ang="0">
                    <a:pos x="140" y="350"/>
                  </a:cxn>
                  <a:cxn ang="0">
                    <a:pos x="142" y="344"/>
                  </a:cxn>
                  <a:cxn ang="0">
                    <a:pos x="143" y="344"/>
                  </a:cxn>
                  <a:cxn ang="0">
                    <a:pos x="152" y="54"/>
                  </a:cxn>
                  <a:cxn ang="0">
                    <a:pos x="153" y="161"/>
                  </a:cxn>
                  <a:cxn ang="0">
                    <a:pos x="153" y="166"/>
                  </a:cxn>
                  <a:cxn ang="0">
                    <a:pos x="158" y="174"/>
                  </a:cxn>
                  <a:cxn ang="0">
                    <a:pos x="164" y="177"/>
                  </a:cxn>
                  <a:cxn ang="0">
                    <a:pos x="175" y="177"/>
                  </a:cxn>
                  <a:cxn ang="0">
                    <a:pos x="182" y="174"/>
                  </a:cxn>
                  <a:cxn ang="0">
                    <a:pos x="185" y="166"/>
                  </a:cxn>
                  <a:cxn ang="0">
                    <a:pos x="187" y="163"/>
                  </a:cxn>
                  <a:cxn ang="0">
                    <a:pos x="186" y="22"/>
                  </a:cxn>
                  <a:cxn ang="0">
                    <a:pos x="178" y="9"/>
                  </a:cxn>
                  <a:cxn ang="0">
                    <a:pos x="164" y="3"/>
                  </a:cxn>
                  <a:cxn ang="0">
                    <a:pos x="31" y="0"/>
                  </a:cxn>
                </a:cxnLst>
                <a:pathLst>
                  <a:path w="573" h="1111">
                    <a:moveTo>
                      <a:pt x="94" y="0"/>
                    </a:moveTo>
                    <a:lnTo>
                      <a:pt x="72" y="5"/>
                    </a:lnTo>
                    <a:lnTo>
                      <a:pt x="50" y="16"/>
                    </a:lnTo>
                    <a:lnTo>
                      <a:pt x="30" y="32"/>
                    </a:lnTo>
                    <a:lnTo>
                      <a:pt x="15" y="53"/>
                    </a:lnTo>
                    <a:lnTo>
                      <a:pt x="4" y="75"/>
                    </a:lnTo>
                    <a:lnTo>
                      <a:pt x="0" y="99"/>
                    </a:lnTo>
                    <a:lnTo>
                      <a:pt x="0" y="509"/>
                    </a:lnTo>
                    <a:lnTo>
                      <a:pt x="0" y="511"/>
                    </a:lnTo>
                    <a:lnTo>
                      <a:pt x="1" y="516"/>
                    </a:lnTo>
                    <a:lnTo>
                      <a:pt x="4" y="525"/>
                    </a:lnTo>
                    <a:lnTo>
                      <a:pt x="9" y="533"/>
                    </a:lnTo>
                    <a:lnTo>
                      <a:pt x="16" y="543"/>
                    </a:lnTo>
                    <a:lnTo>
                      <a:pt x="26" y="550"/>
                    </a:lnTo>
                    <a:lnTo>
                      <a:pt x="39" y="556"/>
                    </a:lnTo>
                    <a:lnTo>
                      <a:pt x="56" y="557"/>
                    </a:lnTo>
                    <a:lnTo>
                      <a:pt x="72" y="556"/>
                    </a:lnTo>
                    <a:lnTo>
                      <a:pt x="84" y="551"/>
                    </a:lnTo>
                    <a:lnTo>
                      <a:pt x="92" y="543"/>
                    </a:lnTo>
                    <a:lnTo>
                      <a:pt x="100" y="534"/>
                    </a:lnTo>
                    <a:lnTo>
                      <a:pt x="103" y="525"/>
                    </a:lnTo>
                    <a:lnTo>
                      <a:pt x="106" y="516"/>
                    </a:lnTo>
                    <a:lnTo>
                      <a:pt x="107" y="508"/>
                    </a:lnTo>
                    <a:lnTo>
                      <a:pt x="108" y="503"/>
                    </a:lnTo>
                    <a:lnTo>
                      <a:pt x="108" y="500"/>
                    </a:lnTo>
                    <a:lnTo>
                      <a:pt x="108" y="166"/>
                    </a:lnTo>
                    <a:lnTo>
                      <a:pt x="134" y="167"/>
                    </a:lnTo>
                    <a:lnTo>
                      <a:pt x="135" y="1066"/>
                    </a:lnTo>
                    <a:lnTo>
                      <a:pt x="136" y="1068"/>
                    </a:lnTo>
                    <a:lnTo>
                      <a:pt x="138" y="1073"/>
                    </a:lnTo>
                    <a:lnTo>
                      <a:pt x="143" y="1080"/>
                    </a:lnTo>
                    <a:lnTo>
                      <a:pt x="151" y="1089"/>
                    </a:lnTo>
                    <a:lnTo>
                      <a:pt x="162" y="1097"/>
                    </a:lnTo>
                    <a:lnTo>
                      <a:pt x="174" y="1105"/>
                    </a:lnTo>
                    <a:lnTo>
                      <a:pt x="189" y="1110"/>
                    </a:lnTo>
                    <a:lnTo>
                      <a:pt x="199" y="1111"/>
                    </a:lnTo>
                    <a:lnTo>
                      <a:pt x="217" y="1111"/>
                    </a:lnTo>
                    <a:lnTo>
                      <a:pt x="227" y="1110"/>
                    </a:lnTo>
                    <a:lnTo>
                      <a:pt x="243" y="1105"/>
                    </a:lnTo>
                    <a:lnTo>
                      <a:pt x="255" y="1097"/>
                    </a:lnTo>
                    <a:lnTo>
                      <a:pt x="265" y="1089"/>
                    </a:lnTo>
                    <a:lnTo>
                      <a:pt x="272" y="1080"/>
                    </a:lnTo>
                    <a:lnTo>
                      <a:pt x="276" y="1073"/>
                    </a:lnTo>
                    <a:lnTo>
                      <a:pt x="278" y="1068"/>
                    </a:lnTo>
                    <a:lnTo>
                      <a:pt x="279" y="1066"/>
                    </a:lnTo>
                    <a:lnTo>
                      <a:pt x="279" y="499"/>
                    </a:lnTo>
                    <a:lnTo>
                      <a:pt x="302" y="499"/>
                    </a:lnTo>
                    <a:lnTo>
                      <a:pt x="302" y="503"/>
                    </a:lnTo>
                    <a:lnTo>
                      <a:pt x="302" y="515"/>
                    </a:lnTo>
                    <a:lnTo>
                      <a:pt x="302" y="534"/>
                    </a:lnTo>
                    <a:lnTo>
                      <a:pt x="302" y="560"/>
                    </a:lnTo>
                    <a:lnTo>
                      <a:pt x="304" y="590"/>
                    </a:lnTo>
                    <a:lnTo>
                      <a:pt x="304" y="626"/>
                    </a:lnTo>
                    <a:lnTo>
                      <a:pt x="304" y="664"/>
                    </a:lnTo>
                    <a:lnTo>
                      <a:pt x="304" y="706"/>
                    </a:lnTo>
                    <a:lnTo>
                      <a:pt x="304" y="750"/>
                    </a:lnTo>
                    <a:lnTo>
                      <a:pt x="304" y="793"/>
                    </a:lnTo>
                    <a:lnTo>
                      <a:pt x="304" y="838"/>
                    </a:lnTo>
                    <a:lnTo>
                      <a:pt x="305" y="882"/>
                    </a:lnTo>
                    <a:lnTo>
                      <a:pt x="305" y="926"/>
                    </a:lnTo>
                    <a:lnTo>
                      <a:pt x="305" y="966"/>
                    </a:lnTo>
                    <a:lnTo>
                      <a:pt x="305" y="1004"/>
                    </a:lnTo>
                    <a:lnTo>
                      <a:pt x="305" y="1037"/>
                    </a:lnTo>
                    <a:lnTo>
                      <a:pt x="305" y="1066"/>
                    </a:lnTo>
                    <a:lnTo>
                      <a:pt x="305" y="1067"/>
                    </a:lnTo>
                    <a:lnTo>
                      <a:pt x="306" y="1073"/>
                    </a:lnTo>
                    <a:lnTo>
                      <a:pt x="310" y="1079"/>
                    </a:lnTo>
                    <a:lnTo>
                      <a:pt x="315" y="1088"/>
                    </a:lnTo>
                    <a:lnTo>
                      <a:pt x="323" y="1096"/>
                    </a:lnTo>
                    <a:lnTo>
                      <a:pt x="335" y="1103"/>
                    </a:lnTo>
                    <a:lnTo>
                      <a:pt x="351" y="1108"/>
                    </a:lnTo>
                    <a:lnTo>
                      <a:pt x="372" y="1111"/>
                    </a:lnTo>
                    <a:lnTo>
                      <a:pt x="392" y="1108"/>
                    </a:lnTo>
                    <a:lnTo>
                      <a:pt x="408" y="1103"/>
                    </a:lnTo>
                    <a:lnTo>
                      <a:pt x="420" y="1096"/>
                    </a:lnTo>
                    <a:lnTo>
                      <a:pt x="429" y="1089"/>
                    </a:lnTo>
                    <a:lnTo>
                      <a:pt x="434" y="1080"/>
                    </a:lnTo>
                    <a:lnTo>
                      <a:pt x="437" y="1073"/>
                    </a:lnTo>
                    <a:lnTo>
                      <a:pt x="438" y="1068"/>
                    </a:lnTo>
                    <a:lnTo>
                      <a:pt x="438" y="1067"/>
                    </a:lnTo>
                    <a:lnTo>
                      <a:pt x="440" y="166"/>
                    </a:lnTo>
                    <a:lnTo>
                      <a:pt x="466" y="166"/>
                    </a:lnTo>
                    <a:lnTo>
                      <a:pt x="466" y="500"/>
                    </a:lnTo>
                    <a:lnTo>
                      <a:pt x="468" y="503"/>
                    </a:lnTo>
                    <a:lnTo>
                      <a:pt x="469" y="509"/>
                    </a:lnTo>
                    <a:lnTo>
                      <a:pt x="472" y="517"/>
                    </a:lnTo>
                    <a:lnTo>
                      <a:pt x="477" y="527"/>
                    </a:lnTo>
                    <a:lnTo>
                      <a:pt x="483" y="537"/>
                    </a:lnTo>
                    <a:lnTo>
                      <a:pt x="493" y="545"/>
                    </a:lnTo>
                    <a:lnTo>
                      <a:pt x="505" y="551"/>
                    </a:lnTo>
                    <a:lnTo>
                      <a:pt x="520" y="554"/>
                    </a:lnTo>
                    <a:lnTo>
                      <a:pt x="536" y="551"/>
                    </a:lnTo>
                    <a:lnTo>
                      <a:pt x="548" y="545"/>
                    </a:lnTo>
                    <a:lnTo>
                      <a:pt x="557" y="537"/>
                    </a:lnTo>
                    <a:lnTo>
                      <a:pt x="563" y="527"/>
                    </a:lnTo>
                    <a:lnTo>
                      <a:pt x="570" y="517"/>
                    </a:lnTo>
                    <a:lnTo>
                      <a:pt x="573" y="510"/>
                    </a:lnTo>
                    <a:lnTo>
                      <a:pt x="573" y="508"/>
                    </a:lnTo>
                    <a:lnTo>
                      <a:pt x="573" y="79"/>
                    </a:lnTo>
                    <a:lnTo>
                      <a:pt x="572" y="68"/>
                    </a:lnTo>
                    <a:lnTo>
                      <a:pt x="561" y="47"/>
                    </a:lnTo>
                    <a:lnTo>
                      <a:pt x="546" y="28"/>
                    </a:lnTo>
                    <a:lnTo>
                      <a:pt x="528" y="14"/>
                    </a:lnTo>
                    <a:lnTo>
                      <a:pt x="506" y="4"/>
                    </a:lnTo>
                    <a:lnTo>
                      <a:pt x="485" y="0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</p:grpSp>
        <p:grpSp>
          <p:nvGrpSpPr>
            <p:cNvPr id="18447" name="Group 7"/>
            <p:cNvGrpSpPr/>
            <p:nvPr/>
          </p:nvGrpSpPr>
          <p:grpSpPr>
            <a:xfrm>
              <a:off x="362" y="544"/>
              <a:ext cx="182" cy="726"/>
              <a:chOff x="0" y="0"/>
              <a:chExt cx="498" cy="1245"/>
            </a:xfrm>
          </p:grpSpPr>
          <p:sp>
            <p:nvSpPr>
              <p:cNvPr id="18448" name="Freeform 8"/>
              <p:cNvSpPr/>
              <p:nvPr/>
            </p:nvSpPr>
            <p:spPr>
              <a:xfrm>
                <a:off x="121" y="0"/>
                <a:ext cx="233" cy="254"/>
              </a:xfrm>
              <a:custGeom>
                <a:avLst/>
                <a:gdLst/>
                <a:ahLst/>
                <a:cxnLst>
                  <a:cxn ang="0">
                    <a:pos x="45" y="0"/>
                  </a:cxn>
                  <a:cxn ang="0">
                    <a:pos x="54" y="3"/>
                  </a:cxn>
                  <a:cxn ang="0">
                    <a:pos x="62" y="3"/>
                  </a:cxn>
                  <a:cxn ang="0">
                    <a:pos x="71" y="9"/>
                  </a:cxn>
                  <a:cxn ang="0">
                    <a:pos x="77" y="14"/>
                  </a:cxn>
                  <a:cxn ang="0">
                    <a:pos x="82" y="21"/>
                  </a:cxn>
                  <a:cxn ang="0">
                    <a:pos x="86" y="28"/>
                  </a:cxn>
                  <a:cxn ang="0">
                    <a:pos x="89" y="37"/>
                  </a:cxn>
                  <a:cxn ang="0">
                    <a:pos x="89" y="49"/>
                  </a:cxn>
                  <a:cxn ang="0">
                    <a:pos x="89" y="57"/>
                  </a:cxn>
                  <a:cxn ang="0">
                    <a:pos x="86" y="67"/>
                  </a:cxn>
                  <a:cxn ang="0">
                    <a:pos x="82" y="74"/>
                  </a:cxn>
                  <a:cxn ang="0">
                    <a:pos x="77" y="82"/>
                  </a:cxn>
                  <a:cxn ang="0">
                    <a:pos x="71" y="88"/>
                  </a:cxn>
                  <a:cxn ang="0">
                    <a:pos x="62" y="91"/>
                  </a:cxn>
                  <a:cxn ang="0">
                    <a:pos x="54" y="95"/>
                  </a:cxn>
                  <a:cxn ang="0">
                    <a:pos x="45" y="96"/>
                  </a:cxn>
                  <a:cxn ang="0">
                    <a:pos x="34" y="95"/>
                  </a:cxn>
                  <a:cxn ang="0">
                    <a:pos x="25" y="90"/>
                  </a:cxn>
                  <a:cxn ang="0">
                    <a:pos x="17" y="85"/>
                  </a:cxn>
                  <a:cxn ang="0">
                    <a:pos x="10" y="78"/>
                  </a:cxn>
                  <a:cxn ang="0">
                    <a:pos x="4" y="68"/>
                  </a:cxn>
                  <a:cxn ang="0">
                    <a:pos x="3" y="58"/>
                  </a:cxn>
                  <a:cxn ang="0">
                    <a:pos x="0" y="49"/>
                  </a:cxn>
                  <a:cxn ang="0">
                    <a:pos x="3" y="37"/>
                  </a:cxn>
                  <a:cxn ang="0">
                    <a:pos x="4" y="26"/>
                  </a:cxn>
                  <a:cxn ang="0">
                    <a:pos x="10" y="17"/>
                  </a:cxn>
                  <a:cxn ang="0">
                    <a:pos x="17" y="10"/>
                  </a:cxn>
                  <a:cxn ang="0">
                    <a:pos x="25" y="4"/>
                  </a:cxn>
                  <a:cxn ang="0">
                    <a:pos x="34" y="3"/>
                  </a:cxn>
                  <a:cxn ang="0">
                    <a:pos x="45" y="0"/>
                  </a:cxn>
                </a:cxnLst>
                <a:pathLst>
                  <a:path w="267" h="292">
                    <a:moveTo>
                      <a:pt x="133" y="0"/>
                    </a:moveTo>
                    <a:lnTo>
                      <a:pt x="161" y="3"/>
                    </a:lnTo>
                    <a:lnTo>
                      <a:pt x="186" y="12"/>
                    </a:lnTo>
                    <a:lnTo>
                      <a:pt x="209" y="25"/>
                    </a:lnTo>
                    <a:lnTo>
                      <a:pt x="228" y="42"/>
                    </a:lnTo>
                    <a:lnTo>
                      <a:pt x="245" y="64"/>
                    </a:lnTo>
                    <a:lnTo>
                      <a:pt x="257" y="88"/>
                    </a:lnTo>
                    <a:lnTo>
                      <a:pt x="265" y="116"/>
                    </a:lnTo>
                    <a:lnTo>
                      <a:pt x="267" y="146"/>
                    </a:lnTo>
                    <a:lnTo>
                      <a:pt x="265" y="175"/>
                    </a:lnTo>
                    <a:lnTo>
                      <a:pt x="257" y="203"/>
                    </a:lnTo>
                    <a:lnTo>
                      <a:pt x="245" y="227"/>
                    </a:lnTo>
                    <a:lnTo>
                      <a:pt x="228" y="249"/>
                    </a:lnTo>
                    <a:lnTo>
                      <a:pt x="209" y="267"/>
                    </a:lnTo>
                    <a:lnTo>
                      <a:pt x="186" y="281"/>
                    </a:lnTo>
                    <a:lnTo>
                      <a:pt x="161" y="289"/>
                    </a:lnTo>
                    <a:lnTo>
                      <a:pt x="133" y="292"/>
                    </a:lnTo>
                    <a:lnTo>
                      <a:pt x="103" y="288"/>
                    </a:lnTo>
                    <a:lnTo>
                      <a:pt x="75" y="277"/>
                    </a:lnTo>
                    <a:lnTo>
                      <a:pt x="51" y="260"/>
                    </a:lnTo>
                    <a:lnTo>
                      <a:pt x="29" y="237"/>
                    </a:lnTo>
                    <a:lnTo>
                      <a:pt x="13" y="210"/>
                    </a:lnTo>
                    <a:lnTo>
                      <a:pt x="4" y="178"/>
                    </a:lnTo>
                    <a:lnTo>
                      <a:pt x="0" y="146"/>
                    </a:lnTo>
                    <a:lnTo>
                      <a:pt x="4" y="113"/>
                    </a:lnTo>
                    <a:lnTo>
                      <a:pt x="13" y="81"/>
                    </a:lnTo>
                    <a:lnTo>
                      <a:pt x="29" y="54"/>
                    </a:lnTo>
                    <a:lnTo>
                      <a:pt x="51" y="32"/>
                    </a:lnTo>
                    <a:lnTo>
                      <a:pt x="75" y="14"/>
                    </a:lnTo>
                    <a:lnTo>
                      <a:pt x="103" y="3"/>
                    </a:lnTo>
                    <a:lnTo>
                      <a:pt x="133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8449" name="Freeform 9"/>
              <p:cNvSpPr/>
              <p:nvPr/>
            </p:nvSpPr>
            <p:spPr>
              <a:xfrm>
                <a:off x="0" y="281"/>
                <a:ext cx="498" cy="964"/>
              </a:xfrm>
              <a:custGeom>
                <a:avLst/>
                <a:gdLst/>
                <a:ahLst/>
                <a:cxnLst>
                  <a:cxn ang="0">
                    <a:pos x="24" y="3"/>
                  </a:cxn>
                  <a:cxn ang="0">
                    <a:pos x="10" y="10"/>
                  </a:cxn>
                  <a:cxn ang="0">
                    <a:pos x="3" y="24"/>
                  </a:cxn>
                  <a:cxn ang="0">
                    <a:pos x="0" y="164"/>
                  </a:cxn>
                  <a:cxn ang="0">
                    <a:pos x="1" y="166"/>
                  </a:cxn>
                  <a:cxn ang="0">
                    <a:pos x="3" y="171"/>
                  </a:cxn>
                  <a:cxn ang="0">
                    <a:pos x="9" y="176"/>
                  </a:cxn>
                  <a:cxn ang="0">
                    <a:pos x="18" y="180"/>
                  </a:cxn>
                  <a:cxn ang="0">
                    <a:pos x="28" y="177"/>
                  </a:cxn>
                  <a:cxn ang="0">
                    <a:pos x="32" y="172"/>
                  </a:cxn>
                  <a:cxn ang="0">
                    <a:pos x="35" y="166"/>
                  </a:cxn>
                  <a:cxn ang="0">
                    <a:pos x="36" y="161"/>
                  </a:cxn>
                  <a:cxn ang="0">
                    <a:pos x="36" y="54"/>
                  </a:cxn>
                  <a:cxn ang="0">
                    <a:pos x="43" y="344"/>
                  </a:cxn>
                  <a:cxn ang="0">
                    <a:pos x="44" y="344"/>
                  </a:cxn>
                  <a:cxn ang="0">
                    <a:pos x="49" y="350"/>
                  </a:cxn>
                  <a:cxn ang="0">
                    <a:pos x="56" y="355"/>
                  </a:cxn>
                  <a:cxn ang="0">
                    <a:pos x="64" y="357"/>
                  </a:cxn>
                  <a:cxn ang="0">
                    <a:pos x="73" y="357"/>
                  </a:cxn>
                  <a:cxn ang="0">
                    <a:pos x="83" y="353"/>
                  </a:cxn>
                  <a:cxn ang="0">
                    <a:pos x="89" y="347"/>
                  </a:cxn>
                  <a:cxn ang="0">
                    <a:pos x="90" y="344"/>
                  </a:cxn>
                  <a:cxn ang="0">
                    <a:pos x="90" y="161"/>
                  </a:cxn>
                  <a:cxn ang="0">
                    <a:pos x="97" y="161"/>
                  </a:cxn>
                  <a:cxn ang="0">
                    <a:pos x="97" y="172"/>
                  </a:cxn>
                  <a:cxn ang="0">
                    <a:pos x="98" y="190"/>
                  </a:cxn>
                  <a:cxn ang="0">
                    <a:pos x="98" y="213"/>
                  </a:cxn>
                  <a:cxn ang="0">
                    <a:pos x="98" y="241"/>
                  </a:cxn>
                  <a:cxn ang="0">
                    <a:pos x="98" y="269"/>
                  </a:cxn>
                  <a:cxn ang="0">
                    <a:pos x="99" y="298"/>
                  </a:cxn>
                  <a:cxn ang="0">
                    <a:pos x="99" y="323"/>
                  </a:cxn>
                  <a:cxn ang="0">
                    <a:pos x="99" y="344"/>
                  </a:cxn>
                  <a:cxn ang="0">
                    <a:pos x="100" y="344"/>
                  </a:cxn>
                  <a:cxn ang="0">
                    <a:pos x="103" y="350"/>
                  </a:cxn>
                  <a:cxn ang="0">
                    <a:pos x="109" y="354"/>
                  </a:cxn>
                  <a:cxn ang="0">
                    <a:pos x="121" y="357"/>
                  </a:cxn>
                  <a:cxn ang="0">
                    <a:pos x="133" y="354"/>
                  </a:cxn>
                  <a:cxn ang="0">
                    <a:pos x="140" y="350"/>
                  </a:cxn>
                  <a:cxn ang="0">
                    <a:pos x="142" y="344"/>
                  </a:cxn>
                  <a:cxn ang="0">
                    <a:pos x="143" y="344"/>
                  </a:cxn>
                  <a:cxn ang="0">
                    <a:pos x="152" y="54"/>
                  </a:cxn>
                  <a:cxn ang="0">
                    <a:pos x="153" y="161"/>
                  </a:cxn>
                  <a:cxn ang="0">
                    <a:pos x="153" y="166"/>
                  </a:cxn>
                  <a:cxn ang="0">
                    <a:pos x="158" y="174"/>
                  </a:cxn>
                  <a:cxn ang="0">
                    <a:pos x="164" y="177"/>
                  </a:cxn>
                  <a:cxn ang="0">
                    <a:pos x="175" y="177"/>
                  </a:cxn>
                  <a:cxn ang="0">
                    <a:pos x="182" y="174"/>
                  </a:cxn>
                  <a:cxn ang="0">
                    <a:pos x="185" y="166"/>
                  </a:cxn>
                  <a:cxn ang="0">
                    <a:pos x="187" y="163"/>
                  </a:cxn>
                  <a:cxn ang="0">
                    <a:pos x="186" y="22"/>
                  </a:cxn>
                  <a:cxn ang="0">
                    <a:pos x="178" y="9"/>
                  </a:cxn>
                  <a:cxn ang="0">
                    <a:pos x="164" y="3"/>
                  </a:cxn>
                  <a:cxn ang="0">
                    <a:pos x="31" y="0"/>
                  </a:cxn>
                </a:cxnLst>
                <a:pathLst>
                  <a:path w="573" h="1111">
                    <a:moveTo>
                      <a:pt x="94" y="0"/>
                    </a:moveTo>
                    <a:lnTo>
                      <a:pt x="72" y="5"/>
                    </a:lnTo>
                    <a:lnTo>
                      <a:pt x="50" y="16"/>
                    </a:lnTo>
                    <a:lnTo>
                      <a:pt x="30" y="32"/>
                    </a:lnTo>
                    <a:lnTo>
                      <a:pt x="15" y="53"/>
                    </a:lnTo>
                    <a:lnTo>
                      <a:pt x="4" y="75"/>
                    </a:lnTo>
                    <a:lnTo>
                      <a:pt x="0" y="99"/>
                    </a:lnTo>
                    <a:lnTo>
                      <a:pt x="0" y="509"/>
                    </a:lnTo>
                    <a:lnTo>
                      <a:pt x="0" y="511"/>
                    </a:lnTo>
                    <a:lnTo>
                      <a:pt x="1" y="516"/>
                    </a:lnTo>
                    <a:lnTo>
                      <a:pt x="4" y="525"/>
                    </a:lnTo>
                    <a:lnTo>
                      <a:pt x="9" y="533"/>
                    </a:lnTo>
                    <a:lnTo>
                      <a:pt x="16" y="543"/>
                    </a:lnTo>
                    <a:lnTo>
                      <a:pt x="26" y="550"/>
                    </a:lnTo>
                    <a:lnTo>
                      <a:pt x="39" y="556"/>
                    </a:lnTo>
                    <a:lnTo>
                      <a:pt x="56" y="557"/>
                    </a:lnTo>
                    <a:lnTo>
                      <a:pt x="72" y="556"/>
                    </a:lnTo>
                    <a:lnTo>
                      <a:pt x="84" y="551"/>
                    </a:lnTo>
                    <a:lnTo>
                      <a:pt x="92" y="543"/>
                    </a:lnTo>
                    <a:lnTo>
                      <a:pt x="100" y="534"/>
                    </a:lnTo>
                    <a:lnTo>
                      <a:pt x="103" y="525"/>
                    </a:lnTo>
                    <a:lnTo>
                      <a:pt x="106" y="516"/>
                    </a:lnTo>
                    <a:lnTo>
                      <a:pt x="107" y="508"/>
                    </a:lnTo>
                    <a:lnTo>
                      <a:pt x="108" y="503"/>
                    </a:lnTo>
                    <a:lnTo>
                      <a:pt x="108" y="500"/>
                    </a:lnTo>
                    <a:lnTo>
                      <a:pt x="108" y="166"/>
                    </a:lnTo>
                    <a:lnTo>
                      <a:pt x="134" y="167"/>
                    </a:lnTo>
                    <a:lnTo>
                      <a:pt x="135" y="1066"/>
                    </a:lnTo>
                    <a:lnTo>
                      <a:pt x="136" y="1068"/>
                    </a:lnTo>
                    <a:lnTo>
                      <a:pt x="138" y="1073"/>
                    </a:lnTo>
                    <a:lnTo>
                      <a:pt x="143" y="1080"/>
                    </a:lnTo>
                    <a:lnTo>
                      <a:pt x="151" y="1089"/>
                    </a:lnTo>
                    <a:lnTo>
                      <a:pt x="162" y="1097"/>
                    </a:lnTo>
                    <a:lnTo>
                      <a:pt x="174" y="1105"/>
                    </a:lnTo>
                    <a:lnTo>
                      <a:pt x="189" y="1110"/>
                    </a:lnTo>
                    <a:lnTo>
                      <a:pt x="199" y="1111"/>
                    </a:lnTo>
                    <a:lnTo>
                      <a:pt x="217" y="1111"/>
                    </a:lnTo>
                    <a:lnTo>
                      <a:pt x="227" y="1110"/>
                    </a:lnTo>
                    <a:lnTo>
                      <a:pt x="243" y="1105"/>
                    </a:lnTo>
                    <a:lnTo>
                      <a:pt x="255" y="1097"/>
                    </a:lnTo>
                    <a:lnTo>
                      <a:pt x="265" y="1089"/>
                    </a:lnTo>
                    <a:lnTo>
                      <a:pt x="272" y="1080"/>
                    </a:lnTo>
                    <a:lnTo>
                      <a:pt x="276" y="1073"/>
                    </a:lnTo>
                    <a:lnTo>
                      <a:pt x="278" y="1068"/>
                    </a:lnTo>
                    <a:lnTo>
                      <a:pt x="279" y="1066"/>
                    </a:lnTo>
                    <a:lnTo>
                      <a:pt x="279" y="499"/>
                    </a:lnTo>
                    <a:lnTo>
                      <a:pt x="302" y="499"/>
                    </a:lnTo>
                    <a:lnTo>
                      <a:pt x="302" y="503"/>
                    </a:lnTo>
                    <a:lnTo>
                      <a:pt x="302" y="515"/>
                    </a:lnTo>
                    <a:lnTo>
                      <a:pt x="302" y="534"/>
                    </a:lnTo>
                    <a:lnTo>
                      <a:pt x="302" y="560"/>
                    </a:lnTo>
                    <a:lnTo>
                      <a:pt x="304" y="590"/>
                    </a:lnTo>
                    <a:lnTo>
                      <a:pt x="304" y="626"/>
                    </a:lnTo>
                    <a:lnTo>
                      <a:pt x="304" y="664"/>
                    </a:lnTo>
                    <a:lnTo>
                      <a:pt x="304" y="706"/>
                    </a:lnTo>
                    <a:lnTo>
                      <a:pt x="304" y="750"/>
                    </a:lnTo>
                    <a:lnTo>
                      <a:pt x="304" y="793"/>
                    </a:lnTo>
                    <a:lnTo>
                      <a:pt x="304" y="838"/>
                    </a:lnTo>
                    <a:lnTo>
                      <a:pt x="305" y="882"/>
                    </a:lnTo>
                    <a:lnTo>
                      <a:pt x="305" y="926"/>
                    </a:lnTo>
                    <a:lnTo>
                      <a:pt x="305" y="966"/>
                    </a:lnTo>
                    <a:lnTo>
                      <a:pt x="305" y="1004"/>
                    </a:lnTo>
                    <a:lnTo>
                      <a:pt x="305" y="1037"/>
                    </a:lnTo>
                    <a:lnTo>
                      <a:pt x="305" y="1066"/>
                    </a:lnTo>
                    <a:lnTo>
                      <a:pt x="305" y="1067"/>
                    </a:lnTo>
                    <a:lnTo>
                      <a:pt x="306" y="1073"/>
                    </a:lnTo>
                    <a:lnTo>
                      <a:pt x="310" y="1079"/>
                    </a:lnTo>
                    <a:lnTo>
                      <a:pt x="315" y="1088"/>
                    </a:lnTo>
                    <a:lnTo>
                      <a:pt x="323" y="1096"/>
                    </a:lnTo>
                    <a:lnTo>
                      <a:pt x="335" y="1103"/>
                    </a:lnTo>
                    <a:lnTo>
                      <a:pt x="351" y="1108"/>
                    </a:lnTo>
                    <a:lnTo>
                      <a:pt x="372" y="1111"/>
                    </a:lnTo>
                    <a:lnTo>
                      <a:pt x="392" y="1108"/>
                    </a:lnTo>
                    <a:lnTo>
                      <a:pt x="408" y="1103"/>
                    </a:lnTo>
                    <a:lnTo>
                      <a:pt x="420" y="1096"/>
                    </a:lnTo>
                    <a:lnTo>
                      <a:pt x="429" y="1089"/>
                    </a:lnTo>
                    <a:lnTo>
                      <a:pt x="434" y="1080"/>
                    </a:lnTo>
                    <a:lnTo>
                      <a:pt x="437" y="1073"/>
                    </a:lnTo>
                    <a:lnTo>
                      <a:pt x="438" y="1068"/>
                    </a:lnTo>
                    <a:lnTo>
                      <a:pt x="438" y="1067"/>
                    </a:lnTo>
                    <a:lnTo>
                      <a:pt x="440" y="166"/>
                    </a:lnTo>
                    <a:lnTo>
                      <a:pt x="466" y="166"/>
                    </a:lnTo>
                    <a:lnTo>
                      <a:pt x="466" y="500"/>
                    </a:lnTo>
                    <a:lnTo>
                      <a:pt x="468" y="503"/>
                    </a:lnTo>
                    <a:lnTo>
                      <a:pt x="469" y="509"/>
                    </a:lnTo>
                    <a:lnTo>
                      <a:pt x="472" y="517"/>
                    </a:lnTo>
                    <a:lnTo>
                      <a:pt x="477" y="527"/>
                    </a:lnTo>
                    <a:lnTo>
                      <a:pt x="483" y="537"/>
                    </a:lnTo>
                    <a:lnTo>
                      <a:pt x="493" y="545"/>
                    </a:lnTo>
                    <a:lnTo>
                      <a:pt x="505" y="551"/>
                    </a:lnTo>
                    <a:lnTo>
                      <a:pt x="520" y="554"/>
                    </a:lnTo>
                    <a:lnTo>
                      <a:pt x="536" y="551"/>
                    </a:lnTo>
                    <a:lnTo>
                      <a:pt x="548" y="545"/>
                    </a:lnTo>
                    <a:lnTo>
                      <a:pt x="557" y="537"/>
                    </a:lnTo>
                    <a:lnTo>
                      <a:pt x="563" y="527"/>
                    </a:lnTo>
                    <a:lnTo>
                      <a:pt x="570" y="517"/>
                    </a:lnTo>
                    <a:lnTo>
                      <a:pt x="573" y="510"/>
                    </a:lnTo>
                    <a:lnTo>
                      <a:pt x="573" y="508"/>
                    </a:lnTo>
                    <a:lnTo>
                      <a:pt x="573" y="79"/>
                    </a:lnTo>
                    <a:lnTo>
                      <a:pt x="572" y="68"/>
                    </a:lnTo>
                    <a:lnTo>
                      <a:pt x="561" y="47"/>
                    </a:lnTo>
                    <a:lnTo>
                      <a:pt x="546" y="28"/>
                    </a:lnTo>
                    <a:lnTo>
                      <a:pt x="528" y="14"/>
                    </a:lnTo>
                    <a:lnTo>
                      <a:pt x="506" y="4"/>
                    </a:lnTo>
                    <a:lnTo>
                      <a:pt x="485" y="0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</p:grpSp>
        <p:grpSp>
          <p:nvGrpSpPr>
            <p:cNvPr id="18450" name="Group 7"/>
            <p:cNvGrpSpPr/>
            <p:nvPr/>
          </p:nvGrpSpPr>
          <p:grpSpPr>
            <a:xfrm>
              <a:off x="0" y="1088"/>
              <a:ext cx="136" cy="409"/>
              <a:chOff x="0" y="0"/>
              <a:chExt cx="498" cy="1245"/>
            </a:xfrm>
          </p:grpSpPr>
          <p:sp>
            <p:nvSpPr>
              <p:cNvPr id="18451" name="Freeform 8"/>
              <p:cNvSpPr/>
              <p:nvPr/>
            </p:nvSpPr>
            <p:spPr>
              <a:xfrm>
                <a:off x="121" y="0"/>
                <a:ext cx="233" cy="254"/>
              </a:xfrm>
              <a:custGeom>
                <a:avLst/>
                <a:gdLst/>
                <a:ahLst/>
                <a:cxnLst>
                  <a:cxn ang="0">
                    <a:pos x="45" y="0"/>
                  </a:cxn>
                  <a:cxn ang="0">
                    <a:pos x="54" y="3"/>
                  </a:cxn>
                  <a:cxn ang="0">
                    <a:pos x="62" y="3"/>
                  </a:cxn>
                  <a:cxn ang="0">
                    <a:pos x="71" y="9"/>
                  </a:cxn>
                  <a:cxn ang="0">
                    <a:pos x="77" y="14"/>
                  </a:cxn>
                  <a:cxn ang="0">
                    <a:pos x="82" y="21"/>
                  </a:cxn>
                  <a:cxn ang="0">
                    <a:pos x="86" y="28"/>
                  </a:cxn>
                  <a:cxn ang="0">
                    <a:pos x="89" y="37"/>
                  </a:cxn>
                  <a:cxn ang="0">
                    <a:pos x="89" y="49"/>
                  </a:cxn>
                  <a:cxn ang="0">
                    <a:pos x="89" y="57"/>
                  </a:cxn>
                  <a:cxn ang="0">
                    <a:pos x="86" y="67"/>
                  </a:cxn>
                  <a:cxn ang="0">
                    <a:pos x="82" y="74"/>
                  </a:cxn>
                  <a:cxn ang="0">
                    <a:pos x="77" y="82"/>
                  </a:cxn>
                  <a:cxn ang="0">
                    <a:pos x="71" y="88"/>
                  </a:cxn>
                  <a:cxn ang="0">
                    <a:pos x="62" y="91"/>
                  </a:cxn>
                  <a:cxn ang="0">
                    <a:pos x="54" y="95"/>
                  </a:cxn>
                  <a:cxn ang="0">
                    <a:pos x="45" y="96"/>
                  </a:cxn>
                  <a:cxn ang="0">
                    <a:pos x="34" y="95"/>
                  </a:cxn>
                  <a:cxn ang="0">
                    <a:pos x="25" y="90"/>
                  </a:cxn>
                  <a:cxn ang="0">
                    <a:pos x="17" y="85"/>
                  </a:cxn>
                  <a:cxn ang="0">
                    <a:pos x="10" y="78"/>
                  </a:cxn>
                  <a:cxn ang="0">
                    <a:pos x="4" y="68"/>
                  </a:cxn>
                  <a:cxn ang="0">
                    <a:pos x="3" y="58"/>
                  </a:cxn>
                  <a:cxn ang="0">
                    <a:pos x="0" y="49"/>
                  </a:cxn>
                  <a:cxn ang="0">
                    <a:pos x="3" y="37"/>
                  </a:cxn>
                  <a:cxn ang="0">
                    <a:pos x="4" y="26"/>
                  </a:cxn>
                  <a:cxn ang="0">
                    <a:pos x="10" y="17"/>
                  </a:cxn>
                  <a:cxn ang="0">
                    <a:pos x="17" y="10"/>
                  </a:cxn>
                  <a:cxn ang="0">
                    <a:pos x="25" y="4"/>
                  </a:cxn>
                  <a:cxn ang="0">
                    <a:pos x="34" y="3"/>
                  </a:cxn>
                  <a:cxn ang="0">
                    <a:pos x="45" y="0"/>
                  </a:cxn>
                </a:cxnLst>
                <a:pathLst>
                  <a:path w="267" h="292">
                    <a:moveTo>
                      <a:pt x="133" y="0"/>
                    </a:moveTo>
                    <a:lnTo>
                      <a:pt x="161" y="3"/>
                    </a:lnTo>
                    <a:lnTo>
                      <a:pt x="186" y="12"/>
                    </a:lnTo>
                    <a:lnTo>
                      <a:pt x="209" y="25"/>
                    </a:lnTo>
                    <a:lnTo>
                      <a:pt x="228" y="42"/>
                    </a:lnTo>
                    <a:lnTo>
                      <a:pt x="245" y="64"/>
                    </a:lnTo>
                    <a:lnTo>
                      <a:pt x="257" y="88"/>
                    </a:lnTo>
                    <a:lnTo>
                      <a:pt x="265" y="116"/>
                    </a:lnTo>
                    <a:lnTo>
                      <a:pt x="267" y="146"/>
                    </a:lnTo>
                    <a:lnTo>
                      <a:pt x="265" y="175"/>
                    </a:lnTo>
                    <a:lnTo>
                      <a:pt x="257" y="203"/>
                    </a:lnTo>
                    <a:lnTo>
                      <a:pt x="245" y="227"/>
                    </a:lnTo>
                    <a:lnTo>
                      <a:pt x="228" y="249"/>
                    </a:lnTo>
                    <a:lnTo>
                      <a:pt x="209" y="267"/>
                    </a:lnTo>
                    <a:lnTo>
                      <a:pt x="186" y="281"/>
                    </a:lnTo>
                    <a:lnTo>
                      <a:pt x="161" y="289"/>
                    </a:lnTo>
                    <a:lnTo>
                      <a:pt x="133" y="292"/>
                    </a:lnTo>
                    <a:lnTo>
                      <a:pt x="103" y="288"/>
                    </a:lnTo>
                    <a:lnTo>
                      <a:pt x="75" y="277"/>
                    </a:lnTo>
                    <a:lnTo>
                      <a:pt x="51" y="260"/>
                    </a:lnTo>
                    <a:lnTo>
                      <a:pt x="29" y="237"/>
                    </a:lnTo>
                    <a:lnTo>
                      <a:pt x="13" y="210"/>
                    </a:lnTo>
                    <a:lnTo>
                      <a:pt x="4" y="178"/>
                    </a:lnTo>
                    <a:lnTo>
                      <a:pt x="0" y="146"/>
                    </a:lnTo>
                    <a:lnTo>
                      <a:pt x="4" y="113"/>
                    </a:lnTo>
                    <a:lnTo>
                      <a:pt x="13" y="81"/>
                    </a:lnTo>
                    <a:lnTo>
                      <a:pt x="29" y="54"/>
                    </a:lnTo>
                    <a:lnTo>
                      <a:pt x="51" y="32"/>
                    </a:lnTo>
                    <a:lnTo>
                      <a:pt x="75" y="14"/>
                    </a:lnTo>
                    <a:lnTo>
                      <a:pt x="103" y="3"/>
                    </a:lnTo>
                    <a:lnTo>
                      <a:pt x="133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8452" name="Freeform 9"/>
              <p:cNvSpPr/>
              <p:nvPr/>
            </p:nvSpPr>
            <p:spPr>
              <a:xfrm>
                <a:off x="0" y="281"/>
                <a:ext cx="498" cy="964"/>
              </a:xfrm>
              <a:custGeom>
                <a:avLst/>
                <a:gdLst/>
                <a:ahLst/>
                <a:cxnLst>
                  <a:cxn ang="0">
                    <a:pos x="24" y="3"/>
                  </a:cxn>
                  <a:cxn ang="0">
                    <a:pos x="10" y="10"/>
                  </a:cxn>
                  <a:cxn ang="0">
                    <a:pos x="3" y="24"/>
                  </a:cxn>
                  <a:cxn ang="0">
                    <a:pos x="0" y="164"/>
                  </a:cxn>
                  <a:cxn ang="0">
                    <a:pos x="1" y="166"/>
                  </a:cxn>
                  <a:cxn ang="0">
                    <a:pos x="3" y="171"/>
                  </a:cxn>
                  <a:cxn ang="0">
                    <a:pos x="9" y="176"/>
                  </a:cxn>
                  <a:cxn ang="0">
                    <a:pos x="18" y="180"/>
                  </a:cxn>
                  <a:cxn ang="0">
                    <a:pos x="28" y="177"/>
                  </a:cxn>
                  <a:cxn ang="0">
                    <a:pos x="32" y="172"/>
                  </a:cxn>
                  <a:cxn ang="0">
                    <a:pos x="35" y="166"/>
                  </a:cxn>
                  <a:cxn ang="0">
                    <a:pos x="36" y="161"/>
                  </a:cxn>
                  <a:cxn ang="0">
                    <a:pos x="36" y="54"/>
                  </a:cxn>
                  <a:cxn ang="0">
                    <a:pos x="43" y="344"/>
                  </a:cxn>
                  <a:cxn ang="0">
                    <a:pos x="44" y="344"/>
                  </a:cxn>
                  <a:cxn ang="0">
                    <a:pos x="49" y="350"/>
                  </a:cxn>
                  <a:cxn ang="0">
                    <a:pos x="56" y="355"/>
                  </a:cxn>
                  <a:cxn ang="0">
                    <a:pos x="64" y="357"/>
                  </a:cxn>
                  <a:cxn ang="0">
                    <a:pos x="73" y="357"/>
                  </a:cxn>
                  <a:cxn ang="0">
                    <a:pos x="83" y="353"/>
                  </a:cxn>
                  <a:cxn ang="0">
                    <a:pos x="89" y="347"/>
                  </a:cxn>
                  <a:cxn ang="0">
                    <a:pos x="90" y="344"/>
                  </a:cxn>
                  <a:cxn ang="0">
                    <a:pos x="90" y="161"/>
                  </a:cxn>
                  <a:cxn ang="0">
                    <a:pos x="97" y="161"/>
                  </a:cxn>
                  <a:cxn ang="0">
                    <a:pos x="97" y="172"/>
                  </a:cxn>
                  <a:cxn ang="0">
                    <a:pos x="98" y="190"/>
                  </a:cxn>
                  <a:cxn ang="0">
                    <a:pos x="98" y="213"/>
                  </a:cxn>
                  <a:cxn ang="0">
                    <a:pos x="98" y="241"/>
                  </a:cxn>
                  <a:cxn ang="0">
                    <a:pos x="98" y="269"/>
                  </a:cxn>
                  <a:cxn ang="0">
                    <a:pos x="99" y="298"/>
                  </a:cxn>
                  <a:cxn ang="0">
                    <a:pos x="99" y="323"/>
                  </a:cxn>
                  <a:cxn ang="0">
                    <a:pos x="99" y="344"/>
                  </a:cxn>
                  <a:cxn ang="0">
                    <a:pos x="100" y="344"/>
                  </a:cxn>
                  <a:cxn ang="0">
                    <a:pos x="103" y="350"/>
                  </a:cxn>
                  <a:cxn ang="0">
                    <a:pos x="109" y="354"/>
                  </a:cxn>
                  <a:cxn ang="0">
                    <a:pos x="121" y="357"/>
                  </a:cxn>
                  <a:cxn ang="0">
                    <a:pos x="133" y="354"/>
                  </a:cxn>
                  <a:cxn ang="0">
                    <a:pos x="140" y="350"/>
                  </a:cxn>
                  <a:cxn ang="0">
                    <a:pos x="142" y="344"/>
                  </a:cxn>
                  <a:cxn ang="0">
                    <a:pos x="143" y="344"/>
                  </a:cxn>
                  <a:cxn ang="0">
                    <a:pos x="152" y="54"/>
                  </a:cxn>
                  <a:cxn ang="0">
                    <a:pos x="153" y="161"/>
                  </a:cxn>
                  <a:cxn ang="0">
                    <a:pos x="153" y="166"/>
                  </a:cxn>
                  <a:cxn ang="0">
                    <a:pos x="158" y="174"/>
                  </a:cxn>
                  <a:cxn ang="0">
                    <a:pos x="164" y="177"/>
                  </a:cxn>
                  <a:cxn ang="0">
                    <a:pos x="175" y="177"/>
                  </a:cxn>
                  <a:cxn ang="0">
                    <a:pos x="182" y="174"/>
                  </a:cxn>
                  <a:cxn ang="0">
                    <a:pos x="185" y="166"/>
                  </a:cxn>
                  <a:cxn ang="0">
                    <a:pos x="187" y="163"/>
                  </a:cxn>
                  <a:cxn ang="0">
                    <a:pos x="186" y="22"/>
                  </a:cxn>
                  <a:cxn ang="0">
                    <a:pos x="178" y="9"/>
                  </a:cxn>
                  <a:cxn ang="0">
                    <a:pos x="164" y="3"/>
                  </a:cxn>
                  <a:cxn ang="0">
                    <a:pos x="31" y="0"/>
                  </a:cxn>
                </a:cxnLst>
                <a:pathLst>
                  <a:path w="573" h="1111">
                    <a:moveTo>
                      <a:pt x="94" y="0"/>
                    </a:moveTo>
                    <a:lnTo>
                      <a:pt x="72" y="5"/>
                    </a:lnTo>
                    <a:lnTo>
                      <a:pt x="50" y="16"/>
                    </a:lnTo>
                    <a:lnTo>
                      <a:pt x="30" y="32"/>
                    </a:lnTo>
                    <a:lnTo>
                      <a:pt x="15" y="53"/>
                    </a:lnTo>
                    <a:lnTo>
                      <a:pt x="4" y="75"/>
                    </a:lnTo>
                    <a:lnTo>
                      <a:pt x="0" y="99"/>
                    </a:lnTo>
                    <a:lnTo>
                      <a:pt x="0" y="509"/>
                    </a:lnTo>
                    <a:lnTo>
                      <a:pt x="0" y="511"/>
                    </a:lnTo>
                    <a:lnTo>
                      <a:pt x="1" y="516"/>
                    </a:lnTo>
                    <a:lnTo>
                      <a:pt x="4" y="525"/>
                    </a:lnTo>
                    <a:lnTo>
                      <a:pt x="9" y="533"/>
                    </a:lnTo>
                    <a:lnTo>
                      <a:pt x="16" y="543"/>
                    </a:lnTo>
                    <a:lnTo>
                      <a:pt x="26" y="550"/>
                    </a:lnTo>
                    <a:lnTo>
                      <a:pt x="39" y="556"/>
                    </a:lnTo>
                    <a:lnTo>
                      <a:pt x="56" y="557"/>
                    </a:lnTo>
                    <a:lnTo>
                      <a:pt x="72" y="556"/>
                    </a:lnTo>
                    <a:lnTo>
                      <a:pt x="84" y="551"/>
                    </a:lnTo>
                    <a:lnTo>
                      <a:pt x="92" y="543"/>
                    </a:lnTo>
                    <a:lnTo>
                      <a:pt x="100" y="534"/>
                    </a:lnTo>
                    <a:lnTo>
                      <a:pt x="103" y="525"/>
                    </a:lnTo>
                    <a:lnTo>
                      <a:pt x="106" y="516"/>
                    </a:lnTo>
                    <a:lnTo>
                      <a:pt x="107" y="508"/>
                    </a:lnTo>
                    <a:lnTo>
                      <a:pt x="108" y="503"/>
                    </a:lnTo>
                    <a:lnTo>
                      <a:pt x="108" y="500"/>
                    </a:lnTo>
                    <a:lnTo>
                      <a:pt x="108" y="166"/>
                    </a:lnTo>
                    <a:lnTo>
                      <a:pt x="134" y="167"/>
                    </a:lnTo>
                    <a:lnTo>
                      <a:pt x="135" y="1066"/>
                    </a:lnTo>
                    <a:lnTo>
                      <a:pt x="136" y="1068"/>
                    </a:lnTo>
                    <a:lnTo>
                      <a:pt x="138" y="1073"/>
                    </a:lnTo>
                    <a:lnTo>
                      <a:pt x="143" y="1080"/>
                    </a:lnTo>
                    <a:lnTo>
                      <a:pt x="151" y="1089"/>
                    </a:lnTo>
                    <a:lnTo>
                      <a:pt x="162" y="1097"/>
                    </a:lnTo>
                    <a:lnTo>
                      <a:pt x="174" y="1105"/>
                    </a:lnTo>
                    <a:lnTo>
                      <a:pt x="189" y="1110"/>
                    </a:lnTo>
                    <a:lnTo>
                      <a:pt x="199" y="1111"/>
                    </a:lnTo>
                    <a:lnTo>
                      <a:pt x="217" y="1111"/>
                    </a:lnTo>
                    <a:lnTo>
                      <a:pt x="227" y="1110"/>
                    </a:lnTo>
                    <a:lnTo>
                      <a:pt x="243" y="1105"/>
                    </a:lnTo>
                    <a:lnTo>
                      <a:pt x="255" y="1097"/>
                    </a:lnTo>
                    <a:lnTo>
                      <a:pt x="265" y="1089"/>
                    </a:lnTo>
                    <a:lnTo>
                      <a:pt x="272" y="1080"/>
                    </a:lnTo>
                    <a:lnTo>
                      <a:pt x="276" y="1073"/>
                    </a:lnTo>
                    <a:lnTo>
                      <a:pt x="278" y="1068"/>
                    </a:lnTo>
                    <a:lnTo>
                      <a:pt x="279" y="1066"/>
                    </a:lnTo>
                    <a:lnTo>
                      <a:pt x="279" y="499"/>
                    </a:lnTo>
                    <a:lnTo>
                      <a:pt x="302" y="499"/>
                    </a:lnTo>
                    <a:lnTo>
                      <a:pt x="302" y="503"/>
                    </a:lnTo>
                    <a:lnTo>
                      <a:pt x="302" y="515"/>
                    </a:lnTo>
                    <a:lnTo>
                      <a:pt x="302" y="534"/>
                    </a:lnTo>
                    <a:lnTo>
                      <a:pt x="302" y="560"/>
                    </a:lnTo>
                    <a:lnTo>
                      <a:pt x="304" y="590"/>
                    </a:lnTo>
                    <a:lnTo>
                      <a:pt x="304" y="626"/>
                    </a:lnTo>
                    <a:lnTo>
                      <a:pt x="304" y="664"/>
                    </a:lnTo>
                    <a:lnTo>
                      <a:pt x="304" y="706"/>
                    </a:lnTo>
                    <a:lnTo>
                      <a:pt x="304" y="750"/>
                    </a:lnTo>
                    <a:lnTo>
                      <a:pt x="304" y="793"/>
                    </a:lnTo>
                    <a:lnTo>
                      <a:pt x="304" y="838"/>
                    </a:lnTo>
                    <a:lnTo>
                      <a:pt x="305" y="882"/>
                    </a:lnTo>
                    <a:lnTo>
                      <a:pt x="305" y="926"/>
                    </a:lnTo>
                    <a:lnTo>
                      <a:pt x="305" y="966"/>
                    </a:lnTo>
                    <a:lnTo>
                      <a:pt x="305" y="1004"/>
                    </a:lnTo>
                    <a:lnTo>
                      <a:pt x="305" y="1037"/>
                    </a:lnTo>
                    <a:lnTo>
                      <a:pt x="305" y="1066"/>
                    </a:lnTo>
                    <a:lnTo>
                      <a:pt x="305" y="1067"/>
                    </a:lnTo>
                    <a:lnTo>
                      <a:pt x="306" y="1073"/>
                    </a:lnTo>
                    <a:lnTo>
                      <a:pt x="310" y="1079"/>
                    </a:lnTo>
                    <a:lnTo>
                      <a:pt x="315" y="1088"/>
                    </a:lnTo>
                    <a:lnTo>
                      <a:pt x="323" y="1096"/>
                    </a:lnTo>
                    <a:lnTo>
                      <a:pt x="335" y="1103"/>
                    </a:lnTo>
                    <a:lnTo>
                      <a:pt x="351" y="1108"/>
                    </a:lnTo>
                    <a:lnTo>
                      <a:pt x="372" y="1111"/>
                    </a:lnTo>
                    <a:lnTo>
                      <a:pt x="392" y="1108"/>
                    </a:lnTo>
                    <a:lnTo>
                      <a:pt x="408" y="1103"/>
                    </a:lnTo>
                    <a:lnTo>
                      <a:pt x="420" y="1096"/>
                    </a:lnTo>
                    <a:lnTo>
                      <a:pt x="429" y="1089"/>
                    </a:lnTo>
                    <a:lnTo>
                      <a:pt x="434" y="1080"/>
                    </a:lnTo>
                    <a:lnTo>
                      <a:pt x="437" y="1073"/>
                    </a:lnTo>
                    <a:lnTo>
                      <a:pt x="438" y="1068"/>
                    </a:lnTo>
                    <a:lnTo>
                      <a:pt x="438" y="1067"/>
                    </a:lnTo>
                    <a:lnTo>
                      <a:pt x="440" y="166"/>
                    </a:lnTo>
                    <a:lnTo>
                      <a:pt x="466" y="166"/>
                    </a:lnTo>
                    <a:lnTo>
                      <a:pt x="466" y="500"/>
                    </a:lnTo>
                    <a:lnTo>
                      <a:pt x="468" y="503"/>
                    </a:lnTo>
                    <a:lnTo>
                      <a:pt x="469" y="509"/>
                    </a:lnTo>
                    <a:lnTo>
                      <a:pt x="472" y="517"/>
                    </a:lnTo>
                    <a:lnTo>
                      <a:pt x="477" y="527"/>
                    </a:lnTo>
                    <a:lnTo>
                      <a:pt x="483" y="537"/>
                    </a:lnTo>
                    <a:lnTo>
                      <a:pt x="493" y="545"/>
                    </a:lnTo>
                    <a:lnTo>
                      <a:pt x="505" y="551"/>
                    </a:lnTo>
                    <a:lnTo>
                      <a:pt x="520" y="554"/>
                    </a:lnTo>
                    <a:lnTo>
                      <a:pt x="536" y="551"/>
                    </a:lnTo>
                    <a:lnTo>
                      <a:pt x="548" y="545"/>
                    </a:lnTo>
                    <a:lnTo>
                      <a:pt x="557" y="537"/>
                    </a:lnTo>
                    <a:lnTo>
                      <a:pt x="563" y="527"/>
                    </a:lnTo>
                    <a:lnTo>
                      <a:pt x="570" y="517"/>
                    </a:lnTo>
                    <a:lnTo>
                      <a:pt x="573" y="510"/>
                    </a:lnTo>
                    <a:lnTo>
                      <a:pt x="573" y="508"/>
                    </a:lnTo>
                    <a:lnTo>
                      <a:pt x="573" y="79"/>
                    </a:lnTo>
                    <a:lnTo>
                      <a:pt x="572" y="68"/>
                    </a:lnTo>
                    <a:lnTo>
                      <a:pt x="561" y="47"/>
                    </a:lnTo>
                    <a:lnTo>
                      <a:pt x="546" y="28"/>
                    </a:lnTo>
                    <a:lnTo>
                      <a:pt x="528" y="14"/>
                    </a:lnTo>
                    <a:lnTo>
                      <a:pt x="506" y="4"/>
                    </a:lnTo>
                    <a:lnTo>
                      <a:pt x="485" y="0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</p:grpSp>
      </p:grp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0481" name="Picture 14" descr="confidence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450" y="1268413"/>
            <a:ext cx="3686175" cy="4535487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20482" name="AutoShape 4"/>
          <p:cNvSpPr/>
          <p:nvPr/>
        </p:nvSpPr>
        <p:spPr>
          <a:xfrm rot="-7382238">
            <a:off x="6080125" y="712788"/>
            <a:ext cx="2447925" cy="2520950"/>
          </a:xfrm>
          <a:prstGeom prst="cloudCallout">
            <a:avLst>
              <a:gd name="adj1" fmla="val 8181"/>
              <a:gd name="adj2" fmla="val -71824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eaVert" anchor="t"/>
          <a:p>
            <a:pPr lvl="0" algn="ctr">
              <a:buClr>
                <a:srgbClr val="000000"/>
              </a:buClr>
              <a:buFont typeface="Arial" panose="020B0604020202020204" pitchFamily="34" charset="0"/>
              <a:buNone/>
            </a:pP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483" name="Rectangle 2"/>
          <p:cNvSpPr/>
          <p:nvPr/>
        </p:nvSpPr>
        <p:spPr>
          <a:xfrm>
            <a:off x="6227763" y="1685925"/>
            <a:ext cx="2376487" cy="574675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p>
            <a:pPr marL="357505" lvl="0" indent="-357505">
              <a:lnSpc>
                <a:spcPct val="150000"/>
              </a:lnSpc>
              <a:buClr>
                <a:schemeClr val="accent1"/>
              </a:buClr>
              <a:buSzPct val="70000"/>
              <a:buFont typeface="Webdings" panose="05030102010509060703" pitchFamily="18" charset="2"/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认清自己很重要</a:t>
            </a:r>
            <a:endParaRPr lang="zh-CN" altLang="en-US" sz="2400" b="1" dirty="0">
              <a:solidFill>
                <a:srgbClr val="FF0000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1172845" y="220345"/>
            <a:ext cx="5791200" cy="950913"/>
          </a:xfrm>
          <a:prstGeom prst="rect">
            <a:avLst/>
          </a:prstGeom>
        </p:spPr>
        <p:txBody>
          <a:bodyPr/>
          <a:lstStyle/>
          <a:p>
            <a:pPr algn="l">
              <a:lnSpc>
                <a:spcPct val="150000"/>
              </a:lnSpc>
              <a:defRPr/>
            </a:pPr>
            <a:r>
              <a:rPr lang="zh-CN" altLang="en-US" sz="3600" kern="0" dirty="0">
                <a:solidFill>
                  <a:schemeClr val="tx2"/>
                </a:solidFill>
                <a:latin typeface="黑体" panose="02010609060101010101" pitchFamily="2" charset="-122"/>
                <a:ea typeface="黑体" panose="02010609060101010101" pitchFamily="2" charset="-122"/>
                <a:cs typeface="+mj-cs"/>
              </a:rPr>
              <a:t>教学目标</a:t>
            </a:r>
            <a:endParaRPr lang="zh-CN" altLang="en-US" sz="3600" kern="0" dirty="0">
              <a:solidFill>
                <a:schemeClr val="tx2"/>
              </a:solidFill>
              <a:latin typeface="黑体" panose="02010609060101010101" pitchFamily="2" charset="-122"/>
              <a:ea typeface="黑体" panose="02010609060101010101" pitchFamily="2" charset="-122"/>
              <a:cs typeface="+mj-cs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609600" y="1371600"/>
            <a:ext cx="7620000" cy="4443730"/>
          </a:xfrm>
          <a:prstGeom prst="rect">
            <a:avLst/>
          </a:prstGeom>
        </p:spPr>
        <p:txBody>
          <a:bodyPr/>
          <a:lstStyle/>
          <a:p>
            <a:pPr marL="342900" indent="-342900">
              <a:lnSpc>
                <a:spcPct val="150000"/>
              </a:lnSpc>
              <a:spcBef>
                <a:spcPct val="35000"/>
              </a:spcBef>
              <a:spcAft>
                <a:spcPct val="35000"/>
              </a:spcAft>
              <a:defRPr/>
            </a:pPr>
            <a:r>
              <a:rPr lang="zh-CN" altLang="en-US" sz="2800" i="1" kern="0" dirty="0">
                <a:latin typeface="黑体" panose="02010609060101010101" pitchFamily="2" charset="-122"/>
                <a:ea typeface="黑体" panose="02010609060101010101" pitchFamily="2" charset="-122"/>
              </a:rPr>
              <a:t>认知目标：</a:t>
            </a:r>
            <a:endParaRPr lang="zh-CN" altLang="en-US" sz="2800" i="1" kern="0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marL="342900" indent="-342900" algn="just">
              <a:lnSpc>
                <a:spcPct val="150000"/>
              </a:lnSpc>
              <a:spcBef>
                <a:spcPct val="20000"/>
              </a:spcBef>
              <a:spcAft>
                <a:spcPct val="2000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2800" kern="0" dirty="0">
                <a:latin typeface="黑体" panose="02010609060101010101" pitchFamily="2" charset="-122"/>
                <a:ea typeface="黑体" panose="02010609060101010101" pitchFamily="2" charset="-122"/>
              </a:rPr>
              <a:t>认识到每个人都有与众不同的特质，性格与职业的最佳匹配使得我们成为更为有效的工作者。</a:t>
            </a:r>
            <a:endParaRPr lang="zh-CN" altLang="en-US" sz="2800" kern="0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marL="342900" indent="-342900" algn="just">
              <a:lnSpc>
                <a:spcPct val="150000"/>
              </a:lnSpc>
              <a:spcBef>
                <a:spcPct val="20000"/>
              </a:spcBef>
              <a:spcAft>
                <a:spcPct val="2000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2800" kern="0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性格可以不断完善，大学是学生完善性格的关键期。</a:t>
            </a:r>
            <a:endParaRPr lang="zh-CN" altLang="en-US" sz="2800" kern="0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marL="0" indent="0" algn="just">
              <a:lnSpc>
                <a:spcPct val="150000"/>
              </a:lnSpc>
              <a:spcBef>
                <a:spcPct val="20000"/>
              </a:spcBef>
              <a:spcAft>
                <a:spcPct val="20000"/>
              </a:spcAft>
              <a:buFont typeface="Wingdings" panose="05000000000000000000" pitchFamily="2" charset="2"/>
              <a:buNone/>
              <a:defRPr/>
            </a:pPr>
            <a:endParaRPr lang="zh-CN" altLang="en-US" sz="2800" kern="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685800" y="1611313"/>
            <a:ext cx="7696200" cy="4027487"/>
          </a:xfrm>
          <a:prstGeom prst="rect">
            <a:avLst/>
          </a:prstGeom>
        </p:spPr>
        <p:txBody>
          <a:bodyPr/>
          <a:lstStyle/>
          <a:p>
            <a:pPr marL="342900" indent="-342900">
              <a:lnSpc>
                <a:spcPct val="150000"/>
              </a:lnSpc>
              <a:spcBef>
                <a:spcPct val="20000"/>
              </a:spcBef>
              <a:spcAft>
                <a:spcPct val="20000"/>
              </a:spcAft>
              <a:buFont typeface="Wingdings" panose="05000000000000000000" pitchFamily="2" charset="2"/>
              <a:buNone/>
              <a:defRPr/>
            </a:pPr>
            <a:r>
              <a:rPr lang="zh-CN" altLang="en-US" sz="2800" i="1" kern="0" dirty="0">
                <a:latin typeface="黑体" panose="02010609060101010101" pitchFamily="2" charset="-122"/>
                <a:ea typeface="黑体" panose="02010609060101010101" pitchFamily="2" charset="-122"/>
              </a:rPr>
              <a:t>技能目标：</a:t>
            </a:r>
            <a:endParaRPr lang="zh-CN" altLang="en-US" sz="2800" i="1" kern="0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marL="342900" indent="-342900" eaLnBrk="0" hangingPunct="0">
              <a:lnSpc>
                <a:spcPct val="120000"/>
              </a:lnSpc>
              <a:spcBef>
                <a:spcPct val="25000"/>
              </a:spcBef>
              <a:spcAft>
                <a:spcPct val="2000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2800" kern="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能够利用性格理论探索自己的性格，了解自己的性格特征。</a:t>
            </a:r>
            <a:endParaRPr lang="zh-CN" altLang="en-US" sz="2800" kern="0" dirty="0">
              <a:latin typeface="微软雅黑" panose="020B0503020204020204" charset="-122"/>
              <a:ea typeface="微软雅黑" panose="020B0503020204020204" charset="-122"/>
            </a:endParaRPr>
          </a:p>
          <a:p>
            <a:pPr marL="342900" indent="-342900" eaLnBrk="0" hangingPunct="0">
              <a:lnSpc>
                <a:spcPct val="120000"/>
              </a:lnSpc>
              <a:spcBef>
                <a:spcPct val="25000"/>
              </a:spcBef>
              <a:spcAft>
                <a:spcPct val="2000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2800" kern="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通过对性格的了解，澄清自己理想的工作方式和适合自己的工作环境。</a:t>
            </a:r>
            <a:endParaRPr lang="zh-CN" altLang="en-US" sz="2800" kern="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1045210" y="248920"/>
            <a:ext cx="5791200" cy="950913"/>
          </a:xfrm>
          <a:prstGeom prst="rect">
            <a:avLst/>
          </a:prstGeom>
        </p:spPr>
        <p:txBody>
          <a:bodyPr/>
          <a:lstStyle/>
          <a:p>
            <a:pPr algn="l">
              <a:lnSpc>
                <a:spcPct val="150000"/>
              </a:lnSpc>
              <a:defRPr/>
            </a:pPr>
            <a:r>
              <a:rPr lang="zh-CN" altLang="en-US" sz="3600" kern="0" dirty="0">
                <a:solidFill>
                  <a:schemeClr val="tx2"/>
                </a:solidFill>
                <a:latin typeface="黑体" panose="02010609060101010101" pitchFamily="2" charset="-122"/>
                <a:ea typeface="黑体" panose="02010609060101010101" pitchFamily="2" charset="-122"/>
                <a:cs typeface="+mj-cs"/>
              </a:rPr>
              <a:t>教学目标</a:t>
            </a:r>
            <a:endParaRPr lang="zh-CN" altLang="en-US" sz="3600" kern="0" dirty="0">
              <a:solidFill>
                <a:schemeClr val="tx2"/>
              </a:solidFill>
              <a:latin typeface="黑体" panose="02010609060101010101" pitchFamily="2" charset="-122"/>
              <a:ea typeface="黑体" panose="02010609060101010101" pitchFamily="2" charset="-122"/>
              <a:cs typeface="+mj-cs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t"/>
          <a:lstStyle/>
          <a:p>
            <a:pPr eaLnBrk="1" hangingPunct="1"/>
            <a:r>
              <a:rPr lang="da-DK" altLang="zh-CN" sz="4400" smtClean="0">
                <a:solidFill>
                  <a:schemeClr val="tx2"/>
                </a:solidFill>
              </a:rPr>
              <a:t>目</a:t>
            </a:r>
            <a:r>
              <a:rPr lang="zh-CN" altLang="en-US" sz="3200" b="1" smtClean="0"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r>
              <a:rPr lang="da-DK" altLang="zh-CN" sz="4400" smtClean="0">
                <a:solidFill>
                  <a:schemeClr val="tx2"/>
                </a:solidFill>
              </a:rPr>
              <a:t>录</a:t>
            </a:r>
            <a:endParaRPr lang="da-DK" altLang="zh-CN" sz="4400" smtClean="0">
              <a:solidFill>
                <a:schemeClr val="tx2"/>
              </a:solidFill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1142684" y="1219199"/>
            <a:ext cx="7418385" cy="4233981"/>
          </a:xfrm>
        </p:spPr>
        <p:txBody>
          <a:bodyPr>
            <a:normAutofit fontScale="90000" lnSpcReduction="10000"/>
          </a:bodyPr>
          <a:lstStyle/>
          <a:p>
            <a:pPr eaLnBrk="1" hangingPunct="1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zh-CN" altLang="en-US" sz="2800" smtClean="0">
                <a:latin typeface="黑体" panose="02010609060101010101" pitchFamily="2" charset="-122"/>
                <a:ea typeface="黑体" panose="02010609060101010101" pitchFamily="2" charset="-122"/>
              </a:rPr>
              <a:t>性格与性格理论</a:t>
            </a:r>
            <a:endParaRPr lang="zh-CN" altLang="en-US" sz="2800" smtClean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eaLnBrk="1" hangingPunct="1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zh-CN" altLang="en-US" sz="2800" smtClean="0">
                <a:latin typeface="黑体" panose="02010609060101010101" pitchFamily="2" charset="-122"/>
                <a:ea typeface="黑体" panose="02010609060101010101" pitchFamily="2" charset="-122"/>
              </a:rPr>
              <a:t>性格类型探索</a:t>
            </a:r>
            <a:endParaRPr lang="zh-CN" altLang="en-US" sz="2800" smtClean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eaLnBrk="1" hangingPunct="1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zh-CN" altLang="en-US" sz="2800" smtClean="0">
                <a:latin typeface="黑体" panose="02010609060101010101" pitchFamily="2" charset="-122"/>
                <a:ea typeface="黑体" panose="02010609060101010101" pitchFamily="2" charset="-122"/>
                <a:sym typeface="黑体" panose="02010609060101010101" pitchFamily="2" charset="-122"/>
              </a:rPr>
              <a:t>性格与生涯发展的关系</a:t>
            </a:r>
            <a:endParaRPr lang="zh-CN" altLang="en-US" sz="2800" smtClean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eaLnBrk="1" hangingPunct="1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zh-CN" altLang="en-US" sz="2800" smtClean="0">
                <a:latin typeface="黑体" panose="02010609060101010101" pitchFamily="2" charset="-122"/>
                <a:ea typeface="黑体" panose="02010609060101010101" pitchFamily="2" charset="-122"/>
              </a:rPr>
              <a:t>对性格的理解</a:t>
            </a:r>
            <a:endParaRPr lang="zh-CN" altLang="en-US" sz="2800" smtClean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eaLnBrk="1" hangingPunct="1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zh-CN" altLang="en-US" sz="2800" smtClean="0">
                <a:latin typeface="黑体" panose="02010609060101010101" pitchFamily="2" charset="-122"/>
                <a:ea typeface="黑体" panose="02010609060101010101" pitchFamily="2" charset="-122"/>
              </a:rPr>
              <a:t>分享与练习</a:t>
            </a:r>
            <a:endParaRPr lang="zh-CN" altLang="en-US" sz="2800" smtClean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3153740" y="2729060"/>
            <a:ext cx="5536870" cy="1172505"/>
          </a:xfrm>
        </p:spPr>
        <p:txBody>
          <a:bodyPr/>
          <a:p>
            <a:r>
              <a:rPr lang="zh-CN" altLang="en-US" smtClean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性格与性格理论</a:t>
            </a:r>
            <a:endParaRPr lang="zh-CN" alt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49" name="Rectangle 2"/>
          <p:cNvSpPr>
            <a:spLocks noGrp="1"/>
          </p:cNvSpPr>
          <p:nvPr>
            <p:ph idx="1"/>
          </p:nvPr>
        </p:nvSpPr>
        <p:spPr>
          <a:xfrm>
            <a:off x="546100" y="1386205"/>
            <a:ext cx="8022590" cy="4563745"/>
          </a:xfrm>
        </p:spPr>
        <p:txBody>
          <a:bodyPr wrap="square" lIns="91440" tIns="45720" rIns="91440" bIns="45720" anchor="t">
            <a:normAutofit fontScale="90000"/>
          </a:bodyPr>
          <a:p>
            <a:pPr eaLnBrk="1" hangingPunct="1">
              <a:lnSpc>
                <a:spcPct val="140000"/>
              </a:lnSpc>
              <a:spcBef>
                <a:spcPct val="0"/>
              </a:spcBef>
            </a:pPr>
            <a:r>
              <a:rPr lang="zh-CN" altLang="en-US" sz="2800" b="1" dirty="0">
                <a:solidFill>
                  <a:schemeClr val="tx2"/>
                </a:solidFill>
                <a:ea typeface="黑体" panose="02010609060101010101" pitchFamily="2" charset="-122"/>
              </a:rPr>
              <a:t>性格定义：</a:t>
            </a:r>
            <a:endParaRPr lang="zh-CN" altLang="en-US" sz="2800" b="1" dirty="0">
              <a:solidFill>
                <a:schemeClr val="tx2"/>
              </a:solidFill>
              <a:ea typeface="黑体" panose="02010609060101010101" pitchFamily="2" charset="-122"/>
            </a:endParaRPr>
          </a:p>
          <a:p>
            <a:pPr eaLnBrk="1" hangingPunct="1">
              <a:lnSpc>
                <a:spcPct val="140000"/>
              </a:lnSpc>
              <a:spcBef>
                <a:spcPct val="0"/>
              </a:spcBef>
            </a:pPr>
            <a:r>
              <a:rPr lang="zh-CN" altLang="en-US" sz="2800" b="1" dirty="0">
                <a:solidFill>
                  <a:schemeClr val="tx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性格也称为人格特质，是一个人在生活中对他人、对事、对自己、对外在环境所表现出来的一致性适应方式。</a:t>
            </a:r>
            <a:endParaRPr lang="zh-CN" altLang="en-US" sz="2800" b="1" dirty="0">
              <a:solidFill>
                <a:schemeClr val="tx2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eaLnBrk="1" hangingPunct="1">
              <a:lnSpc>
                <a:spcPct val="140000"/>
              </a:lnSpc>
              <a:spcBef>
                <a:spcPct val="0"/>
              </a:spcBef>
            </a:pPr>
            <a:endParaRPr lang="zh-CN" altLang="en-US" sz="2800" b="1" dirty="0">
              <a:solidFill>
                <a:schemeClr val="tx2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eaLnBrk="1" hangingPunct="1">
              <a:lnSpc>
                <a:spcPct val="140000"/>
              </a:lnSpc>
              <a:spcBef>
                <a:spcPct val="0"/>
              </a:spcBef>
            </a:pPr>
            <a:r>
              <a:rPr lang="zh-CN" altLang="en-US" sz="2800" b="1" dirty="0">
                <a:solidFill>
                  <a:schemeClr val="tx2"/>
                </a:solidFill>
                <a:ea typeface="黑体" panose="02010609060101010101" pitchFamily="2" charset="-122"/>
              </a:rPr>
              <a:t>性格成因：</a:t>
            </a:r>
            <a:endParaRPr lang="zh-CN" altLang="en-US" sz="2800" b="1" dirty="0">
              <a:solidFill>
                <a:schemeClr val="tx2"/>
              </a:solidFill>
              <a:ea typeface="黑体" panose="02010609060101010101" pitchFamily="2" charset="-122"/>
            </a:endParaRPr>
          </a:p>
          <a:p>
            <a:pPr eaLnBrk="1" hangingPunct="1">
              <a:lnSpc>
                <a:spcPct val="140000"/>
              </a:lnSpc>
              <a:spcBef>
                <a:spcPct val="0"/>
              </a:spcBef>
            </a:pPr>
            <a:r>
              <a:rPr lang="zh-CN" altLang="en-US" sz="2800" b="1" dirty="0">
                <a:solidFill>
                  <a:schemeClr val="tx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先天生物学倾向（生理、遗传）</a:t>
            </a:r>
            <a:endParaRPr lang="zh-CN" altLang="en-US" sz="2800" b="1" dirty="0">
              <a:solidFill>
                <a:schemeClr val="tx2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eaLnBrk="1" hangingPunct="1">
              <a:lnSpc>
                <a:spcPct val="140000"/>
              </a:lnSpc>
              <a:spcBef>
                <a:spcPct val="0"/>
              </a:spcBef>
              <a:buNone/>
            </a:pPr>
            <a:r>
              <a:rPr lang="zh-CN" altLang="en-US" sz="2800" b="1" dirty="0">
                <a:solidFill>
                  <a:schemeClr val="tx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后天训练（家庭、教育、社会环境、文化、学习经验）</a:t>
            </a:r>
            <a:endParaRPr lang="zh-CN" altLang="en-US" sz="2800" b="1" dirty="0">
              <a:solidFill>
                <a:schemeClr val="tx2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eaLnBrk="1" hangingPunct="1">
              <a:lnSpc>
                <a:spcPct val="140000"/>
              </a:lnSpc>
              <a:spcBef>
                <a:spcPct val="0"/>
              </a:spcBef>
              <a:buNone/>
            </a:pPr>
            <a:endParaRPr lang="zh-CN" altLang="en-US" sz="2800" b="1" dirty="0"/>
          </a:p>
        </p:txBody>
      </p:sp>
      <p:sp>
        <p:nvSpPr>
          <p:cNvPr id="27650" name="Rectangle 2"/>
          <p:cNvSpPr>
            <a:spLocks noGrp="1"/>
          </p:cNvSpPr>
          <p:nvPr>
            <p:ph type="title"/>
          </p:nvPr>
        </p:nvSpPr>
        <p:spPr>
          <a:xfrm>
            <a:off x="1219200" y="380683"/>
            <a:ext cx="8289925" cy="700087"/>
          </a:xfrm>
        </p:spPr>
        <p:txBody>
          <a:bodyPr wrap="square" lIns="91440" tIns="45720" rIns="91440" bIns="45720" anchor="b"/>
          <a:p>
            <a:pPr eaLnBrk="1" hangingPunct="1"/>
            <a:r>
              <a:rPr lang="zh-CN" altLang="en-US" sz="3600" dirty="0">
                <a:solidFill>
                  <a:schemeClr val="tx2"/>
                </a:solidFill>
                <a:ea typeface="黑体" panose="02010609060101010101" pitchFamily="2" charset="-122"/>
              </a:rPr>
              <a:t>性格与性格理论</a:t>
            </a:r>
            <a:endParaRPr lang="zh-CN" altLang="en-US" sz="3600" dirty="0">
              <a:solidFill>
                <a:schemeClr val="tx2"/>
              </a:solidFill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32769" name="Group 15"/>
          <p:cNvGrpSpPr/>
          <p:nvPr/>
        </p:nvGrpSpPr>
        <p:grpSpPr>
          <a:xfrm>
            <a:off x="1476375" y="2997200"/>
            <a:ext cx="2160588" cy="792163"/>
            <a:chOff x="793" y="1842"/>
            <a:chExt cx="1361" cy="499"/>
          </a:xfrm>
        </p:grpSpPr>
        <p:sp>
          <p:nvSpPr>
            <p:cNvPr id="32770" name="AutoShape 4"/>
            <p:cNvSpPr/>
            <p:nvPr/>
          </p:nvSpPr>
          <p:spPr>
            <a:xfrm>
              <a:off x="793" y="1842"/>
              <a:ext cx="1361" cy="499"/>
            </a:xfrm>
            <a:prstGeom prst="horizontalScroll">
              <a:avLst>
                <a:gd name="adj" fmla="val 12500"/>
              </a:avLst>
            </a:prstGeom>
            <a:solidFill>
              <a:srgbClr val="CCFFFF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p>
              <a:pPr lvl="0">
                <a:buClr>
                  <a:srgbClr val="000000"/>
                </a:buClr>
                <a:buFont typeface="Arial" panose="020B0604020202020204" pitchFamily="34" charset="0"/>
                <a:buNone/>
              </a:pPr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2771" name="Rectangle 5"/>
            <p:cNvSpPr/>
            <p:nvPr/>
          </p:nvSpPr>
          <p:spPr>
            <a:xfrm>
              <a:off x="1111" y="1933"/>
              <a:ext cx="888" cy="288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 anchor="t">
              <a:spAutoFit/>
            </a:bodyPr>
            <a:p>
              <a:pPr lvl="0">
                <a:buClr>
                  <a:srgbClr val="000000"/>
                </a:buClr>
                <a:buFont typeface="Arial" panose="020B0604020202020204" pitchFamily="34" charset="0"/>
                <a:buNone/>
              </a:pPr>
              <a:r>
                <a:rPr lang="zh-CN" altLang="en-US" sz="2400" b="1" dirty="0">
                  <a:solidFill>
                    <a:srgbClr val="CC3399"/>
                  </a:solidFill>
                  <a:latin typeface="Arial" panose="020B0604020202020204" pitchFamily="34" charset="0"/>
                  <a:ea typeface="黑体" panose="02010609060101010101" pitchFamily="2" charset="-122"/>
                </a:rPr>
                <a:t>大五性格</a:t>
              </a:r>
              <a:endParaRPr lang="zh-CN" altLang="en-US" sz="2400" b="1" dirty="0">
                <a:solidFill>
                  <a:srgbClr val="CC3399"/>
                </a:solidFill>
                <a:latin typeface="Arial" panose="020B0604020202020204" pitchFamily="34" charset="0"/>
                <a:ea typeface="黑体" panose="02010609060101010101" pitchFamily="2" charset="-122"/>
              </a:endParaRPr>
            </a:p>
          </p:txBody>
        </p:sp>
      </p:grpSp>
      <p:grpSp>
        <p:nvGrpSpPr>
          <p:cNvPr id="32772" name="Group 14"/>
          <p:cNvGrpSpPr/>
          <p:nvPr/>
        </p:nvGrpSpPr>
        <p:grpSpPr>
          <a:xfrm>
            <a:off x="1835150" y="1989138"/>
            <a:ext cx="2160588" cy="792162"/>
            <a:chOff x="884" y="1071"/>
            <a:chExt cx="1361" cy="499"/>
          </a:xfrm>
        </p:grpSpPr>
        <p:sp>
          <p:nvSpPr>
            <p:cNvPr id="32773" name="AutoShape 3"/>
            <p:cNvSpPr/>
            <p:nvPr/>
          </p:nvSpPr>
          <p:spPr>
            <a:xfrm>
              <a:off x="884" y="1071"/>
              <a:ext cx="1361" cy="499"/>
            </a:xfrm>
            <a:prstGeom prst="horizontalScroll">
              <a:avLst>
                <a:gd name="adj" fmla="val 12500"/>
              </a:avLst>
            </a:prstGeom>
            <a:solidFill>
              <a:srgbClr val="CCFFFF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p>
              <a:pPr lvl="0">
                <a:buClr>
                  <a:srgbClr val="000000"/>
                </a:buClr>
                <a:buFont typeface="Arial" panose="020B0604020202020204" pitchFamily="34" charset="0"/>
                <a:buNone/>
              </a:pPr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2774" name="Rectangle 6"/>
            <p:cNvSpPr/>
            <p:nvPr/>
          </p:nvSpPr>
          <p:spPr>
            <a:xfrm>
              <a:off x="1202" y="1207"/>
              <a:ext cx="585" cy="288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 anchor="t">
              <a:spAutoFit/>
            </a:bodyPr>
            <a:p>
              <a:pPr lvl="0">
                <a:buClr>
                  <a:srgbClr val="000000"/>
                </a:buClr>
                <a:buFont typeface="Arial" panose="020B0604020202020204" pitchFamily="34" charset="0"/>
                <a:buNone/>
              </a:pPr>
              <a:r>
                <a:rPr lang="en-US" altLang="zh-CN" sz="2400" b="1" dirty="0">
                  <a:solidFill>
                    <a:srgbClr val="CC3399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MBTI</a:t>
              </a:r>
              <a:endParaRPr lang="en-US" altLang="zh-CN" sz="2400" b="1" dirty="0">
                <a:solidFill>
                  <a:srgbClr val="CC3399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32775" name="Group 16"/>
          <p:cNvGrpSpPr/>
          <p:nvPr/>
        </p:nvGrpSpPr>
        <p:grpSpPr>
          <a:xfrm>
            <a:off x="1187450" y="3933825"/>
            <a:ext cx="2160588" cy="792163"/>
            <a:chOff x="612" y="2523"/>
            <a:chExt cx="1361" cy="499"/>
          </a:xfrm>
        </p:grpSpPr>
        <p:sp>
          <p:nvSpPr>
            <p:cNvPr id="32776" name="AutoShape 7"/>
            <p:cNvSpPr/>
            <p:nvPr/>
          </p:nvSpPr>
          <p:spPr>
            <a:xfrm>
              <a:off x="612" y="2523"/>
              <a:ext cx="1361" cy="499"/>
            </a:xfrm>
            <a:prstGeom prst="horizontalScroll">
              <a:avLst>
                <a:gd name="adj" fmla="val 12500"/>
              </a:avLst>
            </a:prstGeom>
            <a:solidFill>
              <a:srgbClr val="CCFFFF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p>
              <a:pPr lvl="0">
                <a:buClr>
                  <a:srgbClr val="000000"/>
                </a:buClr>
                <a:buFont typeface="Arial" panose="020B0604020202020204" pitchFamily="34" charset="0"/>
                <a:buNone/>
              </a:pPr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2777" name="Rectangle 8"/>
            <p:cNvSpPr/>
            <p:nvPr/>
          </p:nvSpPr>
          <p:spPr>
            <a:xfrm>
              <a:off x="930" y="2647"/>
              <a:ext cx="888" cy="288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 anchor="t">
              <a:spAutoFit/>
            </a:bodyPr>
            <a:p>
              <a:pPr lvl="0">
                <a:buClr>
                  <a:srgbClr val="000000"/>
                </a:buClr>
                <a:buFont typeface="Arial" panose="020B0604020202020204" pitchFamily="34" charset="0"/>
                <a:buNone/>
              </a:pPr>
              <a:r>
                <a:rPr lang="zh-CN" altLang="en-US" sz="2400" b="1" dirty="0">
                  <a:solidFill>
                    <a:srgbClr val="CC3399"/>
                  </a:solidFill>
                  <a:latin typeface="Arial" panose="020B0604020202020204" pitchFamily="34" charset="0"/>
                  <a:ea typeface="黑体" panose="02010609060101010101" pitchFamily="2" charset="-122"/>
                </a:rPr>
                <a:t>九宫性格</a:t>
              </a:r>
              <a:endParaRPr lang="en-US" altLang="x-none" sz="2400" b="1" dirty="0">
                <a:solidFill>
                  <a:srgbClr val="CC3399"/>
                </a:solidFill>
                <a:latin typeface="Arial" panose="020B0604020202020204" pitchFamily="34" charset="0"/>
                <a:ea typeface="黑体" panose="02010609060101010101" pitchFamily="2" charset="-122"/>
              </a:endParaRPr>
            </a:p>
          </p:txBody>
        </p:sp>
      </p:grpSp>
      <p:pic>
        <p:nvPicPr>
          <p:cNvPr id="32778" name="Picture 9" descr="t0194027e3dbfd2fc0f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427538" y="908050"/>
            <a:ext cx="3833812" cy="5113338"/>
          </a:xfrm>
          <a:prstGeom prst="rect">
            <a:avLst/>
          </a:prstGeom>
          <a:noFill/>
          <a:ln w="9525">
            <a:noFill/>
            <a:miter/>
          </a:ln>
        </p:spPr>
      </p:pic>
      <p:grpSp>
        <p:nvGrpSpPr>
          <p:cNvPr id="32779" name="Group 17"/>
          <p:cNvGrpSpPr/>
          <p:nvPr/>
        </p:nvGrpSpPr>
        <p:grpSpPr>
          <a:xfrm>
            <a:off x="684213" y="4797425"/>
            <a:ext cx="2160587" cy="792163"/>
            <a:chOff x="476" y="3294"/>
            <a:chExt cx="1361" cy="499"/>
          </a:xfrm>
        </p:grpSpPr>
        <p:sp>
          <p:nvSpPr>
            <p:cNvPr id="32780" name="AutoShape 10"/>
            <p:cNvSpPr/>
            <p:nvPr/>
          </p:nvSpPr>
          <p:spPr>
            <a:xfrm>
              <a:off x="476" y="3294"/>
              <a:ext cx="1361" cy="499"/>
            </a:xfrm>
            <a:prstGeom prst="horizontalScroll">
              <a:avLst>
                <a:gd name="adj" fmla="val 12500"/>
              </a:avLst>
            </a:prstGeom>
            <a:solidFill>
              <a:srgbClr val="CCFFFF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p>
              <a:pPr lvl="0">
                <a:buClr>
                  <a:srgbClr val="000000"/>
                </a:buClr>
                <a:buFont typeface="Arial" panose="020B0604020202020204" pitchFamily="34" charset="0"/>
                <a:buNone/>
              </a:pPr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2781" name="Rectangle 11"/>
            <p:cNvSpPr/>
            <p:nvPr/>
          </p:nvSpPr>
          <p:spPr>
            <a:xfrm>
              <a:off x="748" y="3430"/>
              <a:ext cx="888" cy="288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 anchor="t">
              <a:spAutoFit/>
            </a:bodyPr>
            <a:p>
              <a:pPr lvl="0">
                <a:buClr>
                  <a:srgbClr val="000000"/>
                </a:buClr>
                <a:buFont typeface="Arial" panose="020B0604020202020204" pitchFamily="34" charset="0"/>
                <a:buNone/>
              </a:pPr>
              <a:r>
                <a:rPr lang="zh-CN" altLang="en-US" sz="2400" b="1" dirty="0">
                  <a:solidFill>
                    <a:srgbClr val="CC3399"/>
                  </a:solidFill>
                  <a:latin typeface="Arial" panose="020B0604020202020204" pitchFamily="34" charset="0"/>
                  <a:ea typeface="黑体" panose="02010609060101010101" pitchFamily="2" charset="-122"/>
                </a:rPr>
                <a:t>色彩性格</a:t>
              </a:r>
              <a:endParaRPr lang="en-US" altLang="x-none" sz="2400" b="1" dirty="0">
                <a:solidFill>
                  <a:srgbClr val="CC3399"/>
                </a:solidFill>
                <a:latin typeface="Arial" panose="020B0604020202020204" pitchFamily="34" charset="0"/>
                <a:ea typeface="黑体" panose="02010609060101010101" pitchFamily="2" charset="-122"/>
              </a:endParaRPr>
            </a:p>
          </p:txBody>
        </p:sp>
      </p:grpSp>
      <p:grpSp>
        <p:nvGrpSpPr>
          <p:cNvPr id="32782" name="Group 18"/>
          <p:cNvGrpSpPr/>
          <p:nvPr/>
        </p:nvGrpSpPr>
        <p:grpSpPr>
          <a:xfrm>
            <a:off x="250825" y="5661025"/>
            <a:ext cx="2160588" cy="792163"/>
            <a:chOff x="476" y="3294"/>
            <a:chExt cx="1361" cy="499"/>
          </a:xfrm>
        </p:grpSpPr>
        <p:sp>
          <p:nvSpPr>
            <p:cNvPr id="32783" name="AutoShape 19"/>
            <p:cNvSpPr/>
            <p:nvPr/>
          </p:nvSpPr>
          <p:spPr>
            <a:xfrm>
              <a:off x="476" y="3294"/>
              <a:ext cx="1361" cy="499"/>
            </a:xfrm>
            <a:prstGeom prst="horizontalScroll">
              <a:avLst>
                <a:gd name="adj" fmla="val 12500"/>
              </a:avLst>
            </a:prstGeom>
            <a:solidFill>
              <a:srgbClr val="CCFFFF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p>
              <a:pPr lvl="0">
                <a:buClr>
                  <a:srgbClr val="000000"/>
                </a:buClr>
                <a:buFont typeface="Arial" panose="020B0604020202020204" pitchFamily="34" charset="0"/>
                <a:buNone/>
              </a:pPr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2784" name="Rectangle 20"/>
            <p:cNvSpPr/>
            <p:nvPr/>
          </p:nvSpPr>
          <p:spPr>
            <a:xfrm>
              <a:off x="749" y="3294"/>
              <a:ext cx="948" cy="29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square" anchor="t">
              <a:spAutoFit/>
            </a:bodyPr>
            <a:p>
              <a:pPr lvl="0">
                <a:buClr>
                  <a:srgbClr val="000000"/>
                </a:buClr>
                <a:buFont typeface="Arial" panose="020B0604020202020204" pitchFamily="34" charset="0"/>
                <a:buNone/>
              </a:pPr>
              <a:r>
                <a:rPr lang="en-US" altLang="zh-CN" sz="2400" b="1" dirty="0">
                  <a:solidFill>
                    <a:srgbClr val="CC3399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-------</a:t>
              </a:r>
              <a:endParaRPr lang="en-US" altLang="zh-CN" sz="2400" b="1" dirty="0">
                <a:solidFill>
                  <a:srgbClr val="CC3399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32785" name="Rectangle 2"/>
          <p:cNvSpPr txBox="1"/>
          <p:nvPr/>
        </p:nvSpPr>
        <p:spPr>
          <a:xfrm>
            <a:off x="1143000" y="304483"/>
            <a:ext cx="8289925" cy="700087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b"/>
          <a:p>
            <a:pPr lvl="0">
              <a:lnSpc>
                <a:spcPct val="90000"/>
              </a:lnSpc>
              <a:buClr>
                <a:srgbClr val="000000"/>
              </a:buClr>
              <a:buFont typeface="Webdings" panose="05030102010509060703" pitchFamily="18" charset="2"/>
              <a:buNone/>
            </a:pPr>
            <a:r>
              <a:rPr lang="zh-CN" altLang="en-US" sz="3600" b="1" dirty="0">
                <a:solidFill>
                  <a:schemeClr val="tx2"/>
                </a:solidFill>
                <a:latin typeface="Arial Black" panose="020B0A04020102020204" pitchFamily="34" charset="0"/>
                <a:ea typeface="黑体" panose="02010609060101010101" pitchFamily="2" charset="-122"/>
              </a:rPr>
              <a:t>性格与性格理论</a:t>
            </a:r>
            <a:endParaRPr lang="zh-CN" altLang="en-US" sz="3600" b="1" dirty="0">
              <a:solidFill>
                <a:schemeClr val="tx2"/>
              </a:solidFill>
              <a:latin typeface="Arial Black" panose="020B0A04020102020204" pitchFamily="34" charset="0"/>
              <a:ea typeface="黑体" panose="02010609060101010101" pitchFamily="2" charset="-122"/>
            </a:endParaRPr>
          </a:p>
        </p:txBody>
      </p:sp>
      <p:sp>
        <p:nvSpPr>
          <p:cNvPr id="32786" name="矩形 1"/>
          <p:cNvSpPr/>
          <p:nvPr/>
        </p:nvSpPr>
        <p:spPr>
          <a:xfrm>
            <a:off x="539750" y="1268413"/>
            <a:ext cx="2519363" cy="57912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>
            <a:spAutoFit/>
          </a:bodyPr>
          <a:p>
            <a:pPr lvl="0"/>
            <a:endParaRPr lang="zh-CN" altLang="en-US" sz="3200" b="1" dirty="0">
              <a:solidFill>
                <a:srgbClr val="990033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3793" name="Rectangle 3"/>
          <p:cNvSpPr>
            <a:spLocks noGrp="1"/>
          </p:cNvSpPr>
          <p:nvPr>
            <p:ph idx="1"/>
          </p:nvPr>
        </p:nvSpPr>
        <p:spPr>
          <a:xfrm>
            <a:off x="539750" y="2565400"/>
            <a:ext cx="5184775" cy="2519363"/>
          </a:xfrm>
        </p:spPr>
        <p:txBody>
          <a:bodyPr wrap="square" lIns="91440" tIns="45720" rIns="91440" bIns="45720" anchor="t"/>
          <a:p>
            <a:pPr eaLnBrk="1" hangingPunct="1">
              <a:buNone/>
            </a:pPr>
            <a:r>
              <a:rPr lang="zh-CN" altLang="en-US" b="1" dirty="0"/>
              <a:t>      </a:t>
            </a:r>
            <a:r>
              <a:rPr lang="zh-CN" altLang="en-US" sz="2400" b="1" dirty="0">
                <a:solidFill>
                  <a:srgbClr val="0898A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能量获得途径：内倾</a:t>
            </a:r>
            <a:r>
              <a:rPr lang="en-US" altLang="zh-CN" sz="2400" b="1" dirty="0">
                <a:solidFill>
                  <a:srgbClr val="0898A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--</a:t>
            </a:r>
            <a:r>
              <a:rPr lang="zh-CN" altLang="en-US" sz="2400" b="1" dirty="0">
                <a:solidFill>
                  <a:srgbClr val="0898A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外倾</a:t>
            </a:r>
            <a:endParaRPr lang="zh-CN" altLang="en-US" sz="2400" b="1" dirty="0">
              <a:solidFill>
                <a:srgbClr val="0898AC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eaLnBrk="1" hangingPunct="1">
              <a:buNone/>
            </a:pPr>
            <a:r>
              <a:rPr lang="zh-CN" altLang="en-US" sz="2400" b="1" dirty="0">
                <a:solidFill>
                  <a:srgbClr val="0898A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  注意力的指向：感觉</a:t>
            </a:r>
            <a:r>
              <a:rPr lang="en-US" altLang="zh-CN" sz="2400" b="1" dirty="0">
                <a:solidFill>
                  <a:srgbClr val="0898A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--</a:t>
            </a:r>
            <a:r>
              <a:rPr lang="zh-CN" altLang="en-US" sz="2400" b="1" dirty="0">
                <a:solidFill>
                  <a:srgbClr val="0898A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直觉</a:t>
            </a:r>
            <a:endParaRPr lang="zh-CN" altLang="en-US" sz="2400" b="1" dirty="0">
              <a:solidFill>
                <a:srgbClr val="0898AC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eaLnBrk="1" hangingPunct="1">
              <a:buNone/>
            </a:pPr>
            <a:r>
              <a:rPr lang="zh-CN" altLang="en-US" sz="2400" b="1" dirty="0">
                <a:solidFill>
                  <a:srgbClr val="0898A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  决策判断方式：思考</a:t>
            </a:r>
            <a:r>
              <a:rPr lang="en-US" altLang="zh-CN" sz="2400" b="1" dirty="0">
                <a:solidFill>
                  <a:srgbClr val="0898A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--</a:t>
            </a:r>
            <a:r>
              <a:rPr lang="zh-CN" altLang="en-US" sz="2400" b="1" dirty="0">
                <a:solidFill>
                  <a:srgbClr val="0898A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情感</a:t>
            </a:r>
            <a:endParaRPr lang="zh-CN" altLang="en-US" sz="2400" b="1" dirty="0">
              <a:solidFill>
                <a:srgbClr val="0898AC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eaLnBrk="1" hangingPunct="1">
              <a:buNone/>
            </a:pPr>
            <a:r>
              <a:rPr lang="zh-CN" altLang="en-US" sz="2400" b="1" dirty="0">
                <a:solidFill>
                  <a:srgbClr val="0898A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            </a:t>
            </a:r>
            <a:r>
              <a:rPr lang="en-US" altLang="zh-CN" sz="2400" b="1" dirty="0">
                <a:solidFill>
                  <a:srgbClr val="0898A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——《</a:t>
            </a:r>
            <a:r>
              <a:rPr lang="zh-CN" altLang="en-US" sz="2400" b="1" dirty="0">
                <a:solidFill>
                  <a:srgbClr val="0898A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心理类型学</a:t>
            </a:r>
            <a:r>
              <a:rPr lang="en-US" altLang="zh-CN" sz="2400" b="1" dirty="0">
                <a:solidFill>
                  <a:srgbClr val="0898A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》</a:t>
            </a:r>
            <a:endParaRPr lang="en-US" altLang="zh-CN" sz="2400" b="1" dirty="0">
              <a:solidFill>
                <a:srgbClr val="0898AC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33794" name="Picture 5" descr="1930000135197113530259123056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11863" y="1557338"/>
            <a:ext cx="2387600" cy="3240087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33795" name="Rectangle 2"/>
          <p:cNvSpPr txBox="1"/>
          <p:nvPr/>
        </p:nvSpPr>
        <p:spPr>
          <a:xfrm>
            <a:off x="1218883" y="381000"/>
            <a:ext cx="8291512" cy="6985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b"/>
          <a:p>
            <a:pPr lvl="0">
              <a:lnSpc>
                <a:spcPct val="90000"/>
              </a:lnSpc>
              <a:buClr>
                <a:srgbClr val="000000"/>
              </a:buClr>
              <a:buFont typeface="Webdings" panose="05030102010509060703" pitchFamily="18" charset="2"/>
              <a:buNone/>
            </a:pPr>
            <a:r>
              <a:rPr lang="zh-CN" altLang="en-US" sz="3600" b="1" dirty="0">
                <a:solidFill>
                  <a:schemeClr val="tx2"/>
                </a:solidFill>
                <a:latin typeface="Arial Black" panose="020B0A04020102020204" pitchFamily="34" charset="0"/>
                <a:ea typeface="黑体" panose="02010609060101010101" pitchFamily="2" charset="-122"/>
              </a:rPr>
              <a:t>性格与性格理论</a:t>
            </a:r>
            <a:endParaRPr lang="zh-CN" altLang="en-US" sz="3600" b="1" dirty="0">
              <a:solidFill>
                <a:schemeClr val="tx2"/>
              </a:solidFill>
              <a:latin typeface="Arial Black" panose="020B0A04020102020204" pitchFamily="34" charset="0"/>
              <a:ea typeface="黑体" panose="02010609060101010101" pitchFamily="2" charset="-122"/>
            </a:endParaRPr>
          </a:p>
        </p:txBody>
      </p:sp>
      <p:sp>
        <p:nvSpPr>
          <p:cNvPr id="33796" name="矩形 8"/>
          <p:cNvSpPr/>
          <p:nvPr/>
        </p:nvSpPr>
        <p:spPr>
          <a:xfrm>
            <a:off x="395288" y="1412875"/>
            <a:ext cx="59944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t">
            <a:spAutoFit/>
          </a:bodyPr>
          <a:p>
            <a:pPr lvl="0"/>
            <a:r>
              <a:rPr lang="zh-CN" altLang="en-US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卡尔▪荣格（</a:t>
            </a:r>
            <a:r>
              <a:rPr lang="en-US" altLang="zh-CN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Carl G.Jung</a:t>
            </a:r>
            <a:r>
              <a:rPr lang="zh-CN" altLang="en-US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，</a:t>
            </a:r>
            <a:r>
              <a:rPr lang="en-US" altLang="zh-CN" sz="2400" b="1" dirty="0">
                <a:latin typeface="Arial" panose="020B0604020202020204" pitchFamily="34" charset="0"/>
                <a:ea typeface="微软雅黑" panose="020B0503020204020204" charset="-122"/>
              </a:rPr>
              <a:t>1875</a:t>
            </a:r>
            <a:r>
              <a:rPr lang="zh-CN" altLang="en-US" sz="2400" b="1" dirty="0">
                <a:latin typeface="Arial" panose="020B0604020202020204" pitchFamily="34" charset="0"/>
                <a:ea typeface="微软雅黑" panose="020B0503020204020204" charset="-122"/>
              </a:rPr>
              <a:t>－</a:t>
            </a:r>
            <a:r>
              <a:rPr lang="en-US" altLang="zh-CN" sz="2400" b="1" dirty="0">
                <a:latin typeface="Arial" panose="020B0604020202020204" pitchFamily="34" charset="0"/>
                <a:ea typeface="微软雅黑" panose="020B0503020204020204" charset="-122"/>
              </a:rPr>
              <a:t>1961</a:t>
            </a:r>
            <a:r>
              <a:rPr lang="zh-CN" altLang="en-US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）</a:t>
            </a:r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</a:rPr>
              <a:t> </a:t>
            </a:r>
            <a:endParaRPr lang="zh-CN" altLang="en-US" sz="24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4817" name="Rectangle 3"/>
          <p:cNvSpPr>
            <a:spLocks noGrp="1"/>
          </p:cNvSpPr>
          <p:nvPr>
            <p:ph idx="1"/>
          </p:nvPr>
        </p:nvSpPr>
        <p:spPr>
          <a:xfrm>
            <a:off x="2136775" y="1826260"/>
            <a:ext cx="6378575" cy="4233545"/>
          </a:xfrm>
        </p:spPr>
        <p:txBody>
          <a:bodyPr wrap="square" lIns="91440" tIns="45720" rIns="91440" bIns="45720" anchor="t"/>
          <a:p>
            <a:pPr eaLnBrk="1" hangingPunct="1">
              <a:buNone/>
            </a:pPr>
            <a:r>
              <a:rPr lang="zh-CN" altLang="en-US" sz="2400" b="1" dirty="0">
                <a:solidFill>
                  <a:srgbClr val="0898A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增加一个维度</a:t>
            </a:r>
            <a:r>
              <a:rPr lang="en-US" altLang="zh-CN" sz="2400" b="1" dirty="0">
                <a:solidFill>
                  <a:srgbClr val="0898A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——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行动方式维度</a:t>
            </a:r>
            <a:r>
              <a:rPr lang="en-US" altLang="zh-CN" sz="24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:</a:t>
            </a:r>
            <a:r>
              <a:rPr lang="zh-CN" altLang="en-US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endParaRPr lang="zh-CN" altLang="en-US" sz="24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eaLnBrk="1" hangingPunct="1"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判断--知觉</a:t>
            </a:r>
            <a:endParaRPr lang="zh-CN" altLang="en-US" sz="2400" b="1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eaLnBrk="1" hangingPunct="1">
              <a:buNone/>
            </a:pPr>
            <a:endParaRPr lang="zh-CN" altLang="en-US" sz="2400" b="1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eaLnBrk="1" hangingPunct="1">
              <a:buNone/>
            </a:pPr>
            <a:r>
              <a:rPr lang="zh-CN" altLang="en-US" sz="2400" b="1" dirty="0">
                <a:solidFill>
                  <a:srgbClr val="0898A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构建人格理论的四维八级模型</a:t>
            </a:r>
            <a:endParaRPr lang="zh-CN" altLang="en-US" sz="2400" b="1" dirty="0">
              <a:solidFill>
                <a:srgbClr val="0898AC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eaLnBrk="1" hangingPunct="1">
              <a:buNone/>
            </a:pPr>
            <a:endParaRPr lang="zh-CN" altLang="en-US" sz="2400" b="1" dirty="0">
              <a:solidFill>
                <a:srgbClr val="0898AC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eaLnBrk="1" hangingPunct="1">
              <a:buNone/>
            </a:pPr>
            <a:r>
              <a:rPr lang="zh-CN" altLang="en-US" sz="2400" b="1" dirty="0">
                <a:solidFill>
                  <a:srgbClr val="0898A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编制《迈尔斯--布里格斯类型指标》</a:t>
            </a:r>
            <a:endParaRPr lang="zh-CN" altLang="en-US" sz="2400" b="1" dirty="0">
              <a:solidFill>
                <a:srgbClr val="0898AC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eaLnBrk="1" hangingPunct="1">
              <a:buNone/>
            </a:pPr>
            <a:r>
              <a:rPr lang="en-US" altLang="zh-CN" sz="2400" b="1" dirty="0">
                <a:solidFill>
                  <a:srgbClr val="0898A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Myers-BriggsTypeIndicator</a:t>
            </a:r>
            <a:r>
              <a:rPr lang="zh-CN" altLang="en-US" sz="2400" b="1" dirty="0">
                <a:solidFill>
                  <a:srgbClr val="0898A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（</a:t>
            </a:r>
            <a:r>
              <a:rPr lang="en-US" altLang="zh-CN" sz="2400" b="1" dirty="0">
                <a:solidFill>
                  <a:srgbClr val="0898A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MBTI</a:t>
            </a:r>
            <a:r>
              <a:rPr lang="zh-CN" altLang="en-US" sz="2400" b="1" dirty="0">
                <a:solidFill>
                  <a:srgbClr val="0898A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）</a:t>
            </a:r>
            <a:endParaRPr lang="zh-CN" altLang="en-US" sz="2400" b="1" dirty="0">
              <a:solidFill>
                <a:srgbClr val="0898AC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34818" name="图片 5" descr="布里格斯和迈尔斯.jpg"/>
          <p:cNvPicPr>
            <a:picLocks noChangeAspect="1"/>
          </p:cNvPicPr>
          <p:nvPr/>
        </p:nvPicPr>
        <p:blipFill>
          <a:blip r:embed="rId1"/>
          <a:srcRect l="63158" t="22449" r="1755" b="10202"/>
          <a:stretch>
            <a:fillRect/>
          </a:stretch>
        </p:blipFill>
        <p:spPr>
          <a:xfrm>
            <a:off x="323850" y="1557338"/>
            <a:ext cx="1812925" cy="2447925"/>
          </a:xfrm>
          <a:prstGeom prst="rect">
            <a:avLst/>
          </a:prstGeom>
          <a:noFill/>
          <a:ln w="9525">
            <a:noFill/>
            <a:miter/>
          </a:ln>
        </p:spPr>
      </p:pic>
      <p:pic>
        <p:nvPicPr>
          <p:cNvPr id="34819" name="图片 6" descr="布里格斯和迈尔斯.jpg"/>
          <p:cNvPicPr>
            <a:picLocks noChangeAspect="1"/>
          </p:cNvPicPr>
          <p:nvPr/>
        </p:nvPicPr>
        <p:blipFill>
          <a:blip r:embed="rId1"/>
          <a:srcRect l="2000" t="21564" r="66000" b="13033"/>
          <a:stretch>
            <a:fillRect/>
          </a:stretch>
        </p:blipFill>
        <p:spPr>
          <a:xfrm>
            <a:off x="7235825" y="1412875"/>
            <a:ext cx="1677988" cy="2411413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34820" name="Rectangle 2"/>
          <p:cNvSpPr txBox="1"/>
          <p:nvPr/>
        </p:nvSpPr>
        <p:spPr>
          <a:xfrm>
            <a:off x="1179830" y="315595"/>
            <a:ext cx="8291513" cy="700088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b"/>
          <a:p>
            <a:pPr lvl="0">
              <a:lnSpc>
                <a:spcPct val="90000"/>
              </a:lnSpc>
              <a:buClr>
                <a:srgbClr val="000000"/>
              </a:buClr>
              <a:buFont typeface="Webdings" panose="05030102010509060703" pitchFamily="18" charset="2"/>
              <a:buNone/>
            </a:pPr>
            <a:r>
              <a:rPr lang="zh-CN" altLang="en-US" sz="3600" b="1" dirty="0">
                <a:solidFill>
                  <a:schemeClr val="tx2"/>
                </a:solidFill>
                <a:latin typeface="Arial Black" panose="020B0A04020102020204" pitchFamily="34" charset="0"/>
                <a:ea typeface="黑体" panose="02010609060101010101" pitchFamily="2" charset="-122"/>
              </a:rPr>
              <a:t>性格与性格理论</a:t>
            </a:r>
            <a:endParaRPr lang="zh-CN" altLang="en-US" sz="3600" b="1" dirty="0">
              <a:solidFill>
                <a:schemeClr val="tx2"/>
              </a:solidFill>
              <a:latin typeface="Arial Black" panose="020B0A04020102020204" pitchFamily="34" charset="0"/>
              <a:ea typeface="黑体" panose="02010609060101010101" pitchFamily="2" charset="-122"/>
            </a:endParaRPr>
          </a:p>
        </p:txBody>
      </p:sp>
      <p:sp>
        <p:nvSpPr>
          <p:cNvPr id="34821" name="矩形 9"/>
          <p:cNvSpPr/>
          <p:nvPr/>
        </p:nvSpPr>
        <p:spPr>
          <a:xfrm>
            <a:off x="3203575" y="1196975"/>
            <a:ext cx="3024188" cy="519113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>
            <a:spAutoFit/>
          </a:bodyPr>
          <a:p>
            <a:pPr lvl="0"/>
            <a:r>
              <a:rPr lang="en-US" altLang="zh-CN" sz="2800" b="1" dirty="0">
                <a:solidFill>
                  <a:srgbClr val="191919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800" b="1" dirty="0">
                <a:solidFill>
                  <a:srgbClr val="990033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性格理论</a:t>
            </a:r>
            <a:r>
              <a:rPr lang="en-US" altLang="zh-CN" sz="2800" b="1" dirty="0">
                <a:solidFill>
                  <a:srgbClr val="990033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MBTI</a:t>
            </a:r>
            <a:endParaRPr lang="zh-CN" altLang="en-US" sz="2800" b="1" dirty="0">
              <a:solidFill>
                <a:srgbClr val="990033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4822" name="矩形 27655"/>
          <p:cNvSpPr/>
          <p:nvPr/>
        </p:nvSpPr>
        <p:spPr>
          <a:xfrm>
            <a:off x="107950" y="4076700"/>
            <a:ext cx="2087563" cy="915988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>
            <a:spAutoFit/>
          </a:bodyPr>
          <a:p>
            <a:pPr lvl="0"/>
            <a:r>
              <a:rPr lang="zh-CN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凯恩林▪布里格斯（Katharine Cook Briggs ）</a:t>
            </a:r>
            <a:endParaRPr lang="zh-CN" altLang="en-US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4823" name="矩形 27656"/>
          <p:cNvSpPr/>
          <p:nvPr/>
        </p:nvSpPr>
        <p:spPr>
          <a:xfrm>
            <a:off x="7235825" y="4005263"/>
            <a:ext cx="1727200" cy="1465262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>
            <a:spAutoFit/>
          </a:bodyPr>
          <a:p>
            <a:pPr lvl="0"/>
            <a:r>
              <a:rPr lang="zh-CN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伊莎贝尔▪布里格斯▪迈尔斯 （Isabel Briggs Myers）</a:t>
            </a:r>
            <a:endParaRPr lang="zh-CN" altLang="en-US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9217" name="Picture 4" descr="394734de3f26b430485403cf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395288" y="404813"/>
            <a:ext cx="8353425" cy="5472112"/>
          </a:xfrm>
        </p:spPr>
      </p:pic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5841" name="Rectangle 3"/>
          <p:cNvSpPr/>
          <p:nvPr/>
        </p:nvSpPr>
        <p:spPr>
          <a:xfrm>
            <a:off x="758190" y="1818005"/>
            <a:ext cx="7414260" cy="4444365"/>
          </a:xfrm>
          <a:prstGeom prst="rect">
            <a:avLst/>
          </a:prstGeom>
          <a:solidFill>
            <a:schemeClr val="bg1"/>
          </a:solidFill>
          <a:ln w="1143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  <a:effectLst>
            <a:outerShdw dist="25400" dir="5400000" algn="ctr" rotWithShape="0">
              <a:srgbClr val="000000">
                <a:alpha val="81000"/>
              </a:srgbClr>
            </a:outerShdw>
          </a:effectLst>
        </p:spPr>
        <p:txBody>
          <a:bodyPr lIns="92075" tIns="46038" rIns="92075" bIns="46038" anchor="t"/>
          <a:p>
            <a:pPr marL="800100" lvl="1" indent="-342900" algn="just" eaLnBrk="1" fontAlgn="base" latinLnBrk="0" hangingPunct="1">
              <a:lnSpc>
                <a:spcPct val="150000"/>
              </a:lnSpc>
              <a:spcBef>
                <a:spcPts val="18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ebdings" panose="05030102010509060703" pitchFamily="18" charset="2"/>
              <a:buChar char="."/>
            </a:pPr>
            <a:r>
              <a:rPr lang="zh-CN" altLang="en-US" sz="2400" b="1" dirty="0">
                <a:solidFill>
                  <a:srgbClr val="0898A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能量倾向：  外倾（</a:t>
            </a:r>
            <a:r>
              <a:rPr lang="en-US" altLang="zh-CN" sz="2400" b="1" dirty="0">
                <a:solidFill>
                  <a:srgbClr val="0898A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E</a:t>
            </a:r>
            <a:r>
              <a:rPr lang="zh-CN" altLang="en-US" sz="2400" b="1" dirty="0">
                <a:solidFill>
                  <a:srgbClr val="0898A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），内倾（</a:t>
            </a:r>
            <a:r>
              <a:rPr lang="en-US" altLang="zh-CN" sz="2400" b="1" dirty="0">
                <a:solidFill>
                  <a:srgbClr val="0898A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I</a:t>
            </a:r>
            <a:r>
              <a:rPr lang="zh-CN" altLang="en-US" sz="2400" b="1" dirty="0">
                <a:solidFill>
                  <a:srgbClr val="0898A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）</a:t>
            </a:r>
            <a:r>
              <a:rPr lang="en-US" altLang="x-none" sz="2400" b="1" dirty="0">
                <a:solidFill>
                  <a:srgbClr val="0898A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   </a:t>
            </a:r>
            <a:endParaRPr lang="en-US" altLang="x-none" sz="2400" b="1" dirty="0">
              <a:solidFill>
                <a:srgbClr val="0898AC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marL="800100" lvl="1" indent="-342900" algn="just" eaLnBrk="1" fontAlgn="base" latinLnBrk="0" hangingPunct="1">
              <a:lnSpc>
                <a:spcPct val="150000"/>
              </a:lnSpc>
              <a:spcBef>
                <a:spcPts val="18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ebdings" panose="05030102010509060703" pitchFamily="18" charset="2"/>
              <a:buChar char="."/>
            </a:pPr>
            <a:r>
              <a:rPr lang="zh-CN" altLang="en-US" sz="2400" b="1" dirty="0">
                <a:solidFill>
                  <a:srgbClr val="0898A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接受信息：  感觉（</a:t>
            </a:r>
            <a:r>
              <a:rPr lang="en-US" altLang="zh-CN" sz="2400" b="1" dirty="0">
                <a:solidFill>
                  <a:srgbClr val="0898A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S</a:t>
            </a:r>
            <a:r>
              <a:rPr lang="zh-CN" altLang="en-US" sz="2400" b="1" dirty="0">
                <a:solidFill>
                  <a:srgbClr val="0898A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），直觉（</a:t>
            </a:r>
            <a:r>
              <a:rPr lang="en-US" altLang="zh-CN" sz="2400" b="1" dirty="0">
                <a:solidFill>
                  <a:srgbClr val="0898A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N</a:t>
            </a:r>
            <a:r>
              <a:rPr lang="zh-CN" altLang="en-US" sz="2400" b="1" dirty="0">
                <a:solidFill>
                  <a:srgbClr val="0898A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）</a:t>
            </a:r>
            <a:endParaRPr lang="en-US" altLang="x-none" sz="2400" b="1" dirty="0">
              <a:solidFill>
                <a:srgbClr val="0898AC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marL="800100" lvl="1" indent="-342900" algn="just" eaLnBrk="1" fontAlgn="base" latinLnBrk="0" hangingPunct="1">
              <a:lnSpc>
                <a:spcPct val="150000"/>
              </a:lnSpc>
              <a:spcBef>
                <a:spcPts val="18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ebdings" panose="05030102010509060703" pitchFamily="18" charset="2"/>
              <a:buChar char="."/>
            </a:pPr>
            <a:r>
              <a:rPr lang="zh-CN" altLang="en-US" sz="2400" b="1" dirty="0">
                <a:solidFill>
                  <a:srgbClr val="0898A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处理信息：  思考（</a:t>
            </a:r>
            <a:r>
              <a:rPr lang="en-US" altLang="zh-CN" sz="2400" b="1" dirty="0">
                <a:solidFill>
                  <a:srgbClr val="0898A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T</a:t>
            </a:r>
            <a:r>
              <a:rPr lang="zh-CN" altLang="en-US" sz="2400" b="1" dirty="0">
                <a:solidFill>
                  <a:srgbClr val="0898A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），情感（</a:t>
            </a:r>
            <a:r>
              <a:rPr lang="en-US" altLang="zh-CN" sz="2400" b="1" dirty="0">
                <a:solidFill>
                  <a:srgbClr val="0898A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F</a:t>
            </a:r>
            <a:r>
              <a:rPr lang="zh-CN" altLang="en-US" sz="2400" b="1" dirty="0">
                <a:solidFill>
                  <a:srgbClr val="0898A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）</a:t>
            </a:r>
            <a:endParaRPr lang="en-US" altLang="x-none" sz="2400" b="1" dirty="0">
              <a:solidFill>
                <a:srgbClr val="0898AC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marL="800100" lvl="1" indent="-342900" algn="just" eaLnBrk="1" fontAlgn="base" latinLnBrk="0" hangingPunct="1">
              <a:lnSpc>
                <a:spcPct val="150000"/>
              </a:lnSpc>
              <a:spcBef>
                <a:spcPts val="18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ebdings" panose="05030102010509060703" pitchFamily="18" charset="2"/>
              <a:buChar char="."/>
            </a:pPr>
            <a:r>
              <a:rPr lang="zh-CN" altLang="en-US" sz="2400" b="1" dirty="0">
                <a:solidFill>
                  <a:srgbClr val="0898A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行动方式：  判断（</a:t>
            </a:r>
            <a:r>
              <a:rPr lang="en-US" altLang="zh-CN" sz="2400" b="1" dirty="0">
                <a:solidFill>
                  <a:srgbClr val="0898A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J</a:t>
            </a:r>
            <a:r>
              <a:rPr lang="zh-CN" altLang="en-US" sz="2400" b="1" dirty="0">
                <a:solidFill>
                  <a:srgbClr val="0898A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），知觉（</a:t>
            </a:r>
            <a:r>
              <a:rPr lang="en-US" altLang="zh-CN" sz="2400" b="1" dirty="0">
                <a:solidFill>
                  <a:srgbClr val="0898A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P</a:t>
            </a:r>
            <a:r>
              <a:rPr lang="zh-CN" altLang="en-US" sz="2400" b="1" dirty="0">
                <a:solidFill>
                  <a:srgbClr val="0898A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）</a:t>
            </a:r>
            <a:endParaRPr lang="zh-CN" altLang="en-US" sz="2400" b="1" dirty="0">
              <a:solidFill>
                <a:srgbClr val="0898AC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5842" name="Rectangle 3"/>
          <p:cNvSpPr/>
          <p:nvPr/>
        </p:nvSpPr>
        <p:spPr>
          <a:xfrm>
            <a:off x="2557463" y="1095375"/>
            <a:ext cx="3557587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t">
            <a:spAutoFit/>
          </a:bodyPr>
          <a:p>
            <a:pPr lvl="0"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en-US" altLang="zh-CN" sz="2400" b="1" dirty="0">
                <a:solidFill>
                  <a:srgbClr val="990033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MBTI</a:t>
            </a:r>
            <a:r>
              <a:rPr lang="zh-CN" altLang="en-US" sz="2400" b="1" dirty="0">
                <a:solidFill>
                  <a:srgbClr val="990033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性格理论的四个维度</a:t>
            </a:r>
            <a:endParaRPr lang="zh-CN" altLang="en-US" sz="2400" b="1" dirty="0">
              <a:solidFill>
                <a:srgbClr val="990033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5843" name="TextBox 5"/>
          <p:cNvSpPr txBox="1"/>
          <p:nvPr/>
        </p:nvSpPr>
        <p:spPr>
          <a:xfrm>
            <a:off x="3361055" y="2279015"/>
            <a:ext cx="4811395" cy="46037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 anchor="t">
            <a:spAutoFit/>
          </a:bodyPr>
          <a:p>
            <a:pPr lvl="0"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en-US" altLang="zh-CN" sz="2400" b="1" dirty="0">
                <a:latin typeface="Calibri" panose="020F0502020204030204" pitchFamily="34" charset="0"/>
                <a:ea typeface="微软雅黑" panose="020B0503020204020204" charset="-122"/>
              </a:rPr>
              <a:t>Extroversion</a:t>
            </a:r>
            <a:r>
              <a:rPr lang="en-US" altLang="zh-CN" sz="2400" b="1" dirty="0">
                <a:solidFill>
                  <a:srgbClr val="FFFF00"/>
                </a:solidFill>
                <a:latin typeface="Calibri" panose="020F0502020204030204" pitchFamily="34" charset="0"/>
                <a:ea typeface="微软雅黑" panose="020B0503020204020204" charset="-122"/>
              </a:rPr>
              <a:t>   </a:t>
            </a:r>
            <a:r>
              <a:rPr lang="en-US" altLang="zh-CN" sz="2400" b="1" dirty="0">
                <a:latin typeface="Calibri" panose="020F0502020204030204" pitchFamily="34" charset="0"/>
                <a:ea typeface="微软雅黑" panose="020B0503020204020204" charset="-122"/>
              </a:rPr>
              <a:t>Introversion</a:t>
            </a:r>
            <a:endParaRPr lang="zh-CN" altLang="en-US" sz="2400" b="1" dirty="0">
              <a:latin typeface="Calibri" panose="020F0502020204030204" pitchFamily="34" charset="0"/>
              <a:ea typeface="微软雅黑" panose="020B0503020204020204" charset="-122"/>
            </a:endParaRPr>
          </a:p>
        </p:txBody>
      </p:sp>
      <p:sp>
        <p:nvSpPr>
          <p:cNvPr id="35844" name="TextBox 6"/>
          <p:cNvSpPr txBox="1"/>
          <p:nvPr/>
        </p:nvSpPr>
        <p:spPr>
          <a:xfrm>
            <a:off x="3421698" y="3091498"/>
            <a:ext cx="3733800" cy="460375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>
            <a:spAutoFit/>
          </a:bodyPr>
          <a:p>
            <a:pPr lvl="0"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en-US" altLang="zh-CN" sz="2400" b="1" dirty="0">
                <a:latin typeface="Calibri" panose="020F0502020204030204" pitchFamily="34" charset="0"/>
                <a:ea typeface="微软雅黑" panose="020B0503020204020204" charset="-122"/>
              </a:rPr>
              <a:t>Sensing           Intuition</a:t>
            </a:r>
            <a:endParaRPr lang="zh-CN" altLang="en-US" sz="2400" b="1" dirty="0">
              <a:latin typeface="Calibri" panose="020F0502020204030204" pitchFamily="34" charset="0"/>
              <a:ea typeface="微软雅黑" panose="020B0503020204020204" charset="-122"/>
            </a:endParaRPr>
          </a:p>
        </p:txBody>
      </p:sp>
      <p:sp>
        <p:nvSpPr>
          <p:cNvPr id="35845" name="TextBox 7"/>
          <p:cNvSpPr txBox="1"/>
          <p:nvPr/>
        </p:nvSpPr>
        <p:spPr>
          <a:xfrm>
            <a:off x="3422015" y="3905250"/>
            <a:ext cx="3733800" cy="460375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>
            <a:spAutoFit/>
          </a:bodyPr>
          <a:p>
            <a:pPr lvl="0"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en-US" altLang="zh-CN" sz="2400" b="1" dirty="0">
                <a:latin typeface="Calibri" panose="020F0502020204030204" pitchFamily="34" charset="0"/>
                <a:ea typeface="微软雅黑" panose="020B0503020204020204" charset="-122"/>
              </a:rPr>
              <a:t>Thinking         Feeling</a:t>
            </a:r>
            <a:endParaRPr lang="zh-CN" altLang="en-US" sz="2400" b="1" dirty="0">
              <a:latin typeface="Calibri" panose="020F0502020204030204" pitchFamily="34" charset="0"/>
              <a:ea typeface="微软雅黑" panose="020B0503020204020204" charset="-122"/>
            </a:endParaRPr>
          </a:p>
        </p:txBody>
      </p:sp>
      <p:sp>
        <p:nvSpPr>
          <p:cNvPr id="35846" name="TextBox 8"/>
          <p:cNvSpPr txBox="1"/>
          <p:nvPr/>
        </p:nvSpPr>
        <p:spPr>
          <a:xfrm>
            <a:off x="3422015" y="4617720"/>
            <a:ext cx="3733800" cy="460375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>
            <a:spAutoFit/>
          </a:bodyPr>
          <a:p>
            <a:pPr lvl="0"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en-US" altLang="zh-CN" sz="2400" b="1" dirty="0">
                <a:latin typeface="Calibri" panose="020F0502020204030204" pitchFamily="34" charset="0"/>
                <a:ea typeface="微软雅黑" panose="020B0503020204020204" charset="-122"/>
              </a:rPr>
              <a:t>Judging           Perceiving</a:t>
            </a:r>
            <a:endParaRPr lang="zh-CN" altLang="en-US" sz="2400" b="1" dirty="0">
              <a:latin typeface="Calibri" panose="020F0502020204030204" pitchFamily="34" charset="0"/>
              <a:ea typeface="微软雅黑" panose="020B0503020204020204" charset="-122"/>
            </a:endParaRPr>
          </a:p>
        </p:txBody>
      </p:sp>
      <p:sp>
        <p:nvSpPr>
          <p:cNvPr id="35847" name="Rectangle 2"/>
          <p:cNvSpPr txBox="1"/>
          <p:nvPr/>
        </p:nvSpPr>
        <p:spPr>
          <a:xfrm>
            <a:off x="1143000" y="395288"/>
            <a:ext cx="8291513" cy="700087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b"/>
          <a:p>
            <a:pPr lvl="0">
              <a:lnSpc>
                <a:spcPct val="90000"/>
              </a:lnSpc>
              <a:buClr>
                <a:srgbClr val="000000"/>
              </a:buClr>
              <a:buFont typeface="Webdings" panose="05030102010509060703" pitchFamily="18" charset="2"/>
              <a:buNone/>
            </a:pPr>
            <a:r>
              <a:rPr lang="zh-CN" altLang="en-US" sz="3600" b="1" dirty="0">
                <a:solidFill>
                  <a:schemeClr val="tx2"/>
                </a:solidFill>
                <a:latin typeface="Arial Black" panose="020B0A04020102020204" pitchFamily="34" charset="0"/>
                <a:ea typeface="黑体" panose="02010609060101010101" pitchFamily="2" charset="-122"/>
              </a:rPr>
              <a:t>性格与性格理论</a:t>
            </a:r>
            <a:endParaRPr lang="zh-CN" altLang="en-US" sz="3600" b="1" dirty="0">
              <a:solidFill>
                <a:schemeClr val="tx2"/>
              </a:solidFill>
              <a:latin typeface="Arial Black" panose="020B0A04020102020204" pitchFamily="34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3095320" y="2837645"/>
            <a:ext cx="5536870" cy="1172505"/>
          </a:xfrm>
        </p:spPr>
        <p:txBody>
          <a:bodyPr>
            <a:normAutofit/>
          </a:bodyPr>
          <a:p>
            <a:r>
              <a:rPr lang="zh-CN" altLang="en-US" smtClean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性格类型探索</a:t>
            </a:r>
            <a:endParaRPr lang="zh-CN" altLang="en-US" smtClean="0"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6865" name="Rectangle 2"/>
          <p:cNvSpPr>
            <a:spLocks noGrp="1"/>
          </p:cNvSpPr>
          <p:nvPr>
            <p:ph type="title"/>
          </p:nvPr>
        </p:nvSpPr>
        <p:spPr>
          <a:xfrm>
            <a:off x="1142685" y="152465"/>
            <a:ext cx="7886700" cy="863272"/>
          </a:xfrm>
        </p:spPr>
        <p:txBody>
          <a:bodyPr wrap="square" lIns="91440" tIns="45720" rIns="91440" bIns="45720" anchor="b"/>
          <a:p>
            <a:pPr eaLnBrk="1" hangingPunct="1"/>
            <a:r>
              <a:rPr lang="zh-CN" altLang="en-US" sz="3600" dirty="0">
                <a:solidFill>
                  <a:schemeClr val="tx2"/>
                </a:solidFill>
                <a:ea typeface="黑体" panose="02010609060101010101" pitchFamily="2" charset="-122"/>
              </a:rPr>
              <a:t>性格类型探索</a:t>
            </a:r>
            <a:endParaRPr lang="zh-CN" altLang="en-US" sz="3600" dirty="0">
              <a:solidFill>
                <a:schemeClr val="tx2"/>
              </a:solidFill>
              <a:ea typeface="黑体" panose="02010609060101010101" pitchFamily="2" charset="-122"/>
            </a:endParaRPr>
          </a:p>
        </p:txBody>
      </p:sp>
      <p:sp>
        <p:nvSpPr>
          <p:cNvPr id="36866" name="Rectangle 3"/>
          <p:cNvSpPr>
            <a:spLocks noGrp="1"/>
          </p:cNvSpPr>
          <p:nvPr>
            <p:ph idx="1"/>
          </p:nvPr>
        </p:nvSpPr>
        <p:spPr>
          <a:xfrm>
            <a:off x="684213" y="1125538"/>
            <a:ext cx="7594600" cy="504825"/>
          </a:xfrm>
        </p:spPr>
        <p:txBody>
          <a:bodyPr wrap="square" lIns="91440" tIns="45720" rIns="91440" bIns="45720" anchor="t"/>
          <a:p>
            <a:pPr eaLnBrk="1" hangingPunct="1"/>
            <a:r>
              <a:rPr lang="zh-CN" altLang="en-US" sz="2400" b="1" dirty="0">
                <a:solidFill>
                  <a:srgbClr val="0898A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活动一：内倾</a:t>
            </a:r>
            <a:r>
              <a:rPr lang="en-US" altLang="zh-CN" sz="2400" b="1" dirty="0">
                <a:solidFill>
                  <a:srgbClr val="0898A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&amp;</a:t>
            </a:r>
            <a:r>
              <a:rPr lang="zh-CN" altLang="en-US" sz="2400" b="1" dirty="0">
                <a:solidFill>
                  <a:srgbClr val="0898A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外倾</a:t>
            </a:r>
            <a:endParaRPr lang="zh-CN" altLang="en-US" sz="2400" b="1" dirty="0">
              <a:solidFill>
                <a:srgbClr val="0898AC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eaLnBrk="1" hangingPunct="1">
              <a:buNone/>
            </a:pPr>
            <a:endParaRPr lang="zh-CN" altLang="en-US" sz="2400" b="1" dirty="0">
              <a:solidFill>
                <a:srgbClr val="0898AC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6867" name="Rectangle 3"/>
          <p:cNvSpPr txBox="1"/>
          <p:nvPr/>
        </p:nvSpPr>
        <p:spPr>
          <a:xfrm>
            <a:off x="755650" y="1989455"/>
            <a:ext cx="6121400" cy="3844925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p>
            <a:pPr marL="342900" lvl="0" indent="-342900" eaLnBrk="0" hangingPunct="0">
              <a:lnSpc>
                <a:spcPct val="130000"/>
              </a:lnSpc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en-US" altLang="zh-CN" sz="20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1</a:t>
            </a:r>
            <a:r>
              <a:rPr lang="zh-CN" altLang="en-US" sz="20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、你喜欢以哪种方式度过业余时光？</a:t>
            </a:r>
            <a:endParaRPr lang="zh-CN" altLang="en-US" sz="2000" b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marL="342900" lvl="0" indent="-342900" eaLnBrk="0" hangingPunct="0">
              <a:lnSpc>
                <a:spcPct val="130000"/>
              </a:lnSpc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en-US" altLang="zh-CN" sz="20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A </a:t>
            </a:r>
            <a:r>
              <a:rPr lang="zh-CN" altLang="en-US" sz="20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与其他人交往互动    </a:t>
            </a:r>
            <a:r>
              <a:rPr lang="en-US" altLang="zh-CN" sz="20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B </a:t>
            </a:r>
            <a:r>
              <a:rPr lang="zh-CN" altLang="en-US" sz="20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一个人独处</a:t>
            </a:r>
            <a:endParaRPr lang="zh-CN" altLang="en-US" sz="2000" b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marL="342900" lvl="0" indent="-342900" eaLnBrk="0" hangingPunct="0">
              <a:lnSpc>
                <a:spcPct val="130000"/>
              </a:lnSpc>
              <a:buClr>
                <a:srgbClr val="000000"/>
              </a:buClr>
              <a:buFont typeface="Arial" panose="020B0604020202020204" pitchFamily="34" charset="0"/>
              <a:buNone/>
            </a:pPr>
            <a:endParaRPr lang="zh-CN" altLang="en-US" sz="2000" b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marL="342900" lvl="0" indent="-342900" eaLnBrk="0" hangingPunct="0">
              <a:lnSpc>
                <a:spcPct val="130000"/>
              </a:lnSpc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en-US" altLang="zh-CN" sz="20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2</a:t>
            </a:r>
            <a:r>
              <a:rPr lang="zh-CN" altLang="en-US" sz="20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、愿意将能量投向哪里？</a:t>
            </a:r>
            <a:endParaRPr lang="zh-CN" altLang="en-US" sz="2000" b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marL="342900" lvl="0" indent="-342900" eaLnBrk="0" hangingPunct="0">
              <a:lnSpc>
                <a:spcPct val="130000"/>
              </a:lnSpc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en-US" altLang="zh-CN" sz="20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A </a:t>
            </a:r>
            <a:r>
              <a:rPr lang="zh-CN" altLang="en-US" sz="20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外部世界，与人交往，处理各种事物</a:t>
            </a:r>
            <a:endParaRPr lang="zh-CN" altLang="en-US" sz="2000" b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marL="342900" lvl="0" indent="-342900" eaLnBrk="0" hangingPunct="0">
              <a:lnSpc>
                <a:spcPct val="130000"/>
              </a:lnSpc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en-US" altLang="zh-CN" sz="20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B </a:t>
            </a:r>
            <a:r>
              <a:rPr lang="zh-CN" altLang="en-US" sz="20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沉醉于内心世界，独自沉思默想</a:t>
            </a:r>
            <a:endParaRPr lang="zh-CN" altLang="en-US" sz="2000" b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marL="342900" lvl="0" indent="-342900" eaLnBrk="0" hangingPunct="0">
              <a:lnSpc>
                <a:spcPct val="130000"/>
              </a:lnSpc>
              <a:buClr>
                <a:srgbClr val="000000"/>
              </a:buClr>
              <a:buFont typeface="Arial" panose="020B0604020202020204" pitchFamily="34" charset="0"/>
              <a:buNone/>
            </a:pPr>
            <a:endParaRPr lang="zh-CN" altLang="en-US" sz="2000" b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marL="342900" lvl="0" indent="-342900" eaLnBrk="0" hangingPunct="0">
              <a:lnSpc>
                <a:spcPct val="130000"/>
              </a:lnSpc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en-US" altLang="zh-CN" sz="20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3</a:t>
            </a:r>
            <a:r>
              <a:rPr lang="zh-CN" altLang="en-US" sz="20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、更喜欢哪种消磨时间的方式？</a:t>
            </a:r>
            <a:endParaRPr lang="zh-CN" altLang="en-US" sz="2000" b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marL="342900" lvl="0" indent="-342900" eaLnBrk="0" hangingPunct="0">
              <a:lnSpc>
                <a:spcPct val="130000"/>
              </a:lnSpc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en-US" altLang="zh-CN" sz="20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A </a:t>
            </a:r>
            <a:r>
              <a:rPr lang="zh-CN" altLang="en-US" sz="20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被众人环绕    </a:t>
            </a:r>
            <a:r>
              <a:rPr lang="en-US" altLang="zh-CN" sz="20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B </a:t>
            </a:r>
            <a:r>
              <a:rPr lang="zh-CN" altLang="en-US" sz="20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独自一人消遣</a:t>
            </a:r>
            <a:endParaRPr lang="zh-CN" altLang="en-US" sz="2000" b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37889" name="Group 2"/>
          <p:cNvGrpSpPr/>
          <p:nvPr/>
        </p:nvGrpSpPr>
        <p:grpSpPr>
          <a:xfrm>
            <a:off x="34882" y="549275"/>
            <a:ext cx="8966604" cy="4135887"/>
            <a:chOff x="-383" y="0"/>
            <a:chExt cx="5959" cy="3490"/>
          </a:xfrm>
        </p:grpSpPr>
        <p:sp>
          <p:nvSpPr>
            <p:cNvPr id="37890" name="Rectangle 2"/>
            <p:cNvSpPr/>
            <p:nvPr/>
          </p:nvSpPr>
          <p:spPr>
            <a:xfrm>
              <a:off x="1497" y="273"/>
              <a:ext cx="998" cy="336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102590" tIns="51296" rIns="102590" bIns="51296" anchor="ctr"/>
            <a:p>
              <a:pPr lvl="0" algn="ctr" defTabSz="1019175" eaLnBrk="0" hangingPunct="0">
                <a:buClr>
                  <a:srgbClr val="000000"/>
                </a:buClr>
                <a:buFont typeface="Arial" panose="020B0604020202020204" pitchFamily="34" charset="0"/>
                <a:buNone/>
              </a:pPr>
              <a:r>
                <a:rPr lang="zh-CN" altLang="en-US" sz="2800" b="1" dirty="0">
                  <a:solidFill>
                    <a:srgbClr val="990033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外倾 </a:t>
              </a:r>
              <a:r>
                <a:rPr lang="en-US" altLang="zh-CN" sz="2800" b="1" dirty="0">
                  <a:solidFill>
                    <a:srgbClr val="990033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E</a:t>
              </a:r>
              <a:endParaRPr lang="en-US" altLang="zh-CN" sz="2800" b="1" dirty="0">
                <a:solidFill>
                  <a:srgbClr val="990033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37891" name="Rectangle 3"/>
            <p:cNvSpPr/>
            <p:nvPr/>
          </p:nvSpPr>
          <p:spPr>
            <a:xfrm>
              <a:off x="2948" y="273"/>
              <a:ext cx="997" cy="346"/>
            </a:xfrm>
            <a:prstGeom prst="rect">
              <a:avLst/>
            </a:prstGeom>
            <a:noFill/>
            <a:ln w="12700" cap="flat" cmpd="sng">
              <a:solidFill>
                <a:srgbClr val="00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102590" tIns="51296" rIns="102590" bIns="51296" anchor="ctr"/>
            <a:p>
              <a:pPr lvl="0" algn="ctr" defTabSz="1019175" eaLnBrk="0" hangingPunct="0">
                <a:buClr>
                  <a:srgbClr val="000000"/>
                </a:buClr>
                <a:buFont typeface="Arial" panose="020B0604020202020204" pitchFamily="34" charset="0"/>
                <a:buNone/>
              </a:pPr>
              <a:r>
                <a:rPr lang="zh-CN" altLang="en-US" sz="2800" b="1" dirty="0">
                  <a:solidFill>
                    <a:srgbClr val="990033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内倾 </a:t>
              </a:r>
              <a:r>
                <a:rPr lang="en-US" altLang="zh-CN" sz="2800" b="1" dirty="0">
                  <a:solidFill>
                    <a:srgbClr val="990033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I</a:t>
              </a:r>
              <a:endParaRPr lang="en-US" altLang="zh-CN" sz="2800" b="1" dirty="0">
                <a:solidFill>
                  <a:srgbClr val="990033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graphicFrame>
          <p:nvGraphicFramePr>
            <p:cNvPr id="37892" name="Object 4"/>
            <p:cNvGraphicFramePr>
              <a:graphicFrameLocks noChangeAspect="1"/>
            </p:cNvGraphicFramePr>
            <p:nvPr/>
          </p:nvGraphicFramePr>
          <p:xfrm>
            <a:off x="0" y="91"/>
            <a:ext cx="1406" cy="11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76" name="" r:id="rId1" imgW="1866900" imgH="1247775" progId="PBrush">
                    <p:embed/>
                  </p:oleObj>
                </mc:Choice>
                <mc:Fallback>
                  <p:oleObj name="" r:id="rId1" imgW="1866900" imgH="1247775" progId="PBrush">
                    <p:embed/>
                    <p:pic>
                      <p:nvPicPr>
                        <p:cNvPr id="0" name="图片 3075"/>
                        <p:cNvPicPr/>
                        <p:nvPr/>
                      </p:nvPicPr>
                      <p:blipFill>
                        <a:blip r:embed="rId2">
                          <a:clrChange>
                            <a:clrFrom>
                              <a:srgbClr val="FFFFFF"/>
                            </a:clrFrom>
                            <a:clrTo>
                              <a:srgbClr val="FFFFFF">
                                <a:alpha val="0"/>
                              </a:srgbClr>
                            </a:clrTo>
                          </a:clrChange>
                        </a:blip>
                        <a:srcRect l="10808" r="6511"/>
                        <a:stretch>
                          <a:fillRect/>
                        </a:stretch>
                      </p:blipFill>
                      <p:spPr>
                        <a:xfrm>
                          <a:off x="0" y="91"/>
                          <a:ext cx="1406" cy="1138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7893" name="Object 5"/>
            <p:cNvGraphicFramePr>
              <a:graphicFrameLocks noChangeAspect="1"/>
            </p:cNvGraphicFramePr>
            <p:nvPr/>
          </p:nvGraphicFramePr>
          <p:xfrm>
            <a:off x="3674" y="0"/>
            <a:ext cx="1542" cy="13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77" name="" r:id="rId3" imgW="2028825" imgH="1285875" progId="PBrush">
                    <p:embed/>
                  </p:oleObj>
                </mc:Choice>
                <mc:Fallback>
                  <p:oleObj name="" r:id="rId3" imgW="2028825" imgH="1285875" progId="PBrush">
                    <p:embed/>
                    <p:pic>
                      <p:nvPicPr>
                        <p:cNvPr id="0" name="图片 3076"/>
                        <p:cNvPicPr/>
                        <p:nvPr/>
                      </p:nvPicPr>
                      <p:blipFill>
                        <a:blip r:embed="rId4">
                          <a:clrChange>
                            <a:clrFrom>
                              <a:srgbClr val="FFFFFF"/>
                            </a:clrFrom>
                            <a:clrTo>
                              <a:srgbClr val="FFFFFF">
                                <a:alpha val="0"/>
                              </a:srgbClr>
                            </a:clrTo>
                          </a:clrChange>
                        </a:blip>
                        <a:srcRect l="11859" r="15425"/>
                        <a:stretch>
                          <a:fillRect/>
                        </a:stretch>
                      </p:blipFill>
                      <p:spPr>
                        <a:xfrm>
                          <a:off x="3674" y="0"/>
                          <a:ext cx="1542" cy="1344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37894" name="Group 6"/>
            <p:cNvGrpSpPr/>
            <p:nvPr/>
          </p:nvGrpSpPr>
          <p:grpSpPr>
            <a:xfrm>
              <a:off x="227" y="1239"/>
              <a:ext cx="4416" cy="283"/>
              <a:chOff x="0" y="0"/>
              <a:chExt cx="4416" cy="283"/>
            </a:xfrm>
          </p:grpSpPr>
          <p:sp>
            <p:nvSpPr>
              <p:cNvPr id="2" name="Rectangle 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112" cy="2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02590" tIns="51296" rIns="102590" bIns="51296">
                <a:spAutoFit/>
              </a:bodyPr>
              <a:lstStyle>
                <a:lvl1pPr defTabSz="1019175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defTabSz="1019175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defTabSz="1019175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defTabSz="1019175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defTabSz="1019175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defTabSz="1019175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defTabSz="1019175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defTabSz="1019175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defTabSz="1019175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r" defTabSz="1019175" rtl="0" eaLnBrk="0" fontAlgn="base" latinLnBrk="0" hangingPunct="0">
                  <a:lnSpc>
                    <a:spcPct val="85000"/>
                  </a:lnSpc>
                  <a:spcBef>
                    <a:spcPct val="0"/>
                  </a:spcBef>
                  <a:spcAft>
                    <a:spcPts val="120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1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  <a:latin typeface="Tahoma" panose="020B060403050404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3" name="Rectangle 8"/>
              <p:cNvSpPr>
                <a:spLocks noChangeArrowheads="1"/>
              </p:cNvSpPr>
              <p:nvPr/>
            </p:nvSpPr>
            <p:spPr bwMode="auto">
              <a:xfrm>
                <a:off x="2011" y="0"/>
                <a:ext cx="2405" cy="2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02590" tIns="51296" rIns="102590" bIns="51296">
                <a:spAutoFit/>
              </a:bodyPr>
              <a:lstStyle>
                <a:lvl1pPr defTabSz="1019175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defTabSz="1019175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defTabSz="1019175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defTabSz="1019175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defTabSz="1019175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defTabSz="1019175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defTabSz="1019175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defTabSz="1019175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defTabSz="1019175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1019175" rtl="0" eaLnBrk="0" fontAlgn="base" latinLnBrk="0" hangingPunct="0">
                  <a:lnSpc>
                    <a:spcPct val="65000"/>
                  </a:lnSpc>
                  <a:spcBef>
                    <a:spcPct val="0"/>
                  </a:spcBef>
                  <a:spcAft>
                    <a:spcPts val="120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1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  <a:latin typeface="Tahoma" panose="020B060403050404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37897" name="Rectangle 17"/>
            <p:cNvSpPr/>
            <p:nvPr/>
          </p:nvSpPr>
          <p:spPr>
            <a:xfrm>
              <a:off x="-383" y="999"/>
              <a:ext cx="2742" cy="219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square" lIns="102590" tIns="51296" rIns="102590" bIns="51296" anchor="t">
              <a:spAutoFit/>
            </a:bodyPr>
            <a:p>
              <a:pPr lvl="0" algn="r" defTabSz="1019175">
                <a:lnSpc>
                  <a:spcPct val="130000"/>
                </a:lnSpc>
                <a:buClr>
                  <a:srgbClr val="000000"/>
                </a:buClr>
                <a:buFont typeface="Arial" panose="020B0604020202020204" pitchFamily="34" charset="0"/>
                <a:buNone/>
              </a:pPr>
              <a:r>
                <a:rPr lang="zh-CN" altLang="en-US" b="1" dirty="0">
                  <a:latin typeface="宋体" panose="02010600030101010101" pitchFamily="2" charset="-122"/>
                  <a:ea typeface="宋体" panose="02010600030101010101" pitchFamily="2" charset="-122"/>
                </a:rPr>
                <a:t>关注外部环境</a:t>
              </a:r>
              <a:endParaRPr lang="zh-CN" altLang="en-US" b="1" dirty="0">
                <a:latin typeface="宋体" panose="02010600030101010101" pitchFamily="2" charset="-122"/>
                <a:ea typeface="宋体" panose="02010600030101010101" pitchFamily="2" charset="-122"/>
              </a:endParaRPr>
            </a:p>
            <a:p>
              <a:pPr lvl="0" algn="r" defTabSz="1019175">
                <a:lnSpc>
                  <a:spcPct val="130000"/>
                </a:lnSpc>
                <a:buClr>
                  <a:srgbClr val="000000"/>
                </a:buClr>
                <a:buFont typeface="Arial" panose="020B0604020202020204" pitchFamily="34" charset="0"/>
                <a:buNone/>
              </a:pPr>
              <a:r>
                <a:rPr lang="zh-CN" altLang="en-US" b="1" dirty="0">
                  <a:latin typeface="宋体" panose="02010600030101010101" pitchFamily="2" charset="-122"/>
                  <a:ea typeface="宋体" panose="02010600030101010101" pitchFamily="2" charset="-122"/>
                </a:rPr>
                <a:t>喜欢用谈话的方式进行沟通</a:t>
              </a:r>
              <a:endParaRPr lang="zh-CN" altLang="en-US" b="1" dirty="0">
                <a:latin typeface="宋体" panose="02010600030101010101" pitchFamily="2" charset="-122"/>
                <a:ea typeface="宋体" panose="02010600030101010101" pitchFamily="2" charset="-122"/>
              </a:endParaRPr>
            </a:p>
            <a:p>
              <a:pPr lvl="0" algn="r" defTabSz="1019175">
                <a:lnSpc>
                  <a:spcPct val="130000"/>
                </a:lnSpc>
                <a:buClr>
                  <a:srgbClr val="000000"/>
                </a:buClr>
                <a:buFont typeface="Arial" panose="020B0604020202020204" pitchFamily="34" charset="0"/>
                <a:buNone/>
              </a:pPr>
              <a:r>
                <a:rPr lang="zh-CN" altLang="en-US" b="1" dirty="0">
                  <a:latin typeface="宋体" panose="02010600030101010101" pitchFamily="2" charset="-122"/>
                  <a:ea typeface="宋体" panose="02010600030101010101" pitchFamily="2" charset="-122"/>
                </a:rPr>
                <a:t>通过谈话形成自己的意见</a:t>
              </a:r>
              <a:endParaRPr lang="zh-CN" altLang="en-US" b="1" dirty="0">
                <a:latin typeface="宋体" panose="02010600030101010101" pitchFamily="2" charset="-122"/>
                <a:ea typeface="宋体" panose="02010600030101010101" pitchFamily="2" charset="-122"/>
              </a:endParaRPr>
            </a:p>
            <a:p>
              <a:pPr lvl="0" algn="r" defTabSz="1019175">
                <a:lnSpc>
                  <a:spcPct val="130000"/>
                </a:lnSpc>
                <a:buClr>
                  <a:srgbClr val="000000"/>
                </a:buClr>
                <a:buFont typeface="Arial" panose="020B0604020202020204" pitchFamily="34" charset="0"/>
                <a:buNone/>
              </a:pPr>
              <a:r>
                <a:rPr lang="zh-CN" altLang="en-US" b="1" dirty="0">
                  <a:latin typeface="宋体" panose="02010600030101010101" pitchFamily="2" charset="-122"/>
                  <a:ea typeface="宋体" panose="02010600030101010101" pitchFamily="2" charset="-122"/>
                </a:rPr>
                <a:t> 用实际操作或讨论的方式能学得最好兴趣广泛、好与人交往、善于表达</a:t>
              </a:r>
              <a:endParaRPr lang="zh-CN" altLang="en-US" b="1" dirty="0">
                <a:latin typeface="宋体" panose="02010600030101010101" pitchFamily="2" charset="-122"/>
                <a:ea typeface="宋体" panose="02010600030101010101" pitchFamily="2" charset="-122"/>
              </a:endParaRPr>
            </a:p>
            <a:p>
              <a:pPr lvl="0" algn="r" defTabSz="1019175">
                <a:lnSpc>
                  <a:spcPct val="130000"/>
                </a:lnSpc>
                <a:buClr>
                  <a:srgbClr val="000000"/>
                </a:buClr>
                <a:buFont typeface="Arial" panose="020B0604020202020204" pitchFamily="34" charset="0"/>
                <a:buNone/>
              </a:pPr>
              <a:r>
                <a:rPr lang="zh-CN" altLang="en-US" b="1" dirty="0">
                  <a:latin typeface="宋体" panose="02010600030101010101" pitchFamily="2" charset="-122"/>
                  <a:ea typeface="宋体" panose="02010600030101010101" pitchFamily="2" charset="-122"/>
                </a:rPr>
                <a:t>先行动，后思考</a:t>
              </a:r>
              <a:endParaRPr lang="zh-CN" altLang="en-US" b="1" dirty="0">
                <a:latin typeface="宋体" panose="02010600030101010101" pitchFamily="2" charset="-122"/>
                <a:ea typeface="宋体" panose="02010600030101010101" pitchFamily="2" charset="-122"/>
              </a:endParaRPr>
            </a:p>
            <a:p>
              <a:pPr lvl="0" algn="r" defTabSz="1019175">
                <a:lnSpc>
                  <a:spcPct val="130000"/>
                </a:lnSpc>
                <a:buClr>
                  <a:srgbClr val="000000"/>
                </a:buClr>
                <a:buFont typeface="Arial" panose="020B0604020202020204" pitchFamily="34" charset="0"/>
                <a:buNone/>
              </a:pPr>
              <a:r>
                <a:rPr lang="zh-CN" altLang="en-US" b="1" dirty="0">
                  <a:latin typeface="宋体" panose="02010600030101010101" pitchFamily="2" charset="-122"/>
                  <a:ea typeface="宋体" panose="02010600030101010101" pitchFamily="2" charset="-122"/>
                </a:rPr>
                <a:t>在工作和人际关系中都积极主动</a:t>
              </a:r>
              <a:endParaRPr lang="zh-CN" altLang="en-US" b="1" dirty="0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37898" name="Rectangle 18"/>
            <p:cNvSpPr/>
            <p:nvPr/>
          </p:nvSpPr>
          <p:spPr>
            <a:xfrm>
              <a:off x="2585" y="999"/>
              <a:ext cx="2991" cy="2491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square" lIns="102590" tIns="51296" rIns="102590" bIns="51296" anchor="t">
              <a:spAutoFit/>
            </a:bodyPr>
            <a:p>
              <a:pPr lvl="0" defTabSz="1019175">
                <a:lnSpc>
                  <a:spcPct val="130000"/>
                </a:lnSpc>
                <a:buClr>
                  <a:srgbClr val="000000"/>
                </a:buClr>
                <a:buFont typeface="Arial" panose="020B0604020202020204" pitchFamily="34" charset="0"/>
                <a:buNone/>
              </a:pPr>
              <a:r>
                <a:rPr lang="zh-CN" altLang="en-US" b="1" dirty="0">
                  <a:latin typeface="Tahoma" panose="020B0604030504040204" pitchFamily="34" charset="0"/>
                  <a:ea typeface="宋体" panose="02010600030101010101" pitchFamily="2" charset="-122"/>
                </a:rPr>
                <a:t>关注自己的内心世界</a:t>
              </a:r>
              <a:endParaRPr lang="zh-CN" altLang="en-US" b="1" dirty="0">
                <a:latin typeface="Tahoma" panose="020B0604030504040204" pitchFamily="34" charset="0"/>
                <a:ea typeface="宋体" panose="02010600030101010101" pitchFamily="2" charset="-122"/>
              </a:endParaRPr>
            </a:p>
            <a:p>
              <a:pPr lvl="0" defTabSz="1019175">
                <a:lnSpc>
                  <a:spcPct val="130000"/>
                </a:lnSpc>
                <a:buClr>
                  <a:srgbClr val="000000"/>
                </a:buClr>
                <a:buFont typeface="Arial" panose="020B0604020202020204" pitchFamily="34" charset="0"/>
                <a:buNone/>
              </a:pPr>
              <a:r>
                <a:rPr lang="zh-CN" altLang="en-US" b="1" dirty="0">
                  <a:latin typeface="Tahoma" panose="020B0604030504040204" pitchFamily="34" charset="0"/>
                  <a:ea typeface="宋体" panose="02010600030101010101" pitchFamily="2" charset="-122"/>
                </a:rPr>
                <a:t>更愿意用书面方式沟通</a:t>
              </a:r>
              <a:endParaRPr lang="zh-CN" altLang="en-US" b="1" dirty="0">
                <a:latin typeface="Tahoma" panose="020B0604030504040204" pitchFamily="34" charset="0"/>
                <a:ea typeface="宋体" panose="02010600030101010101" pitchFamily="2" charset="-122"/>
              </a:endParaRPr>
            </a:p>
            <a:p>
              <a:pPr lvl="0" defTabSz="1019175">
                <a:lnSpc>
                  <a:spcPct val="130000"/>
                </a:lnSpc>
                <a:buClr>
                  <a:srgbClr val="000000"/>
                </a:buClr>
                <a:buFont typeface="Arial" panose="020B0604020202020204" pitchFamily="34" charset="0"/>
                <a:buNone/>
              </a:pPr>
              <a:r>
                <a:rPr lang="zh-CN" altLang="en-US" b="1" dirty="0">
                  <a:latin typeface="Tahoma" panose="020B0604030504040204" pitchFamily="34" charset="0"/>
                  <a:ea typeface="宋体" panose="02010600030101010101" pitchFamily="2" charset="-122"/>
                </a:rPr>
                <a:t>通过思考形成自己的意见</a:t>
              </a:r>
              <a:endParaRPr lang="zh-CN" altLang="en-US" b="1" dirty="0">
                <a:latin typeface="Tahoma" panose="020B0604030504040204" pitchFamily="34" charset="0"/>
                <a:ea typeface="宋体" panose="02010600030101010101" pitchFamily="2" charset="-122"/>
              </a:endParaRPr>
            </a:p>
            <a:p>
              <a:pPr lvl="0" defTabSz="1019175">
                <a:lnSpc>
                  <a:spcPct val="130000"/>
                </a:lnSpc>
                <a:buClr>
                  <a:srgbClr val="000000"/>
                </a:buClr>
                <a:buFont typeface="Arial" panose="020B0604020202020204" pitchFamily="34" charset="0"/>
                <a:buNone/>
              </a:pPr>
              <a:r>
                <a:rPr lang="zh-CN" altLang="en-US" b="1" dirty="0">
                  <a:latin typeface="Tahoma" panose="020B0604030504040204" pitchFamily="34" charset="0"/>
                  <a:ea typeface="宋体" panose="02010600030101010101" pitchFamily="2" charset="-122"/>
                </a:rPr>
                <a:t>用思考，在头脑中</a:t>
              </a:r>
              <a:r>
                <a:rPr lang="en-US" altLang="zh-CN" b="1" dirty="0">
                  <a:latin typeface="Tahoma" panose="020B0604030504040204" pitchFamily="34" charset="0"/>
                  <a:ea typeface="宋体" panose="02010600030101010101" pitchFamily="2" charset="-122"/>
                </a:rPr>
                <a:t>“</a:t>
              </a:r>
              <a:r>
                <a:rPr lang="zh-CN" altLang="en-US" b="1" dirty="0">
                  <a:latin typeface="Tahoma" panose="020B0604030504040204" pitchFamily="34" charset="0"/>
                  <a:ea typeface="宋体" panose="02010600030101010101" pitchFamily="2" charset="-122"/>
                </a:rPr>
                <a:t>练习</a:t>
              </a:r>
              <a:r>
                <a:rPr lang="en-US" altLang="zh-CN" b="1" dirty="0">
                  <a:latin typeface="Tahoma" panose="020B0604030504040204" pitchFamily="34" charset="0"/>
                  <a:ea typeface="宋体" panose="02010600030101010101" pitchFamily="2" charset="-122"/>
                </a:rPr>
                <a:t>”</a:t>
              </a:r>
              <a:r>
                <a:rPr lang="zh-CN" altLang="en-US" b="1" dirty="0">
                  <a:latin typeface="Tahoma" panose="020B0604030504040204" pitchFamily="34" charset="0"/>
                  <a:ea typeface="宋体" panose="02010600030101010101" pitchFamily="2" charset="-122"/>
                </a:rPr>
                <a:t>的方式学的最好兴趣专注、安静而显得内向</a:t>
              </a:r>
              <a:endParaRPr lang="zh-CN" altLang="en-US" b="1" dirty="0">
                <a:latin typeface="Tahoma" panose="020B0604030504040204" pitchFamily="34" charset="0"/>
                <a:ea typeface="宋体" panose="02010600030101010101" pitchFamily="2" charset="-122"/>
              </a:endParaRPr>
            </a:p>
            <a:p>
              <a:pPr lvl="0" defTabSz="1019175">
                <a:lnSpc>
                  <a:spcPct val="130000"/>
                </a:lnSpc>
                <a:buClr>
                  <a:srgbClr val="000000"/>
                </a:buClr>
                <a:buFont typeface="Arial" panose="020B0604020202020204" pitchFamily="34" charset="0"/>
                <a:buNone/>
              </a:pPr>
              <a:r>
                <a:rPr lang="zh-CN" altLang="en-US" b="1" dirty="0">
                  <a:latin typeface="Tahoma" panose="020B0604030504040204" pitchFamily="34" charset="0"/>
                  <a:ea typeface="宋体" panose="02010600030101010101" pitchFamily="2" charset="-122"/>
                </a:rPr>
                <a:t>先思考，后行动</a:t>
              </a:r>
              <a:endParaRPr lang="zh-CN" altLang="en-US" b="1" dirty="0">
                <a:latin typeface="Tahoma" panose="020B0604030504040204" pitchFamily="34" charset="0"/>
                <a:ea typeface="宋体" panose="02010600030101010101" pitchFamily="2" charset="-122"/>
              </a:endParaRPr>
            </a:p>
            <a:p>
              <a:pPr lvl="0" defTabSz="1019175">
                <a:lnSpc>
                  <a:spcPct val="130000"/>
                </a:lnSpc>
                <a:buClr>
                  <a:srgbClr val="000000"/>
                </a:buClr>
                <a:buFont typeface="Arial" panose="020B0604020202020204" pitchFamily="34" charset="0"/>
                <a:buNone/>
              </a:pPr>
              <a:r>
                <a:rPr lang="zh-CN" altLang="en-US" b="1" dirty="0">
                  <a:latin typeface="Tahoma" panose="020B0604030504040204" pitchFamily="34" charset="0"/>
                  <a:ea typeface="宋体" panose="02010600030101010101" pitchFamily="2" charset="-122"/>
                </a:rPr>
                <a:t>当情景或事件对他们具有重要意义时会采取行动</a:t>
              </a:r>
              <a:endParaRPr lang="zh-CN" altLang="en-US" b="1" dirty="0">
                <a:latin typeface="Tahoma" panose="020B060403050404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37899" name="Rectangle 2"/>
          <p:cNvSpPr/>
          <p:nvPr/>
        </p:nvSpPr>
        <p:spPr>
          <a:xfrm>
            <a:off x="395288" y="5013325"/>
            <a:ext cx="3455987" cy="11430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/>
          <a:p>
            <a:pPr lvl="0">
              <a:lnSpc>
                <a:spcPct val="90000"/>
              </a:lnSpc>
              <a:buClr>
                <a:srgbClr val="000000"/>
              </a:buClr>
              <a:buFont typeface="Webdings" panose="05030102010509060703" pitchFamily="18" charset="2"/>
              <a:buNone/>
            </a:pPr>
            <a:r>
              <a:rPr lang="zh-CN" altLang="en-US" sz="2400" b="1" dirty="0">
                <a:solidFill>
                  <a:srgbClr val="339966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你的习惯化偏好是</a:t>
            </a:r>
            <a:r>
              <a:rPr lang="en-US" altLang="zh-CN" sz="2400" b="1" dirty="0">
                <a:solidFill>
                  <a:srgbClr val="339966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……</a:t>
            </a:r>
            <a:endParaRPr lang="en-US" altLang="zh-CN" sz="2400" b="1" dirty="0">
              <a:solidFill>
                <a:srgbClr val="339966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grpSp>
        <p:nvGrpSpPr>
          <p:cNvPr id="37900" name="Group 13"/>
          <p:cNvGrpSpPr/>
          <p:nvPr/>
        </p:nvGrpSpPr>
        <p:grpSpPr>
          <a:xfrm>
            <a:off x="4211638" y="4797425"/>
            <a:ext cx="4465637" cy="1511300"/>
            <a:chOff x="0" y="0"/>
            <a:chExt cx="4825" cy="1680"/>
          </a:xfrm>
        </p:grpSpPr>
        <p:pic>
          <p:nvPicPr>
            <p:cNvPr id="37901" name="Picture 15" descr="EI clear"/>
            <p:cNvPicPr>
              <a:picLocks noChangeAspect="1"/>
            </p:cNvPicPr>
            <p:nvPr/>
          </p:nvPicPr>
          <p:blipFill>
            <a:blip r:embed="rId5"/>
            <a:srcRect l="9164" t="43324" r="9183" b="31126"/>
            <a:stretch>
              <a:fillRect/>
            </a:stretch>
          </p:blipFill>
          <p:spPr>
            <a:xfrm>
              <a:off x="0" y="0"/>
              <a:ext cx="4704" cy="110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37902" name="Rectangle 4"/>
            <p:cNvSpPr/>
            <p:nvPr/>
          </p:nvSpPr>
          <p:spPr>
            <a:xfrm>
              <a:off x="0" y="1128"/>
              <a:ext cx="672" cy="55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lIns="0" tIns="0" rIns="40639" bIns="0" anchor="t"/>
            <a:p>
              <a:pPr marL="40005" lvl="0" indent="0" algn="ctr">
                <a:lnSpc>
                  <a:spcPct val="70000"/>
                </a:lnSpc>
                <a:spcBef>
                  <a:spcPts val="1400"/>
                </a:spcBef>
                <a:buClr>
                  <a:srgbClr val="000000"/>
                </a:buClr>
                <a:buFont typeface="Arial" panose="020B0604020202020204" pitchFamily="34" charset="0"/>
                <a:buNone/>
              </a:pPr>
              <a:r>
                <a:rPr lang="zh-CN" altLang="en-US" sz="1600" b="1" dirty="0">
                  <a:latin typeface="Calibri" panose="020F050202020403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非常</a:t>
              </a:r>
              <a:endParaRPr lang="zh-CN" altLang="en-US" sz="1600" b="1" dirty="0">
                <a:latin typeface="Calibri" panose="020F050202020403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  <a:p>
              <a:pPr marL="40005" lvl="0" indent="0" algn="ctr">
                <a:lnSpc>
                  <a:spcPct val="70000"/>
                </a:lnSpc>
                <a:spcBef>
                  <a:spcPts val="1400"/>
                </a:spcBef>
                <a:buClr>
                  <a:srgbClr val="000000"/>
                </a:buClr>
                <a:buFont typeface="Arial" panose="020B0604020202020204" pitchFamily="34" charset="0"/>
                <a:buNone/>
              </a:pPr>
              <a:r>
                <a:rPr lang="zh-CN" altLang="en-US" sz="1600" b="1" dirty="0">
                  <a:latin typeface="Calibri" panose="020F050202020403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清晰</a:t>
              </a:r>
              <a:endParaRPr lang="zh-CN" altLang="en-US" sz="1600" b="1" dirty="0">
                <a:latin typeface="Calibri" panose="020F050202020403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37903" name="Rectangle 5"/>
            <p:cNvSpPr/>
            <p:nvPr/>
          </p:nvSpPr>
          <p:spPr>
            <a:xfrm>
              <a:off x="768" y="1128"/>
              <a:ext cx="672" cy="55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lIns="0" tIns="0" rIns="40639" bIns="0" anchor="t"/>
            <a:p>
              <a:pPr marL="40005" lvl="0" indent="0" algn="ctr">
                <a:lnSpc>
                  <a:spcPct val="70000"/>
                </a:lnSpc>
                <a:spcBef>
                  <a:spcPts val="1400"/>
                </a:spcBef>
                <a:buClr>
                  <a:srgbClr val="000000"/>
                </a:buClr>
                <a:buFont typeface="Arial" panose="020B0604020202020204" pitchFamily="34" charset="0"/>
                <a:buNone/>
              </a:pPr>
              <a:r>
                <a:rPr lang="zh-CN" altLang="en-US" sz="1600" b="1" dirty="0">
                  <a:latin typeface="Calibri" panose="020F050202020403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比较</a:t>
              </a:r>
              <a:endParaRPr lang="zh-CN" altLang="en-US" sz="1600" b="1" dirty="0">
                <a:latin typeface="Calibri" panose="020F050202020403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  <a:p>
              <a:pPr marL="40005" lvl="0" indent="0" algn="ctr">
                <a:lnSpc>
                  <a:spcPct val="70000"/>
                </a:lnSpc>
                <a:spcBef>
                  <a:spcPts val="1400"/>
                </a:spcBef>
                <a:buClr>
                  <a:srgbClr val="000000"/>
                </a:buClr>
                <a:buFont typeface="Arial" panose="020B0604020202020204" pitchFamily="34" charset="0"/>
                <a:buNone/>
              </a:pPr>
              <a:r>
                <a:rPr lang="zh-CN" altLang="en-US" sz="1600" b="1" dirty="0">
                  <a:latin typeface="Calibri" panose="020F050202020403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清晰</a:t>
              </a:r>
              <a:endParaRPr lang="zh-CN" altLang="en-US" sz="1600" b="1" dirty="0">
                <a:latin typeface="Calibri" panose="020F050202020403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37904" name="Rectangle 6"/>
            <p:cNvSpPr/>
            <p:nvPr/>
          </p:nvSpPr>
          <p:spPr>
            <a:xfrm>
              <a:off x="1536" y="1286"/>
              <a:ext cx="672" cy="363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lIns="0" tIns="0" rIns="40639" bIns="0" anchor="t"/>
            <a:p>
              <a:pPr marL="40005" lvl="0" indent="0" algn="ctr">
                <a:lnSpc>
                  <a:spcPct val="70000"/>
                </a:lnSpc>
                <a:spcBef>
                  <a:spcPts val="1400"/>
                </a:spcBef>
                <a:buClr>
                  <a:srgbClr val="000000"/>
                </a:buClr>
                <a:buFont typeface="Arial" panose="020B0604020202020204" pitchFamily="34" charset="0"/>
                <a:buNone/>
              </a:pPr>
              <a:r>
                <a:rPr lang="zh-CN" altLang="en-US" sz="1600" b="1" dirty="0">
                  <a:latin typeface="Calibri" panose="020F050202020403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一般</a:t>
              </a:r>
              <a:endParaRPr lang="zh-CN" altLang="en-US" sz="1600" b="1" dirty="0">
                <a:latin typeface="Calibri" panose="020F050202020403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37905" name="Rectangle 7"/>
            <p:cNvSpPr/>
            <p:nvPr/>
          </p:nvSpPr>
          <p:spPr>
            <a:xfrm>
              <a:off x="2406" y="1282"/>
              <a:ext cx="672" cy="354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lIns="0" tIns="0" rIns="40639" bIns="0" anchor="t"/>
            <a:p>
              <a:pPr marL="40005" lvl="0" indent="0" algn="ctr">
                <a:lnSpc>
                  <a:spcPct val="70000"/>
                </a:lnSpc>
                <a:spcBef>
                  <a:spcPts val="1400"/>
                </a:spcBef>
                <a:buClr>
                  <a:srgbClr val="000000"/>
                </a:buClr>
                <a:buFont typeface="Arial" panose="020B0604020202020204" pitchFamily="34" charset="0"/>
                <a:buNone/>
              </a:pPr>
              <a:r>
                <a:rPr lang="zh-CN" altLang="en-US" sz="1600" b="1" dirty="0">
                  <a:latin typeface="Calibri" panose="020F050202020403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一般</a:t>
              </a:r>
              <a:endParaRPr lang="zh-CN" altLang="en-US" sz="1600" b="1" dirty="0">
                <a:latin typeface="Calibri" panose="020F050202020403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37906" name="Rectangle 8"/>
            <p:cNvSpPr/>
            <p:nvPr/>
          </p:nvSpPr>
          <p:spPr>
            <a:xfrm>
              <a:off x="3264" y="1128"/>
              <a:ext cx="672" cy="55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lIns="0" tIns="0" rIns="40639" bIns="0" anchor="t"/>
            <a:p>
              <a:pPr marL="40005" lvl="0" indent="0" algn="ctr">
                <a:lnSpc>
                  <a:spcPct val="70000"/>
                </a:lnSpc>
                <a:spcBef>
                  <a:spcPts val="1400"/>
                </a:spcBef>
                <a:buClr>
                  <a:srgbClr val="000000"/>
                </a:buClr>
                <a:buFont typeface="Arial" panose="020B0604020202020204" pitchFamily="34" charset="0"/>
                <a:buNone/>
              </a:pPr>
              <a:r>
                <a:rPr lang="zh-CN" altLang="en-US" sz="1600" b="1" dirty="0">
                  <a:latin typeface="Calibri" panose="020F050202020403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比较</a:t>
              </a:r>
              <a:endParaRPr lang="zh-CN" altLang="en-US" sz="1600" b="1" dirty="0">
                <a:latin typeface="Calibri" panose="020F050202020403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  <a:p>
              <a:pPr marL="40005" lvl="0" indent="0" algn="ctr">
                <a:lnSpc>
                  <a:spcPct val="70000"/>
                </a:lnSpc>
                <a:spcBef>
                  <a:spcPts val="1400"/>
                </a:spcBef>
                <a:buClr>
                  <a:srgbClr val="000000"/>
                </a:buClr>
                <a:buFont typeface="Arial" panose="020B0604020202020204" pitchFamily="34" charset="0"/>
                <a:buNone/>
              </a:pPr>
              <a:r>
                <a:rPr lang="zh-CN" altLang="en-US" sz="1600" b="1" dirty="0">
                  <a:latin typeface="Calibri" panose="020F050202020403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清晰</a:t>
              </a:r>
              <a:endParaRPr lang="zh-CN" altLang="en-US" sz="1600" b="1" dirty="0">
                <a:latin typeface="Calibri" panose="020F050202020403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37907" name="Rectangle 9"/>
            <p:cNvSpPr/>
            <p:nvPr/>
          </p:nvSpPr>
          <p:spPr>
            <a:xfrm>
              <a:off x="4153" y="1104"/>
              <a:ext cx="672" cy="55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lIns="0" tIns="0" rIns="40639" bIns="0" anchor="t"/>
            <a:p>
              <a:pPr marL="40005" lvl="0" indent="0">
                <a:buClr>
                  <a:srgbClr val="000000"/>
                </a:buClr>
                <a:buFont typeface="Arial" panose="020B0604020202020204" pitchFamily="34" charset="0"/>
                <a:buNone/>
              </a:pPr>
              <a:r>
                <a:rPr lang="zh-CN" altLang="en-US" sz="1600" b="1" dirty="0">
                  <a:latin typeface="Calibri" panose="020F050202020403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非常</a:t>
              </a:r>
              <a:endParaRPr lang="zh-CN" altLang="en-US" sz="1600" b="1" dirty="0">
                <a:latin typeface="Calibri" panose="020F050202020403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  <a:p>
              <a:pPr marL="40005" lvl="0" indent="0">
                <a:buClr>
                  <a:srgbClr val="000000"/>
                </a:buClr>
                <a:buFont typeface="Arial" panose="020B0604020202020204" pitchFamily="34" charset="0"/>
                <a:buNone/>
              </a:pPr>
              <a:r>
                <a:rPr lang="zh-CN" altLang="en-US" sz="1600" b="1" dirty="0">
                  <a:latin typeface="Calibri" panose="020F050202020403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清晰</a:t>
              </a:r>
              <a:endParaRPr lang="zh-CN" altLang="en-US" sz="1600" b="1" dirty="0">
                <a:latin typeface="Calibri" panose="020F050202020403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37908" name="Rectangle 3"/>
            <p:cNvSpPr/>
            <p:nvPr/>
          </p:nvSpPr>
          <p:spPr>
            <a:xfrm>
              <a:off x="2112" y="277"/>
              <a:ext cx="480" cy="416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lIns="0" tIns="0" rIns="40639" bIns="0" anchor="t"/>
            <a:p>
              <a:pPr marL="40005" lvl="0" indent="0" algn="ctr">
                <a:spcBef>
                  <a:spcPts val="2250"/>
                </a:spcBef>
                <a:buClr>
                  <a:srgbClr val="000000"/>
                </a:buClr>
                <a:buFont typeface="Arial" panose="020B0604020202020204" pitchFamily="34" charset="0"/>
                <a:buNone/>
              </a:pPr>
              <a:r>
                <a:rPr lang="en-US" altLang="zh-CN" sz="4000" b="1" dirty="0">
                  <a:solidFill>
                    <a:srgbClr val="088058"/>
                  </a:solidFill>
                  <a:latin typeface="Calibri" panose="020F0502020204030204" pitchFamily="34" charset="0"/>
                  <a:ea typeface="MS PGothic" panose="020B0600070205080204" pitchFamily="34" charset="-128"/>
                  <a:sym typeface="Arial" panose="020B0604020202020204" pitchFamily="34" charset="0"/>
                </a:rPr>
                <a:t>?</a:t>
              </a:r>
              <a:endParaRPr lang="en-US" altLang="zh-CN" sz="4000" b="1" dirty="0">
                <a:solidFill>
                  <a:srgbClr val="088058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Arial" panose="020B0604020202020204" pitchFamily="34" charset="0"/>
              </a:endParaRPr>
            </a:p>
          </p:txBody>
        </p:sp>
      </p:grpSp>
      <p:sp>
        <p:nvSpPr>
          <p:cNvPr id="6" name="Rectangle 1046"/>
          <p:cNvSpPr>
            <a:spLocks noChangeArrowheads="1"/>
          </p:cNvSpPr>
          <p:nvPr/>
        </p:nvSpPr>
        <p:spPr bwMode="auto">
          <a:xfrm>
            <a:off x="4067175" y="1844675"/>
            <a:ext cx="454025" cy="273685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p>
            <a:pPr lvl="0" algn="ctr" eaLnBrk="1" fontAlgn="base" hangingPunct="1"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en-US" altLang="zh-CN" sz="2400" b="1" strike="noStrike" noProof="1" dirty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ahoma" panose="020B0604030504040204" pitchFamily="34" charset="0"/>
                <a:ea typeface="宋体" panose="02010600030101010101" pitchFamily="2" charset="-122"/>
                <a:cs typeface="+mn-ea"/>
              </a:rPr>
              <a:t>::</a:t>
            </a:r>
            <a:endParaRPr lang="en-US" altLang="zh-CN" sz="2400" b="1" strike="noStrike" noProof="1" dirty="0">
              <a:solidFill>
                <a:srgbClr val="FF0000"/>
              </a:solidFill>
              <a:effectLst>
                <a:outerShdw blurRad="38100" dist="38100" dir="2700000">
                  <a:srgbClr val="C0C0C0"/>
                </a:outerShdw>
              </a:effectLst>
              <a:latin typeface="Tahoma" panose="020B0604030504040204" pitchFamily="34" charset="0"/>
              <a:ea typeface="宋体" panose="02010600030101010101" pitchFamily="2" charset="-122"/>
            </a:endParaRPr>
          </a:p>
          <a:p>
            <a:pPr lvl="0" algn="ctr" fontAlgn="base">
              <a:spcBef>
                <a:spcPct val="0"/>
              </a:spcBef>
              <a:buClr>
                <a:srgbClr val="000000"/>
              </a:buClr>
              <a:buNone/>
            </a:pPr>
            <a:r>
              <a:rPr lang="en-US" altLang="zh-CN" sz="2400" b="1" strike="noStrike" noProof="1" dirty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ahoma" panose="020B0604030504040204" pitchFamily="34" charset="0"/>
                <a:ea typeface="宋体" panose="02010600030101010101" pitchFamily="2" charset="-122"/>
                <a:cs typeface="+mn-ea"/>
              </a:rPr>
              <a:t>::</a:t>
            </a:r>
            <a:endParaRPr lang="en-US" altLang="zh-CN" sz="2400" b="1" strike="noStrike" noProof="1" dirty="0">
              <a:solidFill>
                <a:srgbClr val="FF0000"/>
              </a:solidFill>
              <a:effectLst>
                <a:outerShdw blurRad="38100" dist="38100" dir="2700000">
                  <a:srgbClr val="C0C0C0"/>
                </a:outerShdw>
              </a:effectLst>
              <a:latin typeface="Tahoma" panose="020B0604030504040204" pitchFamily="34" charset="0"/>
              <a:ea typeface="宋体" panose="02010600030101010101" pitchFamily="2" charset="-122"/>
            </a:endParaRPr>
          </a:p>
          <a:p>
            <a:pPr lvl="0" algn="ctr" fontAlgn="base">
              <a:spcBef>
                <a:spcPct val="0"/>
              </a:spcBef>
              <a:buClr>
                <a:srgbClr val="000000"/>
              </a:buClr>
              <a:buNone/>
            </a:pPr>
            <a:r>
              <a:rPr lang="en-US" altLang="zh-CN" sz="2400" b="1" strike="noStrike" noProof="1" dirty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ahoma" panose="020B0604030504040204" pitchFamily="34" charset="0"/>
                <a:ea typeface="宋体" panose="02010600030101010101" pitchFamily="2" charset="-122"/>
                <a:cs typeface="+mn-ea"/>
              </a:rPr>
              <a:t>::</a:t>
            </a:r>
            <a:endParaRPr lang="en-US" altLang="zh-CN" sz="2400" b="1" strike="noStrike" noProof="1" dirty="0">
              <a:solidFill>
                <a:srgbClr val="FF0000"/>
              </a:solidFill>
              <a:effectLst>
                <a:outerShdw blurRad="38100" dist="38100" dir="2700000">
                  <a:srgbClr val="C0C0C0"/>
                </a:outerShdw>
              </a:effectLst>
              <a:latin typeface="Tahoma" panose="020B0604030504040204" pitchFamily="34" charset="0"/>
              <a:ea typeface="宋体" panose="02010600030101010101" pitchFamily="2" charset="-122"/>
            </a:endParaRPr>
          </a:p>
          <a:p>
            <a:pPr lvl="0" algn="ctr" fontAlgn="base">
              <a:spcBef>
                <a:spcPct val="0"/>
              </a:spcBef>
              <a:buClr>
                <a:srgbClr val="000000"/>
              </a:buClr>
              <a:buNone/>
            </a:pPr>
            <a:r>
              <a:rPr lang="en-US" altLang="zh-CN" sz="2400" b="1" strike="noStrike" noProof="1" dirty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ahoma" panose="020B0604030504040204" pitchFamily="34" charset="0"/>
                <a:ea typeface="宋体" panose="02010600030101010101" pitchFamily="2" charset="-122"/>
                <a:cs typeface="+mn-ea"/>
              </a:rPr>
              <a:t>::</a:t>
            </a:r>
            <a:endParaRPr lang="en-US" altLang="zh-CN" sz="2400" b="1" strike="noStrike" noProof="1" dirty="0">
              <a:solidFill>
                <a:srgbClr val="FF0000"/>
              </a:solidFill>
              <a:effectLst>
                <a:outerShdw blurRad="38100" dist="38100" dir="2700000">
                  <a:srgbClr val="C0C0C0"/>
                </a:outerShdw>
              </a:effectLst>
              <a:latin typeface="Tahoma" panose="020B0604030504040204" pitchFamily="34" charset="0"/>
              <a:ea typeface="宋体" panose="02010600030101010101" pitchFamily="2" charset="-122"/>
            </a:endParaRPr>
          </a:p>
          <a:p>
            <a:pPr lvl="0" algn="ctr" fontAlgn="base">
              <a:spcBef>
                <a:spcPct val="0"/>
              </a:spcBef>
              <a:buClr>
                <a:srgbClr val="000000"/>
              </a:buClr>
              <a:buNone/>
            </a:pPr>
            <a:r>
              <a:rPr lang="en-US" altLang="zh-CN" sz="2400" b="1" strike="noStrike" noProof="1" dirty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ahoma" panose="020B0604030504040204" pitchFamily="34" charset="0"/>
                <a:ea typeface="宋体" panose="02010600030101010101" pitchFamily="2" charset="-122"/>
                <a:cs typeface="+mn-ea"/>
              </a:rPr>
              <a:t>::</a:t>
            </a:r>
            <a:endParaRPr lang="en-US" altLang="zh-CN" sz="2400" b="1" strike="noStrike" noProof="1" dirty="0">
              <a:solidFill>
                <a:srgbClr val="FF0000"/>
              </a:solidFill>
              <a:effectLst>
                <a:outerShdw blurRad="38100" dist="38100" dir="2700000">
                  <a:srgbClr val="C0C0C0"/>
                </a:outerShdw>
              </a:effectLst>
              <a:latin typeface="Tahoma" panose="020B0604030504040204" pitchFamily="34" charset="0"/>
              <a:ea typeface="宋体" panose="02010600030101010101" pitchFamily="2" charset="-122"/>
            </a:endParaRPr>
          </a:p>
          <a:p>
            <a:pPr lvl="0" algn="ctr" fontAlgn="base">
              <a:spcBef>
                <a:spcPct val="0"/>
              </a:spcBef>
              <a:buClr>
                <a:srgbClr val="000000"/>
              </a:buClr>
              <a:buNone/>
            </a:pPr>
            <a:r>
              <a:rPr lang="en-US" altLang="zh-CN" sz="2400" b="1" strike="noStrike" noProof="1" dirty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ahoma" panose="020B0604030504040204" pitchFamily="34" charset="0"/>
                <a:ea typeface="宋体" panose="02010600030101010101" pitchFamily="2" charset="-122"/>
                <a:cs typeface="+mn-ea"/>
              </a:rPr>
              <a:t>::</a:t>
            </a:r>
            <a:endParaRPr lang="en-US" altLang="zh-CN" sz="2400" b="1" strike="noStrike" noProof="1" dirty="0">
              <a:solidFill>
                <a:srgbClr val="FF0000"/>
              </a:solidFill>
              <a:effectLst>
                <a:outerShdw blurRad="38100" dist="38100" dir="2700000">
                  <a:srgbClr val="C0C0C0"/>
                </a:outerShdw>
              </a:effectLst>
              <a:latin typeface="Tahoma" panose="020B0604030504040204" pitchFamily="34" charset="0"/>
              <a:ea typeface="宋体" panose="02010600030101010101" pitchFamily="2" charset="-122"/>
            </a:endParaRPr>
          </a:p>
          <a:p>
            <a:pPr lvl="0" algn="ctr" fontAlgn="base">
              <a:spcBef>
                <a:spcPct val="0"/>
              </a:spcBef>
              <a:buClr>
                <a:srgbClr val="000000"/>
              </a:buClr>
              <a:buNone/>
            </a:pPr>
            <a:r>
              <a:rPr lang="en-US" altLang="zh-CN" sz="2400" b="1" strike="noStrike" noProof="1" dirty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ahoma" panose="020B0604030504040204" pitchFamily="34" charset="0"/>
                <a:ea typeface="宋体" panose="02010600030101010101" pitchFamily="2" charset="-122"/>
                <a:cs typeface="+mn-ea"/>
              </a:rPr>
              <a:t>::</a:t>
            </a:r>
            <a:endParaRPr lang="en-US" altLang="zh-CN" sz="2400" b="1" strike="noStrike" noProof="1" dirty="0">
              <a:solidFill>
                <a:srgbClr val="FF0000"/>
              </a:solidFill>
              <a:effectLst>
                <a:outerShdw blurRad="38100" dist="38100" dir="2700000">
                  <a:srgbClr val="C0C0C0"/>
                </a:outerShdw>
              </a:effectLst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9937" name="Rectangle 3"/>
          <p:cNvSpPr/>
          <p:nvPr/>
        </p:nvSpPr>
        <p:spPr>
          <a:xfrm>
            <a:off x="684530" y="1052830"/>
            <a:ext cx="7435850" cy="526224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 anchor="t">
            <a:spAutoFit/>
          </a:bodyPr>
          <a:p>
            <a:pPr lvl="0"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rgbClr val="0898A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活动二：</a:t>
            </a:r>
            <a:r>
              <a:rPr sz="2400" b="1" dirty="0">
                <a:solidFill>
                  <a:srgbClr val="0898A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看图说话</a:t>
            </a:r>
            <a:endParaRPr sz="2400" b="1" dirty="0">
              <a:solidFill>
                <a:srgbClr val="0898AC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>
              <a:buClr>
                <a:srgbClr val="000000"/>
              </a:buClr>
              <a:buFont typeface="Arial" panose="020B0604020202020204" pitchFamily="34" charset="0"/>
              <a:buNone/>
            </a:pPr>
            <a:endParaRPr lang="zh-CN" altLang="en-US" sz="2400" b="1" dirty="0">
              <a:solidFill>
                <a:srgbClr val="0898AC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>
              <a:lnSpc>
                <a:spcPct val="150000"/>
              </a:lnSpc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en-US" altLang="zh-CN" sz="2400" b="1" dirty="0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请观察下图（每幅图的展示时间3—5秒）。 </a:t>
            </a:r>
            <a:endParaRPr lang="en-US" altLang="zh-CN" sz="2400" b="1" dirty="0">
              <a:solidFill>
                <a:schemeClr val="tx1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lvl="0">
              <a:lnSpc>
                <a:spcPct val="150000"/>
              </a:lnSpc>
              <a:buClr>
                <a:srgbClr val="000000"/>
              </a:buClr>
              <a:buFont typeface="Arial" panose="020B0604020202020204" pitchFamily="34" charset="0"/>
              <a:buNone/>
            </a:pPr>
            <a:endParaRPr lang="en-US" altLang="zh-CN" sz="2400" b="1" dirty="0">
              <a:solidFill>
                <a:schemeClr val="tx1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lvl="0">
              <a:lnSpc>
                <a:spcPct val="150000"/>
              </a:lnSpc>
              <a:buClr>
                <a:srgbClr val="000000"/>
              </a:buClr>
              <a:buFont typeface="Arial" panose="020B0604020202020204" pitchFamily="34" charset="0"/>
              <a:buNone/>
            </a:pPr>
            <a:endParaRPr lang="en-US" altLang="zh-CN" sz="2400" b="1" dirty="0">
              <a:solidFill>
                <a:schemeClr val="tx1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lvl="0">
              <a:lnSpc>
                <a:spcPct val="150000"/>
              </a:lnSpc>
              <a:buClr>
                <a:srgbClr val="000000"/>
              </a:buClr>
              <a:buFont typeface="Arial" panose="020B0604020202020204" pitchFamily="34" charset="0"/>
              <a:buNone/>
            </a:pPr>
            <a:endParaRPr lang="en-US" altLang="zh-CN" sz="2400" b="1" dirty="0">
              <a:solidFill>
                <a:schemeClr val="tx1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lvl="0">
              <a:lnSpc>
                <a:spcPct val="150000"/>
              </a:lnSpc>
              <a:buClr>
                <a:srgbClr val="000000"/>
              </a:buClr>
              <a:buFont typeface="Arial" panose="020B0604020202020204" pitchFamily="34" charset="0"/>
              <a:buNone/>
            </a:pPr>
            <a:endParaRPr lang="en-US" altLang="zh-CN" sz="2400" b="1" dirty="0">
              <a:solidFill>
                <a:schemeClr val="tx1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lvl="0">
              <a:lnSpc>
                <a:spcPct val="150000"/>
              </a:lnSpc>
              <a:buClr>
                <a:srgbClr val="000000"/>
              </a:buClr>
              <a:buFont typeface="Arial" panose="020B0604020202020204" pitchFamily="34" charset="0"/>
              <a:buNone/>
            </a:pPr>
            <a:endParaRPr lang="en-US" altLang="zh-CN" sz="2400" b="1" dirty="0">
              <a:solidFill>
                <a:schemeClr val="tx1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lvl="0">
              <a:lnSpc>
                <a:spcPct val="150000"/>
              </a:lnSpc>
              <a:buClr>
                <a:srgbClr val="000000"/>
              </a:buClr>
              <a:buFont typeface="Arial" panose="020B0604020202020204" pitchFamily="34" charset="0"/>
              <a:buNone/>
            </a:pPr>
            <a:endParaRPr lang="en-US" altLang="zh-CN" sz="2400" b="1" dirty="0">
              <a:solidFill>
                <a:schemeClr val="tx1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lvl="0">
              <a:lnSpc>
                <a:spcPct val="150000"/>
              </a:lnSpc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en-US" altLang="zh-CN" sz="2400" b="1" dirty="0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请同学描述每幅图给自己留下的印象，并写在纸上。</a:t>
            </a:r>
            <a:endParaRPr lang="en-US" altLang="zh-CN" sz="2400" b="1" dirty="0">
              <a:solidFill>
                <a:schemeClr val="tx1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39940" name="Rectangle 2"/>
          <p:cNvSpPr txBox="1"/>
          <p:nvPr/>
        </p:nvSpPr>
        <p:spPr>
          <a:xfrm>
            <a:off x="1189990" y="352425"/>
            <a:ext cx="8291513" cy="700088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p>
            <a:pPr>
              <a:lnSpc>
                <a:spcPct val="90000"/>
              </a:lnSpc>
              <a:buClr>
                <a:srgbClr val="000000"/>
              </a:buClr>
              <a:buFont typeface="Webdings" panose="05030102010509060703" pitchFamily="18" charset="2"/>
              <a:buNone/>
            </a:pPr>
            <a:r>
              <a:rPr lang="zh-CN" altLang="en-US" sz="3600" b="1" dirty="0">
                <a:solidFill>
                  <a:schemeClr val="tx2"/>
                </a:solidFill>
                <a:latin typeface="Arial Black" panose="020B0A04020102020204" pitchFamily="34" charset="0"/>
                <a:ea typeface="黑体" panose="02010609060101010101" pitchFamily="2" charset="-122"/>
              </a:rPr>
              <a:t>性格类型探索</a:t>
            </a:r>
            <a:endParaRPr lang="zh-CN" altLang="en-US" sz="3600" b="1" dirty="0">
              <a:solidFill>
                <a:schemeClr val="tx2"/>
              </a:solidFill>
              <a:latin typeface="Arial Black" panose="020B0A04020102020204" pitchFamily="34" charset="0"/>
              <a:ea typeface="黑体" panose="02010609060101010101" pitchFamily="2" charset="-122"/>
            </a:endParaRPr>
          </a:p>
        </p:txBody>
      </p:sp>
      <p:pic>
        <p:nvPicPr>
          <p:cNvPr id="2" name="图片 -2147482624"/>
          <p:cNvPicPr>
            <a:picLocks noChangeAspect="1"/>
          </p:cNvPicPr>
          <p:nvPr/>
        </p:nvPicPr>
        <p:blipFill>
          <a:blip r:embed="rId1"/>
          <a:srcRect l="1158" t="61552" r="6554" b="8571"/>
          <a:stretch>
            <a:fillRect/>
          </a:stretch>
        </p:blipFill>
        <p:spPr>
          <a:xfrm>
            <a:off x="903605" y="2855595"/>
            <a:ext cx="6998335" cy="215455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40961" name="组合 32792"/>
          <p:cNvGrpSpPr/>
          <p:nvPr/>
        </p:nvGrpSpPr>
        <p:grpSpPr>
          <a:xfrm>
            <a:off x="4500563" y="4797425"/>
            <a:ext cx="4176712" cy="1200150"/>
            <a:chOff x="2835" y="3022"/>
            <a:chExt cx="2631" cy="756"/>
          </a:xfrm>
        </p:grpSpPr>
        <p:pic>
          <p:nvPicPr>
            <p:cNvPr id="40962" name="Picture 19" descr="SN clear"/>
            <p:cNvPicPr>
              <a:picLocks noChangeAspect="1"/>
            </p:cNvPicPr>
            <p:nvPr/>
          </p:nvPicPr>
          <p:blipFill>
            <a:blip r:embed="rId1"/>
            <a:srcRect l="8331" t="43323" r="9183" b="31128"/>
            <a:stretch>
              <a:fillRect/>
            </a:stretch>
          </p:blipFill>
          <p:spPr>
            <a:xfrm>
              <a:off x="2835" y="3022"/>
              <a:ext cx="2564" cy="499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40963" name="Rectangle 3"/>
            <p:cNvSpPr/>
            <p:nvPr/>
          </p:nvSpPr>
          <p:spPr>
            <a:xfrm>
              <a:off x="4014" y="3067"/>
              <a:ext cx="259" cy="164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lIns="0" tIns="0" rIns="40639" bIns="0" anchor="t"/>
            <a:p>
              <a:pPr marL="40005" lvl="0" indent="0" algn="ctr">
                <a:spcBef>
                  <a:spcPts val="2250"/>
                </a:spcBef>
                <a:buClr>
                  <a:srgbClr val="000000"/>
                </a:buClr>
                <a:buFont typeface="Arial" panose="020B0604020202020204" pitchFamily="34" charset="0"/>
                <a:buNone/>
              </a:pPr>
              <a:r>
                <a:rPr lang="en-US" altLang="zh-CN" sz="4000" b="1" dirty="0">
                  <a:solidFill>
                    <a:srgbClr val="FF9933"/>
                  </a:solidFill>
                  <a:latin typeface="Calibri" panose="020F0502020204030204" pitchFamily="34" charset="0"/>
                  <a:ea typeface="MS PGothic" panose="020B0600070205080204" pitchFamily="34" charset="-128"/>
                  <a:sym typeface="Arial" panose="020B0604020202020204" pitchFamily="34" charset="0"/>
                </a:rPr>
                <a:t>?</a:t>
              </a:r>
              <a:endParaRPr lang="en-US" altLang="zh-CN" sz="4000" b="1" dirty="0">
                <a:solidFill>
                  <a:srgbClr val="FF9933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Arial" panose="020B0604020202020204" pitchFamily="34" charset="0"/>
              </a:endParaRPr>
            </a:p>
          </p:txBody>
        </p:sp>
        <p:sp>
          <p:nvSpPr>
            <p:cNvPr id="40964" name="Rectangle 4"/>
            <p:cNvSpPr/>
            <p:nvPr/>
          </p:nvSpPr>
          <p:spPr>
            <a:xfrm>
              <a:off x="2863" y="3560"/>
              <a:ext cx="363" cy="218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lIns="0" tIns="0" rIns="40639" bIns="0" anchor="t"/>
            <a:p>
              <a:pPr marL="40005" lvl="0" indent="0" algn="ctr">
                <a:lnSpc>
                  <a:spcPct val="70000"/>
                </a:lnSpc>
                <a:spcBef>
                  <a:spcPts val="1400"/>
                </a:spcBef>
                <a:buClr>
                  <a:srgbClr val="000000"/>
                </a:buClr>
                <a:buFont typeface="Arial" panose="020B0604020202020204" pitchFamily="34" charset="0"/>
                <a:buNone/>
              </a:pPr>
              <a:r>
                <a:rPr lang="zh-CN" altLang="en-US" sz="1600" b="1" dirty="0">
                  <a:latin typeface="Calibri" panose="020F050202020403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非常</a:t>
              </a:r>
              <a:endParaRPr lang="zh-CN" altLang="en-US" sz="1600" b="1" dirty="0">
                <a:latin typeface="Calibri" panose="020F050202020403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  <a:p>
              <a:pPr marL="40005" lvl="0" indent="0" algn="ctr">
                <a:lnSpc>
                  <a:spcPct val="70000"/>
                </a:lnSpc>
                <a:spcBef>
                  <a:spcPts val="1400"/>
                </a:spcBef>
                <a:buClr>
                  <a:srgbClr val="000000"/>
                </a:buClr>
                <a:buFont typeface="Arial" panose="020B0604020202020204" pitchFamily="34" charset="0"/>
                <a:buNone/>
              </a:pPr>
              <a:r>
                <a:rPr lang="zh-CN" altLang="en-US" sz="1600" b="1" dirty="0">
                  <a:latin typeface="Calibri" panose="020F050202020403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清晰</a:t>
              </a:r>
              <a:endParaRPr lang="zh-CN" altLang="en-US" sz="1600" b="1" dirty="0">
                <a:latin typeface="Calibri" panose="020F050202020403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40965" name="Rectangle 5"/>
            <p:cNvSpPr/>
            <p:nvPr/>
          </p:nvSpPr>
          <p:spPr>
            <a:xfrm>
              <a:off x="3277" y="3560"/>
              <a:ext cx="363" cy="218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lIns="0" tIns="0" rIns="40639" bIns="0" anchor="t"/>
            <a:p>
              <a:pPr marL="40005" lvl="0" indent="0" algn="ctr">
                <a:lnSpc>
                  <a:spcPct val="70000"/>
                </a:lnSpc>
                <a:spcBef>
                  <a:spcPts val="1400"/>
                </a:spcBef>
                <a:buClr>
                  <a:srgbClr val="000000"/>
                </a:buClr>
                <a:buFont typeface="Arial" panose="020B0604020202020204" pitchFamily="34" charset="0"/>
                <a:buNone/>
              </a:pPr>
              <a:r>
                <a:rPr lang="zh-CN" altLang="en-US" sz="1600" b="1" dirty="0">
                  <a:latin typeface="Calibri" panose="020F050202020403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比较</a:t>
              </a:r>
              <a:endParaRPr lang="zh-CN" altLang="en-US" sz="1600" b="1" dirty="0">
                <a:latin typeface="Calibri" panose="020F050202020403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  <a:p>
              <a:pPr marL="40005" lvl="0" indent="0" algn="ctr">
                <a:lnSpc>
                  <a:spcPct val="70000"/>
                </a:lnSpc>
                <a:spcBef>
                  <a:spcPts val="1400"/>
                </a:spcBef>
                <a:buClr>
                  <a:srgbClr val="000000"/>
                </a:buClr>
                <a:buFont typeface="Arial" panose="020B0604020202020204" pitchFamily="34" charset="0"/>
                <a:buNone/>
              </a:pPr>
              <a:r>
                <a:rPr lang="zh-CN" altLang="en-US" sz="1600" b="1" dirty="0">
                  <a:latin typeface="Calibri" panose="020F050202020403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清晰</a:t>
              </a:r>
              <a:endParaRPr lang="zh-CN" altLang="en-US" sz="1600" b="1" dirty="0">
                <a:latin typeface="Calibri" panose="020F050202020403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40966" name="Rectangle 6"/>
            <p:cNvSpPr/>
            <p:nvPr/>
          </p:nvSpPr>
          <p:spPr>
            <a:xfrm>
              <a:off x="3692" y="3622"/>
              <a:ext cx="362" cy="144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lIns="0" tIns="0" rIns="40639" bIns="0" anchor="t"/>
            <a:p>
              <a:pPr marL="40005" lvl="0" indent="0" algn="ctr">
                <a:lnSpc>
                  <a:spcPct val="70000"/>
                </a:lnSpc>
                <a:spcBef>
                  <a:spcPts val="1400"/>
                </a:spcBef>
                <a:buClr>
                  <a:srgbClr val="000000"/>
                </a:buClr>
                <a:buFont typeface="Arial" panose="020B0604020202020204" pitchFamily="34" charset="0"/>
                <a:buNone/>
              </a:pPr>
              <a:r>
                <a:rPr lang="zh-CN" altLang="en-US" sz="1600" b="1" dirty="0">
                  <a:latin typeface="Calibri" panose="020F050202020403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一般</a:t>
              </a:r>
              <a:endParaRPr lang="zh-CN" altLang="en-US" sz="1600" b="1" dirty="0">
                <a:latin typeface="Calibri" panose="020F050202020403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40967" name="Rectangle 7"/>
            <p:cNvSpPr/>
            <p:nvPr/>
          </p:nvSpPr>
          <p:spPr>
            <a:xfrm>
              <a:off x="4161" y="3620"/>
              <a:ext cx="363" cy="141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lIns="0" tIns="0" rIns="40639" bIns="0" anchor="t"/>
            <a:p>
              <a:pPr marL="40005" lvl="0" indent="0" algn="ctr">
                <a:lnSpc>
                  <a:spcPct val="70000"/>
                </a:lnSpc>
                <a:spcBef>
                  <a:spcPts val="1400"/>
                </a:spcBef>
                <a:buClr>
                  <a:srgbClr val="000000"/>
                </a:buClr>
                <a:buFont typeface="Arial" panose="020B0604020202020204" pitchFamily="34" charset="0"/>
                <a:buNone/>
              </a:pPr>
              <a:r>
                <a:rPr lang="zh-CN" altLang="en-US" sz="1600" b="1" dirty="0">
                  <a:latin typeface="Calibri" panose="020F050202020403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一般</a:t>
              </a:r>
              <a:endParaRPr lang="zh-CN" altLang="en-US" sz="1600" b="1" dirty="0">
                <a:latin typeface="Calibri" panose="020F050202020403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40968" name="Rectangle 8"/>
            <p:cNvSpPr/>
            <p:nvPr/>
          </p:nvSpPr>
          <p:spPr>
            <a:xfrm>
              <a:off x="4624" y="3560"/>
              <a:ext cx="362" cy="218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lIns="0" tIns="0" rIns="40639" bIns="0" anchor="t"/>
            <a:p>
              <a:pPr marL="40005" lvl="0" indent="0" algn="ctr">
                <a:lnSpc>
                  <a:spcPct val="70000"/>
                </a:lnSpc>
                <a:spcBef>
                  <a:spcPts val="1400"/>
                </a:spcBef>
                <a:buClr>
                  <a:srgbClr val="000000"/>
                </a:buClr>
                <a:buFont typeface="Arial" panose="020B0604020202020204" pitchFamily="34" charset="0"/>
                <a:buNone/>
              </a:pPr>
              <a:r>
                <a:rPr lang="zh-CN" altLang="en-US" sz="1600" b="1" dirty="0">
                  <a:latin typeface="Calibri" panose="020F050202020403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比较</a:t>
              </a:r>
              <a:endParaRPr lang="zh-CN" altLang="en-US" sz="1600" b="1" dirty="0">
                <a:latin typeface="Calibri" panose="020F050202020403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  <a:p>
              <a:pPr marL="40005" lvl="0" indent="0" algn="ctr">
                <a:lnSpc>
                  <a:spcPct val="70000"/>
                </a:lnSpc>
                <a:spcBef>
                  <a:spcPts val="1400"/>
                </a:spcBef>
                <a:buClr>
                  <a:srgbClr val="000000"/>
                </a:buClr>
                <a:buFont typeface="Arial" panose="020B0604020202020204" pitchFamily="34" charset="0"/>
                <a:buNone/>
              </a:pPr>
              <a:r>
                <a:rPr lang="zh-CN" altLang="en-US" sz="1600" b="1" dirty="0">
                  <a:latin typeface="Calibri" panose="020F050202020403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清晰</a:t>
              </a:r>
              <a:endParaRPr lang="zh-CN" altLang="en-US" sz="1600" b="1" dirty="0">
                <a:latin typeface="Calibri" panose="020F050202020403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40969" name="Rectangle 9"/>
            <p:cNvSpPr/>
            <p:nvPr/>
          </p:nvSpPr>
          <p:spPr>
            <a:xfrm>
              <a:off x="5103" y="3550"/>
              <a:ext cx="363" cy="219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lIns="0" tIns="0" rIns="40639" bIns="0" anchor="t"/>
            <a:p>
              <a:pPr marL="40005" lvl="0" indent="0">
                <a:buClr>
                  <a:srgbClr val="000000"/>
                </a:buClr>
                <a:buFont typeface="Arial" panose="020B0604020202020204" pitchFamily="34" charset="0"/>
                <a:buNone/>
              </a:pPr>
              <a:r>
                <a:rPr lang="zh-CN" altLang="en-US" sz="1600" b="1" dirty="0">
                  <a:latin typeface="Calibri" panose="020F050202020403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非常</a:t>
              </a:r>
              <a:endParaRPr lang="zh-CN" altLang="en-US" sz="1600" b="1" dirty="0">
                <a:latin typeface="Calibri" panose="020F050202020403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  <a:p>
              <a:pPr marL="40005" lvl="0" indent="0">
                <a:buClr>
                  <a:srgbClr val="000000"/>
                </a:buClr>
                <a:buFont typeface="Arial" panose="020B0604020202020204" pitchFamily="34" charset="0"/>
                <a:buNone/>
              </a:pPr>
              <a:r>
                <a:rPr lang="zh-CN" altLang="en-US" sz="1600" b="1" dirty="0">
                  <a:latin typeface="Calibri" panose="020F050202020403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清晰</a:t>
              </a:r>
              <a:endParaRPr lang="zh-CN" altLang="en-US" sz="1600" b="1" dirty="0">
                <a:latin typeface="Calibri" panose="020F050202020403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0970" name="Rectangle 2"/>
          <p:cNvSpPr/>
          <p:nvPr/>
        </p:nvSpPr>
        <p:spPr>
          <a:xfrm>
            <a:off x="323850" y="5157788"/>
            <a:ext cx="3455988" cy="792162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/>
          <a:p>
            <a:pPr lvl="0">
              <a:lnSpc>
                <a:spcPct val="90000"/>
              </a:lnSpc>
              <a:buClr>
                <a:srgbClr val="000000"/>
              </a:buClr>
              <a:buFont typeface="Webdings" panose="05030102010509060703" pitchFamily="18" charset="2"/>
              <a:buNone/>
            </a:pPr>
            <a:r>
              <a:rPr lang="zh-CN" altLang="en-US" sz="2400" b="1" dirty="0">
                <a:solidFill>
                  <a:srgbClr val="FF9933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你的习惯化偏好是</a:t>
            </a:r>
            <a:r>
              <a:rPr lang="en-US" altLang="zh-CN" sz="2400" b="1" dirty="0">
                <a:solidFill>
                  <a:srgbClr val="FF9933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……</a:t>
            </a:r>
            <a:endParaRPr lang="en-US" altLang="zh-CN" sz="2400" b="1" dirty="0">
              <a:solidFill>
                <a:srgbClr val="FF9933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grpSp>
        <p:nvGrpSpPr>
          <p:cNvPr id="40971" name="Group 13"/>
          <p:cNvGrpSpPr/>
          <p:nvPr/>
        </p:nvGrpSpPr>
        <p:grpSpPr>
          <a:xfrm>
            <a:off x="0" y="549275"/>
            <a:ext cx="8629650" cy="3649744"/>
            <a:chOff x="0" y="0"/>
            <a:chExt cx="5436" cy="2947"/>
          </a:xfrm>
        </p:grpSpPr>
        <p:graphicFrame>
          <p:nvGraphicFramePr>
            <p:cNvPr id="40972" name="Object 2"/>
            <p:cNvGraphicFramePr>
              <a:graphicFrameLocks noChangeAspect="1"/>
            </p:cNvGraphicFramePr>
            <p:nvPr/>
          </p:nvGraphicFramePr>
          <p:xfrm>
            <a:off x="0" y="0"/>
            <a:ext cx="1792" cy="131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78" name="" r:id="rId2" imgW="2419350" imgH="1781175" progId="PBrush">
                    <p:embed/>
                  </p:oleObj>
                </mc:Choice>
                <mc:Fallback>
                  <p:oleObj name="" r:id="rId2" imgW="2419350" imgH="1781175" progId="PBrush">
                    <p:embed/>
                    <p:pic>
                      <p:nvPicPr>
                        <p:cNvPr id="0" name="图片 3077"/>
                        <p:cNvPicPr/>
                        <p:nvPr/>
                      </p:nvPicPr>
                      <p:blipFill>
                        <a:blip r:embed="rId3">
                          <a:clrChange>
                            <a:clrFrom>
                              <a:srgbClr val="FFFFFF"/>
                            </a:clrFrom>
                            <a:clrTo>
                              <a:srgbClr val="FFFFFF">
                                <a:alpha val="0"/>
                              </a:srgbClr>
                            </a:clrTo>
                          </a:clrChange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0" y="0"/>
                          <a:ext cx="1792" cy="1319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0973" name="Object 3"/>
            <p:cNvGraphicFramePr>
              <a:graphicFrameLocks noChangeAspect="1"/>
            </p:cNvGraphicFramePr>
            <p:nvPr/>
          </p:nvGraphicFramePr>
          <p:xfrm>
            <a:off x="3448" y="19"/>
            <a:ext cx="1950" cy="146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79" name="" r:id="rId4" imgW="2447925" imgH="1838325" progId="PBrush">
                    <p:embed/>
                  </p:oleObj>
                </mc:Choice>
                <mc:Fallback>
                  <p:oleObj name="" r:id="rId4" imgW="2447925" imgH="1838325" progId="PBrush">
                    <p:embed/>
                    <p:pic>
                      <p:nvPicPr>
                        <p:cNvPr id="0" name="图片 3078"/>
                        <p:cNvPicPr/>
                        <p:nvPr/>
                      </p:nvPicPr>
                      <p:blipFill>
                        <a:blip r:embed="rId5">
                          <a:clrChange>
                            <a:clrFrom>
                              <a:srgbClr val="FFFFFF"/>
                            </a:clrFrom>
                            <a:clrTo>
                              <a:srgbClr val="FFFFFF">
                                <a:alpha val="0"/>
                              </a:srgbClr>
                            </a:clrTo>
                          </a:clrChange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3448" y="19"/>
                          <a:ext cx="1950" cy="1464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0974" name="Rectangle 4"/>
            <p:cNvSpPr/>
            <p:nvPr/>
          </p:nvSpPr>
          <p:spPr>
            <a:xfrm>
              <a:off x="1543" y="181"/>
              <a:ext cx="907" cy="341"/>
            </a:xfrm>
            <a:prstGeom prst="rect">
              <a:avLst/>
            </a:prstGeom>
            <a:noFill/>
            <a:ln w="12700" cap="flat" cmpd="sng">
              <a:solidFill>
                <a:srgbClr val="00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114306" tIns="57154" rIns="114306" bIns="57154" anchor="ctr"/>
            <a:p>
              <a:pPr lvl="0" algn="ctr" defTabSz="1019175" eaLnBrk="0" hangingPunct="0">
                <a:buClr>
                  <a:srgbClr val="000000"/>
                </a:buClr>
                <a:buFont typeface="Arial" panose="020B0604020202020204" pitchFamily="34" charset="0"/>
                <a:buNone/>
              </a:pPr>
              <a:r>
                <a:rPr lang="zh-CN" altLang="en-US" sz="2800" b="1" dirty="0">
                  <a:solidFill>
                    <a:srgbClr val="990033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感觉 </a:t>
              </a:r>
              <a:r>
                <a:rPr lang="en-US" altLang="zh-CN" sz="2800" b="1" dirty="0">
                  <a:solidFill>
                    <a:srgbClr val="990033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S</a:t>
              </a:r>
              <a:endParaRPr lang="en-US" altLang="zh-CN" sz="2800" b="1" dirty="0">
                <a:solidFill>
                  <a:srgbClr val="990033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40975" name="Rectangle 5"/>
            <p:cNvSpPr/>
            <p:nvPr/>
          </p:nvSpPr>
          <p:spPr>
            <a:xfrm>
              <a:off x="2949" y="136"/>
              <a:ext cx="862" cy="389"/>
            </a:xfrm>
            <a:prstGeom prst="rect">
              <a:avLst/>
            </a:prstGeom>
            <a:noFill/>
            <a:ln w="12700" cap="flat" cmpd="sng">
              <a:solidFill>
                <a:srgbClr val="00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114306" tIns="57154" rIns="114306" bIns="57154" anchor="ctr"/>
            <a:p>
              <a:pPr lvl="0" algn="ctr" defTabSz="1019175" eaLnBrk="0" hangingPunct="0">
                <a:buClr>
                  <a:srgbClr val="000000"/>
                </a:buClr>
                <a:buFont typeface="Arial" panose="020B0604020202020204" pitchFamily="34" charset="0"/>
                <a:buNone/>
              </a:pPr>
              <a:r>
                <a:rPr lang="zh-CN" altLang="en-US" sz="2800" b="1" dirty="0">
                  <a:solidFill>
                    <a:srgbClr val="990033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直觉 </a:t>
              </a:r>
              <a:r>
                <a:rPr lang="en-US" altLang="zh-CN" sz="2800" b="1" dirty="0">
                  <a:solidFill>
                    <a:srgbClr val="990033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N</a:t>
              </a:r>
              <a:endParaRPr lang="en-US" altLang="zh-CN" sz="2800" b="1" dirty="0">
                <a:solidFill>
                  <a:srgbClr val="990033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40976" name="Rectangle 81"/>
            <p:cNvSpPr/>
            <p:nvPr/>
          </p:nvSpPr>
          <p:spPr>
            <a:xfrm>
              <a:off x="2904" y="720"/>
              <a:ext cx="2532" cy="2227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square" lIns="102590" tIns="51296" rIns="102590" bIns="51296" anchor="t">
              <a:spAutoFit/>
            </a:bodyPr>
            <a:p>
              <a:pPr lvl="0" defTabSz="1019175">
                <a:lnSpc>
                  <a:spcPct val="120000"/>
                </a:lnSpc>
                <a:buClr>
                  <a:srgbClr val="000000"/>
                </a:buClr>
                <a:buFont typeface="Arial" panose="020B0604020202020204" pitchFamily="34" charset="0"/>
                <a:buNone/>
              </a:pPr>
              <a:r>
                <a:rPr lang="zh-CN" altLang="en-US" b="1" dirty="0">
                  <a:latin typeface="Tahoma" panose="020B0604030504040204" pitchFamily="34" charset="0"/>
                  <a:ea typeface="宋体" panose="02010600030101010101" pitchFamily="2" charset="-122"/>
                </a:rPr>
                <a:t>着眼于未来的可能</a:t>
              </a:r>
              <a:endParaRPr lang="zh-CN" altLang="en-US" b="1" dirty="0">
                <a:latin typeface="Tahoma" panose="020B0604030504040204" pitchFamily="34" charset="0"/>
                <a:ea typeface="宋体" panose="02010600030101010101" pitchFamily="2" charset="-122"/>
              </a:endParaRPr>
            </a:p>
            <a:p>
              <a:pPr lvl="0" defTabSz="1019175">
                <a:lnSpc>
                  <a:spcPct val="120000"/>
                </a:lnSpc>
                <a:buClr>
                  <a:srgbClr val="000000"/>
                </a:buClr>
                <a:buFont typeface="Arial" panose="020B0604020202020204" pitchFamily="34" charset="0"/>
                <a:buNone/>
              </a:pPr>
              <a:r>
                <a:rPr lang="zh-CN" altLang="en-US" b="1" dirty="0">
                  <a:latin typeface="Tahoma" panose="020B0604030504040204" pitchFamily="34" charset="0"/>
                  <a:ea typeface="宋体" panose="02010600030101010101" pitchFamily="2" charset="-122"/>
                </a:rPr>
                <a:t>富于想象力和创造力</a:t>
              </a:r>
              <a:endParaRPr lang="zh-CN" altLang="en-US" b="1" dirty="0">
                <a:latin typeface="Tahoma" panose="020B0604030504040204" pitchFamily="34" charset="0"/>
                <a:ea typeface="宋体" panose="02010600030101010101" pitchFamily="2" charset="-122"/>
              </a:endParaRPr>
            </a:p>
            <a:p>
              <a:pPr lvl="0" defTabSz="1019175">
                <a:lnSpc>
                  <a:spcPct val="120000"/>
                </a:lnSpc>
                <a:buClr>
                  <a:srgbClr val="000000"/>
                </a:buClr>
                <a:buFont typeface="Arial" panose="020B0604020202020204" pitchFamily="34" charset="0"/>
                <a:buNone/>
              </a:pPr>
              <a:r>
                <a:rPr lang="zh-CN" altLang="en-US" b="1" dirty="0">
                  <a:latin typeface="Tahoma" panose="020B0604030504040204" pitchFamily="34" charset="0"/>
                  <a:ea typeface="宋体" panose="02010600030101010101" pitchFamily="2" charset="-122"/>
                </a:rPr>
                <a:t>关注数据所代表的模式和意义</a:t>
              </a:r>
              <a:endParaRPr lang="zh-CN" altLang="en-US" b="1" dirty="0">
                <a:latin typeface="Tahoma" panose="020B0604030504040204" pitchFamily="34" charset="0"/>
                <a:ea typeface="宋体" panose="02010600030101010101" pitchFamily="2" charset="-122"/>
              </a:endParaRPr>
            </a:p>
            <a:p>
              <a:pPr lvl="0" defTabSz="1019175">
                <a:lnSpc>
                  <a:spcPct val="120000"/>
                </a:lnSpc>
                <a:buClr>
                  <a:srgbClr val="000000"/>
                </a:buClr>
                <a:buFont typeface="Arial" panose="020B0604020202020204" pitchFamily="34" charset="0"/>
                <a:buNone/>
              </a:pPr>
              <a:r>
                <a:rPr lang="zh-CN" altLang="en-US" b="1" dirty="0">
                  <a:latin typeface="Tahoma" panose="020B0604030504040204" pitchFamily="34" charset="0"/>
                  <a:ea typeface="宋体" panose="02010600030101010101" pitchFamily="2" charset="-122"/>
                </a:rPr>
                <a:t>当细节与某一模式相关时才能记得</a:t>
              </a:r>
              <a:endParaRPr lang="zh-CN" altLang="en-US" b="1" dirty="0">
                <a:latin typeface="Tahoma" panose="020B0604030504040204" pitchFamily="34" charset="0"/>
                <a:ea typeface="宋体" panose="02010600030101010101" pitchFamily="2" charset="-122"/>
              </a:endParaRPr>
            </a:p>
            <a:p>
              <a:pPr lvl="0" defTabSz="1019175">
                <a:lnSpc>
                  <a:spcPct val="120000"/>
                </a:lnSpc>
                <a:buClr>
                  <a:srgbClr val="000000"/>
                </a:buClr>
                <a:buFont typeface="Arial" panose="020B0604020202020204" pitchFamily="34" charset="0"/>
                <a:buNone/>
              </a:pPr>
              <a:r>
                <a:rPr lang="zh-CN" altLang="en-US" b="1" dirty="0">
                  <a:latin typeface="Tahoma" panose="020B0604030504040204" pitchFamily="34" charset="0"/>
                  <a:ea typeface="宋体" panose="02010600030101010101" pitchFamily="2" charset="-122"/>
                </a:rPr>
                <a:t>靠直觉很快得出结论</a:t>
              </a:r>
              <a:endParaRPr lang="zh-CN" altLang="en-US" b="1" dirty="0">
                <a:latin typeface="Tahoma" panose="020B0604030504040204" pitchFamily="34" charset="0"/>
                <a:ea typeface="宋体" panose="02010600030101010101" pitchFamily="2" charset="-122"/>
              </a:endParaRPr>
            </a:p>
            <a:p>
              <a:pPr lvl="0" defTabSz="1019175">
                <a:lnSpc>
                  <a:spcPct val="120000"/>
                </a:lnSpc>
                <a:buClr>
                  <a:srgbClr val="000000"/>
                </a:buClr>
                <a:buFont typeface="Arial" panose="020B0604020202020204" pitchFamily="34" charset="0"/>
                <a:buNone/>
              </a:pPr>
              <a:r>
                <a:rPr lang="zh-CN" altLang="en-US" b="1" dirty="0">
                  <a:latin typeface="Tahoma" panose="020B0604030504040204" pitchFamily="34" charset="0"/>
                  <a:ea typeface="宋体" panose="02010600030101010101" pitchFamily="2" charset="-122"/>
                </a:rPr>
                <a:t>应用前先澄清理论</a:t>
              </a:r>
              <a:endParaRPr lang="zh-CN" altLang="en-US" b="1" dirty="0">
                <a:latin typeface="Tahoma" panose="020B0604030504040204" pitchFamily="34" charset="0"/>
                <a:ea typeface="宋体" panose="02010600030101010101" pitchFamily="2" charset="-122"/>
              </a:endParaRPr>
            </a:p>
            <a:p>
              <a:pPr lvl="0" defTabSz="1019175">
                <a:lnSpc>
                  <a:spcPct val="120000"/>
                </a:lnSpc>
                <a:buClr>
                  <a:srgbClr val="000000"/>
                </a:buClr>
                <a:buFont typeface="Arial" panose="020B0604020202020204" pitchFamily="34" charset="0"/>
                <a:buNone/>
              </a:pPr>
              <a:r>
                <a:rPr lang="zh-CN" altLang="en-US" b="1" dirty="0">
                  <a:latin typeface="Tahoma" panose="020B0604030504040204" pitchFamily="34" charset="0"/>
                  <a:ea typeface="宋体" panose="02010600030101010101" pitchFamily="2" charset="-122"/>
                </a:rPr>
                <a:t>基于想象、灵感</a:t>
              </a:r>
              <a:br>
                <a:rPr lang="zh-CN" altLang="en-US" b="1" dirty="0">
                  <a:latin typeface="Tahoma" panose="020B0604030504040204" pitchFamily="34" charset="0"/>
                  <a:ea typeface="宋体" panose="02010600030101010101" pitchFamily="2" charset="-122"/>
                </a:rPr>
              </a:br>
              <a:r>
                <a:rPr lang="zh-CN" altLang="en-US" b="1" dirty="0">
                  <a:latin typeface="Tahoma" panose="020B0604030504040204" pitchFamily="34" charset="0"/>
                  <a:ea typeface="宋体" panose="02010600030101010101" pitchFamily="2" charset="-122"/>
                </a:rPr>
                <a:t>快速得出结论，相信预感</a:t>
              </a:r>
              <a:endParaRPr lang="zh-CN" altLang="en-US" b="1" dirty="0">
                <a:latin typeface="Tahoma" panose="020B060403050404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0977" name="Rectangle 84"/>
            <p:cNvSpPr/>
            <p:nvPr/>
          </p:nvSpPr>
          <p:spPr>
            <a:xfrm>
              <a:off x="44" y="720"/>
              <a:ext cx="2725" cy="2227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square" lIns="102590" tIns="51296" rIns="102590" bIns="51296" anchor="t">
              <a:spAutoFit/>
            </a:bodyPr>
            <a:p>
              <a:pPr lvl="0" algn="r" defTabSz="1019175">
                <a:lnSpc>
                  <a:spcPct val="120000"/>
                </a:lnSpc>
                <a:buClr>
                  <a:srgbClr val="000000"/>
                </a:buClr>
                <a:buFont typeface="Arial" panose="020B0604020202020204" pitchFamily="34" charset="0"/>
                <a:buNone/>
              </a:pPr>
              <a:r>
                <a:rPr lang="zh-CN" altLang="en-US" b="1" dirty="0">
                  <a:latin typeface="Tahoma" panose="020B0604030504040204" pitchFamily="34" charset="0"/>
                  <a:ea typeface="宋体" panose="02010600030101010101" pitchFamily="2" charset="-122"/>
                </a:rPr>
                <a:t>着眼于当时的实际情况</a:t>
              </a:r>
              <a:endParaRPr lang="zh-CN" altLang="en-US" b="1" dirty="0">
                <a:latin typeface="Tahoma" panose="020B0604030504040204" pitchFamily="34" charset="0"/>
                <a:ea typeface="宋体" panose="02010600030101010101" pitchFamily="2" charset="-122"/>
              </a:endParaRPr>
            </a:p>
            <a:p>
              <a:pPr lvl="0" algn="r" defTabSz="1019175">
                <a:lnSpc>
                  <a:spcPct val="120000"/>
                </a:lnSpc>
                <a:buClr>
                  <a:srgbClr val="000000"/>
                </a:buClr>
                <a:buFont typeface="Arial" panose="020B0604020202020204" pitchFamily="34" charset="0"/>
                <a:buNone/>
              </a:pPr>
              <a:r>
                <a:rPr lang="zh-CN" altLang="en-US" b="1" dirty="0">
                  <a:latin typeface="Tahoma" panose="020B0604030504040204" pitchFamily="34" charset="0"/>
                  <a:ea typeface="宋体" panose="02010600030101010101" pitchFamily="2" charset="-122"/>
                </a:rPr>
                <a:t>现实、具体</a:t>
              </a:r>
              <a:endParaRPr lang="zh-CN" altLang="en-US" b="1" dirty="0">
                <a:latin typeface="Tahoma" panose="020B0604030504040204" pitchFamily="34" charset="0"/>
                <a:ea typeface="宋体" panose="02010600030101010101" pitchFamily="2" charset="-122"/>
              </a:endParaRPr>
            </a:p>
            <a:p>
              <a:pPr lvl="0" algn="r" defTabSz="1019175">
                <a:lnSpc>
                  <a:spcPct val="120000"/>
                </a:lnSpc>
                <a:buClr>
                  <a:srgbClr val="000000"/>
                </a:buClr>
                <a:buFont typeface="Arial" panose="020B0604020202020204" pitchFamily="34" charset="0"/>
                <a:buNone/>
              </a:pPr>
              <a:r>
                <a:rPr lang="zh-CN" altLang="en-US" b="1" dirty="0">
                  <a:latin typeface="Tahoma" panose="020B0604030504040204" pitchFamily="34" charset="0"/>
                  <a:ea typeface="宋体" panose="02010600030101010101" pitchFamily="2" charset="-122"/>
                </a:rPr>
                <a:t>关注真实的、实际存在的事物</a:t>
              </a:r>
              <a:endParaRPr lang="zh-CN" altLang="en-US" b="1" dirty="0">
                <a:latin typeface="Tahoma" panose="020B0604030504040204" pitchFamily="34" charset="0"/>
                <a:ea typeface="宋体" panose="02010600030101010101" pitchFamily="2" charset="-122"/>
              </a:endParaRPr>
            </a:p>
            <a:p>
              <a:pPr lvl="0" algn="r" defTabSz="1019175">
                <a:lnSpc>
                  <a:spcPct val="120000"/>
                </a:lnSpc>
                <a:buClr>
                  <a:srgbClr val="000000"/>
                </a:buClr>
                <a:buFont typeface="Arial" panose="020B0604020202020204" pitchFamily="34" charset="0"/>
                <a:buNone/>
              </a:pPr>
              <a:r>
                <a:rPr lang="zh-CN" altLang="en-US" b="1" dirty="0">
                  <a:latin typeface="Tahoma" panose="020B0604030504040204" pitchFamily="34" charset="0"/>
                  <a:ea typeface="宋体" panose="02010600030101010101" pitchFamily="2" charset="-122"/>
                </a:rPr>
                <a:t>观察敏锐，并能记住细节</a:t>
              </a:r>
              <a:endParaRPr lang="zh-CN" altLang="en-US" b="1" dirty="0">
                <a:latin typeface="Tahoma" panose="020B0604030504040204" pitchFamily="34" charset="0"/>
                <a:ea typeface="宋体" panose="02010600030101010101" pitchFamily="2" charset="-122"/>
              </a:endParaRPr>
            </a:p>
            <a:p>
              <a:pPr lvl="0" algn="r" defTabSz="1019175">
                <a:lnSpc>
                  <a:spcPct val="120000"/>
                </a:lnSpc>
                <a:buClr>
                  <a:srgbClr val="000000"/>
                </a:buClr>
                <a:buFont typeface="Arial" panose="020B0604020202020204" pitchFamily="34" charset="0"/>
                <a:buNone/>
              </a:pPr>
              <a:r>
                <a:rPr lang="zh-CN" altLang="en-US" b="1" dirty="0">
                  <a:latin typeface="Tahoma" panose="020B0604030504040204" pitchFamily="34" charset="0"/>
                  <a:ea typeface="宋体" panose="02010600030101010101" pitchFamily="2" charset="-122"/>
                </a:rPr>
                <a:t>观察、记忆个别事物</a:t>
              </a:r>
              <a:endParaRPr lang="zh-CN" altLang="en-US" b="1" dirty="0">
                <a:latin typeface="Tahoma" panose="020B0604030504040204" pitchFamily="34" charset="0"/>
                <a:ea typeface="宋体" panose="02010600030101010101" pitchFamily="2" charset="-122"/>
              </a:endParaRPr>
            </a:p>
            <a:p>
              <a:pPr lvl="0" algn="r" defTabSz="1019175">
                <a:lnSpc>
                  <a:spcPct val="120000"/>
                </a:lnSpc>
                <a:buClr>
                  <a:srgbClr val="000000"/>
                </a:buClr>
                <a:buFont typeface="Arial" panose="020B0604020202020204" pitchFamily="34" charset="0"/>
                <a:buNone/>
              </a:pPr>
              <a:r>
                <a:rPr lang="zh-CN" altLang="en-US" b="1" dirty="0">
                  <a:latin typeface="Tahoma" panose="020B0604030504040204" pitchFamily="34" charset="0"/>
                  <a:ea typeface="宋体" panose="02010600030101010101" pitchFamily="2" charset="-122"/>
                </a:rPr>
                <a:t>通过仔细周详的推理一步步得出结论</a:t>
              </a:r>
              <a:endParaRPr lang="zh-CN" altLang="en-US" b="1" dirty="0">
                <a:latin typeface="Tahoma" panose="020B0604030504040204" pitchFamily="34" charset="0"/>
                <a:ea typeface="宋体" panose="02010600030101010101" pitchFamily="2" charset="-122"/>
              </a:endParaRPr>
            </a:p>
            <a:p>
              <a:pPr lvl="0" algn="r" defTabSz="1019175">
                <a:lnSpc>
                  <a:spcPct val="120000"/>
                </a:lnSpc>
                <a:buClr>
                  <a:srgbClr val="000000"/>
                </a:buClr>
                <a:buFont typeface="Arial" panose="020B0604020202020204" pitchFamily="34" charset="0"/>
                <a:buNone/>
              </a:pPr>
              <a:r>
                <a:rPr lang="zh-CN" altLang="en-US" b="1" dirty="0">
                  <a:latin typeface="Tahoma" panose="020B0604030504040204" pitchFamily="34" charset="0"/>
                  <a:ea typeface="宋体" panose="02010600030101010101" pitchFamily="2" charset="-122"/>
                </a:rPr>
                <a:t>通过实际运用来理解抽象的思维和理论</a:t>
              </a:r>
              <a:endParaRPr lang="zh-CN" altLang="en-US" b="1" dirty="0">
                <a:latin typeface="Tahoma" panose="020B0604030504040204" pitchFamily="34" charset="0"/>
                <a:ea typeface="宋体" panose="02010600030101010101" pitchFamily="2" charset="-122"/>
              </a:endParaRPr>
            </a:p>
            <a:p>
              <a:pPr lvl="0" algn="r" defTabSz="1019175">
                <a:lnSpc>
                  <a:spcPct val="120000"/>
                </a:lnSpc>
                <a:buClr>
                  <a:srgbClr val="000000"/>
                </a:buClr>
                <a:buFont typeface="Arial" panose="020B0604020202020204" pitchFamily="34" charset="0"/>
                <a:buNone/>
              </a:pPr>
              <a:r>
                <a:rPr lang="zh-CN" altLang="en-US" b="1" dirty="0">
                  <a:latin typeface="Tahoma" panose="020B0604030504040204" pitchFamily="34" charset="0"/>
                  <a:ea typeface="宋体" panose="02010600030101010101" pitchFamily="2" charset="-122"/>
                </a:rPr>
                <a:t>相信自己的经验</a:t>
              </a:r>
              <a:endParaRPr lang="zh-CN" altLang="en-US" b="1" dirty="0">
                <a:latin typeface="Tahoma" panose="020B060403050404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4" name="Rectangle 1046"/>
          <p:cNvSpPr>
            <a:spLocks noChangeArrowheads="1"/>
          </p:cNvSpPr>
          <p:nvPr/>
        </p:nvSpPr>
        <p:spPr bwMode="auto">
          <a:xfrm>
            <a:off x="4266883" y="1523683"/>
            <a:ext cx="454025" cy="273685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p>
            <a:pPr lvl="0" algn="ctr" eaLnBrk="1" fontAlgn="base" hangingPunct="1"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en-US" altLang="zh-CN" sz="2400" b="1" strike="noStrike" noProof="1" dirty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ahoma" panose="020B0604030504040204" pitchFamily="34" charset="0"/>
                <a:ea typeface="宋体" panose="02010600030101010101" pitchFamily="2" charset="-122"/>
                <a:cs typeface="+mn-ea"/>
              </a:rPr>
              <a:t>::</a:t>
            </a:r>
            <a:endParaRPr lang="en-US" altLang="zh-CN" sz="2400" b="1" strike="noStrike" noProof="1" dirty="0">
              <a:solidFill>
                <a:srgbClr val="FF0000"/>
              </a:solidFill>
              <a:effectLst>
                <a:outerShdw blurRad="38100" dist="38100" dir="2700000">
                  <a:srgbClr val="C0C0C0"/>
                </a:outerShdw>
              </a:effectLst>
              <a:latin typeface="Tahoma" panose="020B0604030504040204" pitchFamily="34" charset="0"/>
              <a:ea typeface="宋体" panose="02010600030101010101" pitchFamily="2" charset="-122"/>
            </a:endParaRPr>
          </a:p>
          <a:p>
            <a:pPr lvl="0" algn="ctr" fontAlgn="base">
              <a:spcBef>
                <a:spcPct val="0"/>
              </a:spcBef>
              <a:buClr>
                <a:srgbClr val="000000"/>
              </a:buClr>
              <a:buNone/>
            </a:pPr>
            <a:r>
              <a:rPr lang="en-US" altLang="zh-CN" sz="2400" b="1" strike="noStrike" noProof="1" dirty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ahoma" panose="020B0604030504040204" pitchFamily="34" charset="0"/>
                <a:ea typeface="宋体" panose="02010600030101010101" pitchFamily="2" charset="-122"/>
                <a:cs typeface="+mn-ea"/>
              </a:rPr>
              <a:t>::</a:t>
            </a:r>
            <a:endParaRPr lang="en-US" altLang="zh-CN" sz="2400" b="1" strike="noStrike" noProof="1" dirty="0">
              <a:solidFill>
                <a:srgbClr val="FF0000"/>
              </a:solidFill>
              <a:effectLst>
                <a:outerShdw blurRad="38100" dist="38100" dir="2700000">
                  <a:srgbClr val="C0C0C0"/>
                </a:outerShdw>
              </a:effectLst>
              <a:latin typeface="Tahoma" panose="020B0604030504040204" pitchFamily="34" charset="0"/>
              <a:ea typeface="宋体" panose="02010600030101010101" pitchFamily="2" charset="-122"/>
            </a:endParaRPr>
          </a:p>
          <a:p>
            <a:pPr lvl="0" algn="ctr" fontAlgn="base">
              <a:spcBef>
                <a:spcPct val="0"/>
              </a:spcBef>
              <a:buClr>
                <a:srgbClr val="000000"/>
              </a:buClr>
              <a:buNone/>
            </a:pPr>
            <a:r>
              <a:rPr lang="en-US" altLang="zh-CN" sz="2400" b="1" strike="noStrike" noProof="1" dirty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ahoma" panose="020B0604030504040204" pitchFamily="34" charset="0"/>
                <a:ea typeface="宋体" panose="02010600030101010101" pitchFamily="2" charset="-122"/>
                <a:cs typeface="+mn-ea"/>
              </a:rPr>
              <a:t>::</a:t>
            </a:r>
            <a:endParaRPr lang="en-US" altLang="zh-CN" sz="2400" b="1" strike="noStrike" noProof="1" dirty="0">
              <a:solidFill>
                <a:srgbClr val="FF0000"/>
              </a:solidFill>
              <a:effectLst>
                <a:outerShdw blurRad="38100" dist="38100" dir="2700000">
                  <a:srgbClr val="C0C0C0"/>
                </a:outerShdw>
              </a:effectLst>
              <a:latin typeface="Tahoma" panose="020B0604030504040204" pitchFamily="34" charset="0"/>
              <a:ea typeface="宋体" panose="02010600030101010101" pitchFamily="2" charset="-122"/>
            </a:endParaRPr>
          </a:p>
          <a:p>
            <a:pPr lvl="0" algn="ctr" fontAlgn="base">
              <a:spcBef>
                <a:spcPct val="0"/>
              </a:spcBef>
              <a:buClr>
                <a:srgbClr val="000000"/>
              </a:buClr>
              <a:buNone/>
            </a:pPr>
            <a:r>
              <a:rPr lang="en-US" altLang="zh-CN" sz="2400" b="1" strike="noStrike" noProof="1" dirty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ahoma" panose="020B0604030504040204" pitchFamily="34" charset="0"/>
                <a:ea typeface="宋体" panose="02010600030101010101" pitchFamily="2" charset="-122"/>
                <a:cs typeface="+mn-ea"/>
              </a:rPr>
              <a:t>::</a:t>
            </a:r>
            <a:endParaRPr lang="en-US" altLang="zh-CN" sz="2400" b="1" strike="noStrike" noProof="1" dirty="0">
              <a:solidFill>
                <a:srgbClr val="FF0000"/>
              </a:solidFill>
              <a:effectLst>
                <a:outerShdw blurRad="38100" dist="38100" dir="2700000">
                  <a:srgbClr val="C0C0C0"/>
                </a:outerShdw>
              </a:effectLst>
              <a:latin typeface="Tahoma" panose="020B0604030504040204" pitchFamily="34" charset="0"/>
              <a:ea typeface="宋体" panose="02010600030101010101" pitchFamily="2" charset="-122"/>
            </a:endParaRPr>
          </a:p>
          <a:p>
            <a:pPr lvl="0" algn="ctr" fontAlgn="base">
              <a:spcBef>
                <a:spcPct val="0"/>
              </a:spcBef>
              <a:buClr>
                <a:srgbClr val="000000"/>
              </a:buClr>
              <a:buNone/>
            </a:pPr>
            <a:r>
              <a:rPr lang="en-US" altLang="zh-CN" sz="2400" b="1" strike="noStrike" noProof="1" dirty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ahoma" panose="020B0604030504040204" pitchFamily="34" charset="0"/>
                <a:ea typeface="宋体" panose="02010600030101010101" pitchFamily="2" charset="-122"/>
                <a:cs typeface="+mn-ea"/>
              </a:rPr>
              <a:t>::</a:t>
            </a:r>
            <a:endParaRPr lang="en-US" altLang="zh-CN" sz="2400" b="1" strike="noStrike" noProof="1" dirty="0">
              <a:solidFill>
                <a:srgbClr val="FF0000"/>
              </a:solidFill>
              <a:effectLst>
                <a:outerShdw blurRad="38100" dist="38100" dir="2700000">
                  <a:srgbClr val="C0C0C0"/>
                </a:outerShdw>
              </a:effectLst>
              <a:latin typeface="Tahoma" panose="020B0604030504040204" pitchFamily="34" charset="0"/>
              <a:ea typeface="宋体" panose="02010600030101010101" pitchFamily="2" charset="-122"/>
            </a:endParaRPr>
          </a:p>
          <a:p>
            <a:pPr lvl="0" algn="ctr" fontAlgn="base">
              <a:spcBef>
                <a:spcPct val="0"/>
              </a:spcBef>
              <a:buClr>
                <a:srgbClr val="000000"/>
              </a:buClr>
              <a:buNone/>
            </a:pPr>
            <a:r>
              <a:rPr lang="en-US" altLang="zh-CN" sz="2400" b="1" strike="noStrike" noProof="1" dirty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ahoma" panose="020B0604030504040204" pitchFamily="34" charset="0"/>
                <a:ea typeface="宋体" panose="02010600030101010101" pitchFamily="2" charset="-122"/>
                <a:cs typeface="+mn-ea"/>
              </a:rPr>
              <a:t>::</a:t>
            </a:r>
            <a:endParaRPr lang="en-US" altLang="zh-CN" sz="2400" b="1" strike="noStrike" noProof="1" dirty="0">
              <a:solidFill>
                <a:srgbClr val="FF0000"/>
              </a:solidFill>
              <a:effectLst>
                <a:outerShdw blurRad="38100" dist="38100" dir="2700000">
                  <a:srgbClr val="C0C0C0"/>
                </a:outerShdw>
              </a:effectLst>
              <a:latin typeface="Tahoma" panose="020B0604030504040204" pitchFamily="34" charset="0"/>
              <a:ea typeface="宋体" panose="02010600030101010101" pitchFamily="2" charset="-122"/>
            </a:endParaRPr>
          </a:p>
          <a:p>
            <a:pPr lvl="0" algn="ctr" fontAlgn="base">
              <a:spcBef>
                <a:spcPct val="0"/>
              </a:spcBef>
              <a:buClr>
                <a:srgbClr val="000000"/>
              </a:buClr>
              <a:buNone/>
            </a:pPr>
            <a:r>
              <a:rPr lang="en-US" altLang="zh-CN" sz="2400" b="1" strike="noStrike" noProof="1" dirty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ahoma" panose="020B0604030504040204" pitchFamily="34" charset="0"/>
                <a:ea typeface="宋体" panose="02010600030101010101" pitchFamily="2" charset="-122"/>
                <a:cs typeface="+mn-ea"/>
              </a:rPr>
              <a:t>::</a:t>
            </a:r>
            <a:endParaRPr lang="en-US" altLang="zh-CN" sz="2400" b="1" strike="noStrike" noProof="1" dirty="0">
              <a:solidFill>
                <a:srgbClr val="FF0000"/>
              </a:solidFill>
              <a:effectLst>
                <a:outerShdw blurRad="38100" dist="38100" dir="2700000">
                  <a:srgbClr val="C0C0C0"/>
                </a:outerShdw>
              </a:effectLst>
              <a:latin typeface="Tahoma" panose="020B0604030504040204" pitchFamily="34" charset="0"/>
              <a:ea typeface="宋体" panose="02010600030101010101" pitchFamily="2" charset="-122"/>
            </a:endParaRPr>
          </a:p>
          <a:p>
            <a:pPr lvl="0" algn="ctr" fontAlgn="base">
              <a:spcBef>
                <a:spcPct val="0"/>
              </a:spcBef>
              <a:buClr>
                <a:srgbClr val="000000"/>
              </a:buClr>
              <a:buNone/>
            </a:pPr>
            <a:r>
              <a:rPr lang="en-US" altLang="zh-CN" sz="2400" b="1" strike="noStrike" noProof="1" dirty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ahoma" panose="020B0604030504040204" pitchFamily="34" charset="0"/>
                <a:ea typeface="宋体" panose="02010600030101010101" pitchFamily="2" charset="-122"/>
                <a:cs typeface="+mn-ea"/>
              </a:rPr>
              <a:t>::</a:t>
            </a:r>
            <a:endParaRPr lang="en-US" altLang="zh-CN" sz="2400" b="1" strike="noStrike" noProof="1" dirty="0">
              <a:solidFill>
                <a:srgbClr val="FF0000"/>
              </a:solidFill>
              <a:effectLst>
                <a:outerShdw blurRad="38100" dist="38100" dir="2700000">
                  <a:srgbClr val="C0C0C0"/>
                </a:outerShdw>
              </a:effectLst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1985" name="Rectangle 3"/>
          <p:cNvSpPr>
            <a:spLocks noGrp="1"/>
          </p:cNvSpPr>
          <p:nvPr>
            <p:ph idx="1"/>
          </p:nvPr>
        </p:nvSpPr>
        <p:spPr>
          <a:xfrm>
            <a:off x="179388" y="1916113"/>
            <a:ext cx="5688012" cy="2376487"/>
          </a:xfrm>
        </p:spPr>
        <p:txBody>
          <a:bodyPr wrap="square" lIns="91440" tIns="45720" rIns="91440" bIns="45720" anchor="t"/>
          <a:p>
            <a:pPr eaLnBrk="1" hangingPunct="1">
              <a:buNone/>
            </a:pPr>
            <a:r>
              <a:rPr lang="zh-CN" altLang="en-US" sz="1800" dirty="0"/>
              <a:t>     </a:t>
            </a:r>
            <a:r>
              <a:rPr lang="zh-CN" sz="2400" b="1" dirty="0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教材</a:t>
            </a:r>
            <a:r>
              <a:rPr lang="en-US" altLang="zh-CN" sz="2400" b="1" dirty="0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41</a:t>
            </a:r>
            <a:r>
              <a:rPr lang="zh-CN" altLang="en-US" sz="2400" b="1" dirty="0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页练习</a:t>
            </a:r>
            <a:r>
              <a:rPr lang="en-US" altLang="zh-CN" sz="2400" b="1" dirty="0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3-4</a:t>
            </a:r>
            <a:endParaRPr lang="en-US" altLang="zh-CN" sz="2400" b="1" dirty="0">
              <a:solidFill>
                <a:schemeClr val="tx1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41986" name="Rectangle 4"/>
          <p:cNvSpPr/>
          <p:nvPr/>
        </p:nvSpPr>
        <p:spPr>
          <a:xfrm>
            <a:off x="539750" y="1125538"/>
            <a:ext cx="2789238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t">
            <a:spAutoFit/>
          </a:bodyPr>
          <a:p>
            <a:pPr lvl="0"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rgbClr val="0898A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活动三：思考</a:t>
            </a:r>
            <a:r>
              <a:rPr lang="en-US" altLang="zh-CN" sz="2400" b="1" dirty="0">
                <a:solidFill>
                  <a:srgbClr val="0898A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&amp;</a:t>
            </a:r>
            <a:r>
              <a:rPr lang="zh-CN" altLang="en-US" sz="2400" b="1" dirty="0">
                <a:solidFill>
                  <a:srgbClr val="0898A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情感</a:t>
            </a:r>
            <a:endParaRPr lang="zh-CN" altLang="en-US" sz="2400" b="1" dirty="0">
              <a:solidFill>
                <a:srgbClr val="0898AC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41988" name="Rectangle 2"/>
          <p:cNvSpPr txBox="1"/>
          <p:nvPr/>
        </p:nvSpPr>
        <p:spPr>
          <a:xfrm>
            <a:off x="1047750" y="425450"/>
            <a:ext cx="8291513" cy="700088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p>
            <a:pPr lvl="0">
              <a:lnSpc>
                <a:spcPct val="90000"/>
              </a:lnSpc>
              <a:buClr>
                <a:srgbClr val="000000"/>
              </a:buClr>
              <a:buFont typeface="Webdings" panose="05030102010509060703" pitchFamily="18" charset="2"/>
              <a:buNone/>
            </a:pPr>
            <a:r>
              <a:rPr lang="zh-CN" altLang="en-US" sz="3600" dirty="0">
                <a:solidFill>
                  <a:schemeClr val="tx2"/>
                </a:solidFill>
                <a:latin typeface="+mj-lt"/>
                <a:ea typeface="黑体" panose="02010609060101010101" pitchFamily="2" charset="-122"/>
                <a:cs typeface="+mj-cs"/>
              </a:rPr>
              <a:t>性格类型探索</a:t>
            </a:r>
            <a:endParaRPr lang="zh-CN" altLang="en-US" sz="3600" b="1" dirty="0">
              <a:solidFill>
                <a:srgbClr val="990033"/>
              </a:solidFill>
              <a:latin typeface="Arial Black" panose="020B0A04020102020204" pitchFamily="34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4033" name="Rectangle 1028"/>
          <p:cNvSpPr/>
          <p:nvPr/>
        </p:nvSpPr>
        <p:spPr>
          <a:xfrm>
            <a:off x="2411413" y="908050"/>
            <a:ext cx="1647825" cy="6477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2590" tIns="51296" rIns="102590" bIns="51296" anchor="ctr"/>
          <a:p>
            <a:pPr lvl="0" algn="ctr" defTabSz="1019175" eaLnBrk="0" hangingPunct="0"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zh-CN" altLang="en-US" sz="2800" b="1" dirty="0">
                <a:solidFill>
                  <a:srgbClr val="990033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思考 </a:t>
            </a:r>
            <a:r>
              <a:rPr lang="en-US" altLang="zh-CN" sz="2800" b="1" dirty="0">
                <a:solidFill>
                  <a:srgbClr val="990033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T</a:t>
            </a:r>
            <a:endParaRPr lang="en-US" altLang="zh-CN" sz="2800" b="1" dirty="0">
              <a:solidFill>
                <a:srgbClr val="990033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44034" name="Rectangle 1029"/>
          <p:cNvSpPr/>
          <p:nvPr/>
        </p:nvSpPr>
        <p:spPr>
          <a:xfrm>
            <a:off x="5219700" y="908050"/>
            <a:ext cx="1620838" cy="649288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02590" tIns="51296" rIns="102590" bIns="51296" anchor="ctr"/>
          <a:p>
            <a:pPr lvl="0" algn="ctr" defTabSz="1019175" eaLnBrk="0" hangingPunct="0"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zh-CN" altLang="en-US" sz="2800" b="1" dirty="0">
                <a:solidFill>
                  <a:srgbClr val="990033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情感 </a:t>
            </a:r>
            <a:r>
              <a:rPr lang="en-US" altLang="zh-CN" sz="2800" b="1" dirty="0">
                <a:solidFill>
                  <a:srgbClr val="990033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F</a:t>
            </a:r>
            <a:endParaRPr lang="en-US" altLang="zh-CN" sz="2800" b="1" dirty="0">
              <a:solidFill>
                <a:srgbClr val="990033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44035" name="Picture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7950" y="476250"/>
            <a:ext cx="2233613" cy="1927225"/>
          </a:xfrm>
          <a:prstGeom prst="rect">
            <a:avLst/>
          </a:prstGeom>
          <a:noFill/>
          <a:ln w="9525">
            <a:noFill/>
            <a:miter/>
          </a:ln>
        </p:spPr>
      </p:pic>
      <p:pic>
        <p:nvPicPr>
          <p:cNvPr id="44036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56438" y="549275"/>
            <a:ext cx="2087562" cy="1671638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44037" name="Rectangle 8"/>
          <p:cNvSpPr/>
          <p:nvPr/>
        </p:nvSpPr>
        <p:spPr>
          <a:xfrm>
            <a:off x="1187450" y="1700213"/>
            <a:ext cx="2952750" cy="301752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>
            <a:spAutoFit/>
          </a:bodyPr>
          <a:p>
            <a:pPr lvl="0" algn="r">
              <a:lnSpc>
                <a:spcPct val="120000"/>
              </a:lnSpc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zh-CN" altLang="en-US" sz="2000" b="1" dirty="0">
                <a:latin typeface="Arial" panose="020B0604020202020204" pitchFamily="34" charset="0"/>
                <a:ea typeface="宋体" panose="02010600030101010101" pitchFamily="2" charset="-122"/>
              </a:rPr>
              <a:t>好分析的</a:t>
            </a:r>
            <a:endParaRPr lang="zh-CN" altLang="en-US" sz="20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algn="r">
              <a:lnSpc>
                <a:spcPct val="120000"/>
              </a:lnSpc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zh-CN" altLang="en-US" sz="2000" b="1" dirty="0">
                <a:latin typeface="Arial" panose="020B0604020202020204" pitchFamily="34" charset="0"/>
                <a:ea typeface="宋体" panose="02010600030101010101" pitchFamily="2" charset="-122"/>
              </a:rPr>
              <a:t>运用因果推理</a:t>
            </a:r>
            <a:endParaRPr lang="zh-CN" altLang="en-US" sz="20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algn="r">
              <a:lnSpc>
                <a:spcPct val="120000"/>
              </a:lnSpc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zh-CN" altLang="en-US" sz="2000" b="1" dirty="0">
                <a:latin typeface="Arial" panose="020B0604020202020204" pitchFamily="34" charset="0"/>
                <a:ea typeface="宋体" panose="02010600030101010101" pitchFamily="2" charset="-122"/>
              </a:rPr>
              <a:t>以逻辑的方式解决问题</a:t>
            </a:r>
            <a:endParaRPr lang="zh-CN" altLang="en-US" sz="20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algn="r">
              <a:lnSpc>
                <a:spcPct val="120000"/>
              </a:lnSpc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zh-CN" altLang="en-US" sz="2000" b="1" dirty="0">
                <a:latin typeface="Arial" panose="020B0604020202020204" pitchFamily="34" charset="0"/>
                <a:ea typeface="宋体" panose="02010600030101010101" pitchFamily="2" charset="-122"/>
              </a:rPr>
              <a:t>设立客观标准</a:t>
            </a:r>
            <a:endParaRPr lang="zh-CN" altLang="en-US" sz="20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algn="r">
              <a:lnSpc>
                <a:spcPct val="120000"/>
              </a:lnSpc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zh-CN" altLang="en-US" sz="2000" b="1" dirty="0">
                <a:latin typeface="Arial" panose="020B0604020202020204" pitchFamily="34" charset="0"/>
                <a:ea typeface="宋体" panose="02010600030101010101" pitchFamily="2" charset="-122"/>
              </a:rPr>
              <a:t>爱讲理的</a:t>
            </a:r>
            <a:endParaRPr lang="zh-CN" altLang="en-US" sz="20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algn="r">
              <a:lnSpc>
                <a:spcPct val="120000"/>
              </a:lnSpc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zh-CN" altLang="en-US" sz="2000" b="1" dirty="0">
                <a:latin typeface="Arial" panose="020B0604020202020204" pitchFamily="34" charset="0"/>
                <a:ea typeface="宋体" panose="02010600030101010101" pitchFamily="2" charset="-122"/>
              </a:rPr>
              <a:t>可能显得不近人情</a:t>
            </a:r>
            <a:endParaRPr lang="zh-CN" altLang="en-US" sz="20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algn="r">
              <a:lnSpc>
                <a:spcPct val="120000"/>
              </a:lnSpc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zh-CN" altLang="en-US" sz="2000" b="1" dirty="0">
                <a:latin typeface="Arial" panose="020B0604020202020204" pitchFamily="34" charset="0"/>
                <a:ea typeface="宋体" panose="02010600030101010101" pitchFamily="2" charset="-122"/>
              </a:rPr>
              <a:t>公平：希望每个人平等</a:t>
            </a:r>
            <a:endParaRPr lang="zh-CN" altLang="en-US" sz="20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algn="r">
              <a:lnSpc>
                <a:spcPct val="120000"/>
              </a:lnSpc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zh-CN" altLang="en-US" sz="2000" b="1" dirty="0">
                <a:latin typeface="Arial" panose="020B0604020202020204" pitchFamily="34" charset="0"/>
                <a:ea typeface="宋体" panose="02010600030101010101" pitchFamily="2" charset="-122"/>
              </a:rPr>
              <a:t>情有可原、法不容恕</a:t>
            </a:r>
            <a:endParaRPr lang="zh-CN" altLang="en-US" sz="20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4038" name="Rectangle 1045"/>
          <p:cNvSpPr/>
          <p:nvPr/>
        </p:nvSpPr>
        <p:spPr>
          <a:xfrm>
            <a:off x="4933315" y="1628775"/>
            <a:ext cx="4105275" cy="302768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 lIns="102590" tIns="51296" rIns="102590" bIns="51296" anchor="t">
            <a:spAutoFit/>
          </a:bodyPr>
          <a:p>
            <a:pPr lvl="0" defTabSz="1019175">
              <a:lnSpc>
                <a:spcPct val="120000"/>
              </a:lnSpc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zh-CN" altLang="en-US" sz="2000" b="1" dirty="0">
                <a:latin typeface="Tahoma" panose="020B0604030504040204" pitchFamily="34" charset="0"/>
                <a:ea typeface="宋体" panose="02010600030101010101" pitchFamily="2" charset="-122"/>
              </a:rPr>
              <a:t>善于体贴他人，感同身受</a:t>
            </a:r>
            <a:endParaRPr lang="zh-CN" altLang="en-US" sz="2000" b="1" dirty="0">
              <a:latin typeface="Tahoma" panose="020B0604030504040204" pitchFamily="34" charset="0"/>
              <a:ea typeface="宋体" panose="02010600030101010101" pitchFamily="2" charset="-122"/>
            </a:endParaRPr>
          </a:p>
          <a:p>
            <a:pPr lvl="0" defTabSz="1019175">
              <a:lnSpc>
                <a:spcPct val="120000"/>
              </a:lnSpc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zh-CN" altLang="en-US" sz="2000" b="1" dirty="0">
                <a:latin typeface="Tahoma" panose="020B0604030504040204" pitchFamily="34" charset="0"/>
                <a:ea typeface="宋体" panose="02010600030101010101" pitchFamily="2" charset="-122"/>
              </a:rPr>
              <a:t>受个人价值观引导</a:t>
            </a:r>
            <a:endParaRPr lang="zh-CN" altLang="en-US" sz="2000" b="1" dirty="0">
              <a:latin typeface="Tahoma" panose="020B0604030504040204" pitchFamily="34" charset="0"/>
              <a:ea typeface="宋体" panose="02010600030101010101" pitchFamily="2" charset="-122"/>
            </a:endParaRPr>
          </a:p>
          <a:p>
            <a:pPr lvl="0" defTabSz="1019175">
              <a:lnSpc>
                <a:spcPct val="120000"/>
              </a:lnSpc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zh-CN" altLang="en-US" sz="2000" b="1" dirty="0">
                <a:latin typeface="Tahoma" panose="020B0604030504040204" pitchFamily="34" charset="0"/>
                <a:ea typeface="宋体" panose="02010600030101010101" pitchFamily="2" charset="-122"/>
              </a:rPr>
              <a:t>衡量决定对他人产生的后果和影响致力于和谐、积极的互动</a:t>
            </a:r>
            <a:endParaRPr lang="zh-CN" altLang="en-US" sz="2000" b="1" dirty="0">
              <a:latin typeface="Tahoma" panose="020B0604030504040204" pitchFamily="34" charset="0"/>
              <a:ea typeface="宋体" panose="02010600030101010101" pitchFamily="2" charset="-122"/>
            </a:endParaRPr>
          </a:p>
          <a:p>
            <a:pPr lvl="0" defTabSz="1019175">
              <a:lnSpc>
                <a:spcPct val="120000"/>
              </a:lnSpc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zh-CN" altLang="en-US" sz="2000" b="1" dirty="0">
                <a:latin typeface="Tahoma" panose="020B0604030504040204" pitchFamily="34" charset="0"/>
                <a:ea typeface="宋体" panose="02010600030101010101" pitchFamily="2" charset="-122"/>
              </a:rPr>
              <a:t>富于同情心</a:t>
            </a:r>
            <a:endParaRPr lang="zh-CN" altLang="en-US" sz="2000" b="1" dirty="0">
              <a:latin typeface="Tahoma" panose="020B0604030504040204" pitchFamily="34" charset="0"/>
              <a:ea typeface="宋体" panose="02010600030101010101" pitchFamily="2" charset="-122"/>
            </a:endParaRPr>
          </a:p>
          <a:p>
            <a:pPr lvl="0" defTabSz="1019175">
              <a:lnSpc>
                <a:spcPct val="120000"/>
              </a:lnSpc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zh-CN" altLang="en-US" sz="2000" b="1" dirty="0">
                <a:latin typeface="Tahoma" panose="020B0604030504040204" pitchFamily="34" charset="0"/>
                <a:ea typeface="宋体" panose="02010600030101010101" pitchFamily="2" charset="-122"/>
              </a:rPr>
              <a:t>可能会显得心肠太软</a:t>
            </a:r>
            <a:endParaRPr lang="zh-CN" altLang="en-US" sz="2000" b="1" dirty="0">
              <a:latin typeface="Tahoma" panose="020B0604030504040204" pitchFamily="34" charset="0"/>
              <a:ea typeface="宋体" panose="02010600030101010101" pitchFamily="2" charset="-122"/>
            </a:endParaRPr>
          </a:p>
          <a:p>
            <a:pPr lvl="0" defTabSz="1019175">
              <a:lnSpc>
                <a:spcPct val="120000"/>
              </a:lnSpc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zh-CN" altLang="en-US" sz="2000" b="1" dirty="0">
                <a:latin typeface="Tahoma" panose="020B0604030504040204" pitchFamily="34" charset="0"/>
                <a:ea typeface="宋体" panose="02010600030101010101" pitchFamily="2" charset="-122"/>
              </a:rPr>
              <a:t>公正：希望每个人都得到尊重</a:t>
            </a:r>
            <a:endParaRPr lang="zh-CN" altLang="en-US" sz="2000" b="1" dirty="0">
              <a:latin typeface="Tahoma" panose="020B0604030504040204" pitchFamily="34" charset="0"/>
              <a:ea typeface="宋体" panose="02010600030101010101" pitchFamily="2" charset="-122"/>
            </a:endParaRPr>
          </a:p>
          <a:p>
            <a:pPr lvl="0" defTabSz="1019175">
              <a:lnSpc>
                <a:spcPct val="120000"/>
              </a:lnSpc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zh-CN" altLang="en-US" sz="2000" b="1" dirty="0">
                <a:latin typeface="Tahoma" panose="020B0604030504040204" pitchFamily="34" charset="0"/>
                <a:ea typeface="宋体" panose="02010600030101010101" pitchFamily="2" charset="-122"/>
              </a:rPr>
              <a:t>法不容恕、情有可原</a:t>
            </a:r>
            <a:endParaRPr lang="zh-CN" altLang="en-US" sz="2000" b="1" dirty="0"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44039" name="Rectangle 2"/>
          <p:cNvSpPr/>
          <p:nvPr/>
        </p:nvSpPr>
        <p:spPr>
          <a:xfrm>
            <a:off x="395288" y="5013325"/>
            <a:ext cx="3455987" cy="792163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/>
          <a:p>
            <a:pPr lvl="0">
              <a:lnSpc>
                <a:spcPct val="90000"/>
              </a:lnSpc>
              <a:buClr>
                <a:srgbClr val="000000"/>
              </a:buClr>
              <a:buFont typeface="Webdings" panose="05030102010509060703" pitchFamily="18" charset="2"/>
              <a:buNone/>
            </a:pPr>
            <a:r>
              <a:rPr lang="zh-CN" altLang="en-US" sz="2400" b="1" dirty="0">
                <a:solidFill>
                  <a:srgbClr val="990099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你的习惯化偏好是</a:t>
            </a:r>
            <a:r>
              <a:rPr lang="en-US" altLang="zh-CN" sz="2400" b="1" dirty="0">
                <a:solidFill>
                  <a:srgbClr val="990099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……</a:t>
            </a:r>
            <a:endParaRPr lang="en-US" altLang="zh-CN" sz="2400" b="1" dirty="0">
              <a:solidFill>
                <a:srgbClr val="990099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grpSp>
        <p:nvGrpSpPr>
          <p:cNvPr id="44040" name="Group 11"/>
          <p:cNvGrpSpPr/>
          <p:nvPr/>
        </p:nvGrpSpPr>
        <p:grpSpPr>
          <a:xfrm>
            <a:off x="4427538" y="4868863"/>
            <a:ext cx="4068762" cy="1008062"/>
            <a:chOff x="0" y="0"/>
            <a:chExt cx="4825" cy="1680"/>
          </a:xfrm>
        </p:grpSpPr>
        <p:pic>
          <p:nvPicPr>
            <p:cNvPr id="44041" name="Picture 22" descr="TF clear"/>
            <p:cNvPicPr>
              <a:picLocks noChangeAspect="1"/>
            </p:cNvPicPr>
            <p:nvPr/>
          </p:nvPicPr>
          <p:blipFill>
            <a:blip r:embed="rId3"/>
            <a:srcRect l="9164" t="43323" r="9183" b="31128"/>
            <a:stretch>
              <a:fillRect/>
            </a:stretch>
          </p:blipFill>
          <p:spPr>
            <a:xfrm>
              <a:off x="0" y="0"/>
              <a:ext cx="4704" cy="110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44042" name="Rectangle 3"/>
            <p:cNvSpPr/>
            <p:nvPr/>
          </p:nvSpPr>
          <p:spPr>
            <a:xfrm>
              <a:off x="2112" y="277"/>
              <a:ext cx="480" cy="416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lIns="0" tIns="0" rIns="40639" bIns="0" anchor="t"/>
            <a:p>
              <a:pPr marL="40005" lvl="0" indent="0" algn="ctr">
                <a:spcBef>
                  <a:spcPts val="2250"/>
                </a:spcBef>
                <a:buClr>
                  <a:srgbClr val="000000"/>
                </a:buClr>
                <a:buFont typeface="Arial" panose="020B0604020202020204" pitchFamily="34" charset="0"/>
                <a:buNone/>
              </a:pPr>
              <a:r>
                <a:rPr lang="en-US" altLang="zh-CN" sz="4000" b="1" dirty="0">
                  <a:solidFill>
                    <a:srgbClr val="5C367A"/>
                  </a:solidFill>
                  <a:latin typeface="Calibri" panose="020F0502020204030204" pitchFamily="34" charset="0"/>
                  <a:ea typeface="MS PGothic" panose="020B0600070205080204" pitchFamily="34" charset="-128"/>
                  <a:sym typeface="Arial" panose="020B0604020202020204" pitchFamily="34" charset="0"/>
                </a:rPr>
                <a:t>?</a:t>
              </a:r>
              <a:endParaRPr lang="en-US" altLang="zh-CN" sz="4000" b="1" dirty="0">
                <a:latin typeface="Calibri" panose="020F0502020204030204" pitchFamily="34" charset="0"/>
                <a:ea typeface="MS PGothic" panose="020B0600070205080204" pitchFamily="34" charset="-128"/>
                <a:sym typeface="Arial" panose="020B0604020202020204" pitchFamily="34" charset="0"/>
              </a:endParaRPr>
            </a:p>
          </p:txBody>
        </p:sp>
        <p:sp>
          <p:nvSpPr>
            <p:cNvPr id="44043" name="Rectangle 4"/>
            <p:cNvSpPr/>
            <p:nvPr/>
          </p:nvSpPr>
          <p:spPr>
            <a:xfrm>
              <a:off x="0" y="1128"/>
              <a:ext cx="672" cy="55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lIns="0" tIns="0" rIns="40639" bIns="0" anchor="t"/>
            <a:p>
              <a:pPr marL="40005" lvl="0" indent="0" algn="ctr">
                <a:lnSpc>
                  <a:spcPct val="70000"/>
                </a:lnSpc>
                <a:spcBef>
                  <a:spcPts val="1400"/>
                </a:spcBef>
                <a:buClr>
                  <a:srgbClr val="000000"/>
                </a:buClr>
                <a:buFont typeface="Arial" panose="020B0604020202020204" pitchFamily="34" charset="0"/>
                <a:buNone/>
              </a:pPr>
              <a:r>
                <a:rPr lang="zh-CN" altLang="en-US" sz="1600" b="1" dirty="0">
                  <a:latin typeface="Calibri" panose="020F050202020403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非常清晰</a:t>
              </a:r>
              <a:endParaRPr lang="zh-CN" altLang="en-US" sz="1600" b="1" dirty="0">
                <a:latin typeface="Calibri" panose="020F050202020403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44044" name="Rectangle 5"/>
            <p:cNvSpPr/>
            <p:nvPr/>
          </p:nvSpPr>
          <p:spPr>
            <a:xfrm>
              <a:off x="768" y="1128"/>
              <a:ext cx="672" cy="55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lIns="0" tIns="0" rIns="40639" bIns="0" anchor="t"/>
            <a:p>
              <a:pPr marL="40005" lvl="0" indent="0" algn="ctr">
                <a:lnSpc>
                  <a:spcPct val="70000"/>
                </a:lnSpc>
                <a:spcBef>
                  <a:spcPts val="1400"/>
                </a:spcBef>
                <a:buClr>
                  <a:srgbClr val="000000"/>
                </a:buClr>
                <a:buFont typeface="Arial" panose="020B0604020202020204" pitchFamily="34" charset="0"/>
                <a:buNone/>
              </a:pPr>
              <a:r>
                <a:rPr lang="zh-CN" altLang="en-US" sz="1600" b="1" dirty="0">
                  <a:latin typeface="Calibri" panose="020F050202020403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比较清晰</a:t>
              </a:r>
              <a:endParaRPr lang="zh-CN" altLang="en-US" sz="1600" b="1" dirty="0">
                <a:latin typeface="Calibri" panose="020F050202020403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44045" name="Rectangle 6"/>
            <p:cNvSpPr/>
            <p:nvPr/>
          </p:nvSpPr>
          <p:spPr>
            <a:xfrm>
              <a:off x="1536" y="1286"/>
              <a:ext cx="672" cy="363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lIns="0" tIns="0" rIns="40639" bIns="0" anchor="t"/>
            <a:p>
              <a:pPr marL="40005" lvl="0" indent="0" algn="ctr">
                <a:lnSpc>
                  <a:spcPct val="70000"/>
                </a:lnSpc>
                <a:spcBef>
                  <a:spcPts val="1400"/>
                </a:spcBef>
                <a:buClr>
                  <a:srgbClr val="000000"/>
                </a:buClr>
                <a:buFont typeface="Arial" panose="020B0604020202020204" pitchFamily="34" charset="0"/>
                <a:buNone/>
              </a:pPr>
              <a:r>
                <a:rPr lang="zh-CN" altLang="en-US" sz="1600" b="1" dirty="0">
                  <a:latin typeface="Calibri" panose="020F050202020403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一般</a:t>
              </a:r>
              <a:endParaRPr lang="zh-CN" altLang="en-US" sz="1600" b="1" dirty="0">
                <a:latin typeface="Calibri" panose="020F050202020403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44046" name="Rectangle 7"/>
            <p:cNvSpPr/>
            <p:nvPr/>
          </p:nvSpPr>
          <p:spPr>
            <a:xfrm>
              <a:off x="2406" y="1282"/>
              <a:ext cx="672" cy="354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lIns="0" tIns="0" rIns="40639" bIns="0" anchor="t"/>
            <a:p>
              <a:pPr marL="40005" lvl="0" indent="0" algn="ctr">
                <a:lnSpc>
                  <a:spcPct val="70000"/>
                </a:lnSpc>
                <a:spcBef>
                  <a:spcPts val="1400"/>
                </a:spcBef>
                <a:buClr>
                  <a:srgbClr val="000000"/>
                </a:buClr>
                <a:buFont typeface="Arial" panose="020B0604020202020204" pitchFamily="34" charset="0"/>
                <a:buNone/>
              </a:pPr>
              <a:r>
                <a:rPr lang="zh-CN" altLang="en-US" sz="1600" b="1" dirty="0">
                  <a:latin typeface="Calibri" panose="020F050202020403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一般</a:t>
              </a:r>
              <a:endParaRPr lang="zh-CN" altLang="en-US" sz="1600" b="1" dirty="0">
                <a:latin typeface="Calibri" panose="020F050202020403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44047" name="Rectangle 8"/>
            <p:cNvSpPr/>
            <p:nvPr/>
          </p:nvSpPr>
          <p:spPr>
            <a:xfrm>
              <a:off x="3264" y="1128"/>
              <a:ext cx="672" cy="55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lIns="0" tIns="0" rIns="40639" bIns="0" anchor="t"/>
            <a:p>
              <a:pPr marL="40005" lvl="0" indent="0" algn="ctr">
                <a:lnSpc>
                  <a:spcPct val="70000"/>
                </a:lnSpc>
                <a:spcBef>
                  <a:spcPts val="1400"/>
                </a:spcBef>
                <a:buClr>
                  <a:srgbClr val="000000"/>
                </a:buClr>
                <a:buFont typeface="Arial" panose="020B0604020202020204" pitchFamily="34" charset="0"/>
                <a:buNone/>
              </a:pPr>
              <a:r>
                <a:rPr lang="zh-CN" altLang="en-US" sz="1600" b="1" dirty="0">
                  <a:latin typeface="Calibri" panose="020F050202020403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比较清晰</a:t>
              </a:r>
              <a:endParaRPr lang="zh-CN" altLang="en-US" sz="1600" b="1" dirty="0">
                <a:latin typeface="Calibri" panose="020F050202020403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44048" name="Rectangle 9"/>
            <p:cNvSpPr/>
            <p:nvPr/>
          </p:nvSpPr>
          <p:spPr>
            <a:xfrm>
              <a:off x="4153" y="1104"/>
              <a:ext cx="672" cy="55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lIns="0" tIns="0" rIns="40639" bIns="0" anchor="t"/>
            <a:p>
              <a:pPr marL="40005" lvl="0" indent="0">
                <a:buClr>
                  <a:srgbClr val="000000"/>
                </a:buClr>
                <a:buFont typeface="Arial" panose="020B0604020202020204" pitchFamily="34" charset="0"/>
                <a:buNone/>
              </a:pPr>
              <a:r>
                <a:rPr lang="zh-CN" altLang="en-US" sz="1600" b="1" dirty="0">
                  <a:latin typeface="Calibri" panose="020F050202020403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非常</a:t>
              </a:r>
              <a:endParaRPr lang="zh-CN" altLang="en-US" sz="1600" b="1" dirty="0">
                <a:latin typeface="Calibri" panose="020F050202020403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  <a:p>
              <a:pPr marL="40005" lvl="0" indent="0">
                <a:buClr>
                  <a:srgbClr val="000000"/>
                </a:buClr>
                <a:buFont typeface="Arial" panose="020B0604020202020204" pitchFamily="34" charset="0"/>
                <a:buNone/>
              </a:pPr>
              <a:r>
                <a:rPr lang="zh-CN" altLang="en-US" sz="1600" b="1" dirty="0">
                  <a:latin typeface="Calibri" panose="020F050202020403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清晰</a:t>
              </a:r>
              <a:endParaRPr lang="zh-CN" altLang="en-US" sz="1600" b="1" dirty="0">
                <a:latin typeface="Calibri" panose="020F050202020403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" name="Rectangle 1046"/>
          <p:cNvSpPr>
            <a:spLocks noChangeArrowheads="1"/>
          </p:cNvSpPr>
          <p:nvPr/>
        </p:nvSpPr>
        <p:spPr bwMode="auto">
          <a:xfrm>
            <a:off x="4284663" y="1773238"/>
            <a:ext cx="454025" cy="273685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p>
            <a:pPr lvl="0" algn="ctr" eaLnBrk="1" fontAlgn="base" hangingPunct="1"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en-US" altLang="zh-CN" sz="2400" b="1" strike="noStrike" noProof="1" dirty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ahoma" panose="020B0604030504040204" pitchFamily="34" charset="0"/>
                <a:ea typeface="宋体" panose="02010600030101010101" pitchFamily="2" charset="-122"/>
                <a:cs typeface="+mn-ea"/>
              </a:rPr>
              <a:t>::</a:t>
            </a:r>
            <a:endParaRPr lang="en-US" altLang="zh-CN" sz="2400" b="1" strike="noStrike" noProof="1" dirty="0">
              <a:solidFill>
                <a:srgbClr val="FF0000"/>
              </a:solidFill>
              <a:effectLst>
                <a:outerShdw blurRad="38100" dist="38100" dir="2700000">
                  <a:srgbClr val="C0C0C0"/>
                </a:outerShdw>
              </a:effectLst>
              <a:latin typeface="Tahoma" panose="020B0604030504040204" pitchFamily="34" charset="0"/>
              <a:ea typeface="宋体" panose="02010600030101010101" pitchFamily="2" charset="-122"/>
            </a:endParaRPr>
          </a:p>
          <a:p>
            <a:pPr lvl="0" algn="ctr" fontAlgn="base">
              <a:spcBef>
                <a:spcPct val="0"/>
              </a:spcBef>
              <a:buClr>
                <a:srgbClr val="000000"/>
              </a:buClr>
              <a:buNone/>
            </a:pPr>
            <a:r>
              <a:rPr lang="en-US" altLang="zh-CN" sz="2400" b="1" strike="noStrike" noProof="1" dirty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ahoma" panose="020B0604030504040204" pitchFamily="34" charset="0"/>
                <a:ea typeface="宋体" panose="02010600030101010101" pitchFamily="2" charset="-122"/>
                <a:cs typeface="+mn-ea"/>
              </a:rPr>
              <a:t>::</a:t>
            </a:r>
            <a:endParaRPr lang="en-US" altLang="zh-CN" sz="2400" b="1" strike="noStrike" noProof="1" dirty="0">
              <a:solidFill>
                <a:srgbClr val="FF0000"/>
              </a:solidFill>
              <a:effectLst>
                <a:outerShdw blurRad="38100" dist="38100" dir="2700000">
                  <a:srgbClr val="C0C0C0"/>
                </a:outerShdw>
              </a:effectLst>
              <a:latin typeface="Tahoma" panose="020B0604030504040204" pitchFamily="34" charset="0"/>
              <a:ea typeface="宋体" panose="02010600030101010101" pitchFamily="2" charset="-122"/>
            </a:endParaRPr>
          </a:p>
          <a:p>
            <a:pPr lvl="0" algn="ctr" fontAlgn="base">
              <a:spcBef>
                <a:spcPct val="0"/>
              </a:spcBef>
              <a:buClr>
                <a:srgbClr val="000000"/>
              </a:buClr>
              <a:buNone/>
            </a:pPr>
            <a:r>
              <a:rPr lang="en-US" altLang="zh-CN" sz="2400" b="1" strike="noStrike" noProof="1" dirty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ahoma" panose="020B0604030504040204" pitchFamily="34" charset="0"/>
                <a:ea typeface="宋体" panose="02010600030101010101" pitchFamily="2" charset="-122"/>
                <a:cs typeface="+mn-ea"/>
              </a:rPr>
              <a:t>::</a:t>
            </a:r>
            <a:endParaRPr lang="en-US" altLang="zh-CN" sz="2400" b="1" strike="noStrike" noProof="1" dirty="0">
              <a:solidFill>
                <a:srgbClr val="FF0000"/>
              </a:solidFill>
              <a:effectLst>
                <a:outerShdw blurRad="38100" dist="38100" dir="2700000">
                  <a:srgbClr val="C0C0C0"/>
                </a:outerShdw>
              </a:effectLst>
              <a:latin typeface="Tahoma" panose="020B0604030504040204" pitchFamily="34" charset="0"/>
              <a:ea typeface="宋体" panose="02010600030101010101" pitchFamily="2" charset="-122"/>
            </a:endParaRPr>
          </a:p>
          <a:p>
            <a:pPr lvl="0" algn="ctr" fontAlgn="base">
              <a:spcBef>
                <a:spcPct val="0"/>
              </a:spcBef>
              <a:buClr>
                <a:srgbClr val="000000"/>
              </a:buClr>
              <a:buNone/>
            </a:pPr>
            <a:r>
              <a:rPr lang="en-US" altLang="zh-CN" sz="2400" b="1" strike="noStrike" noProof="1" dirty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ahoma" panose="020B0604030504040204" pitchFamily="34" charset="0"/>
                <a:ea typeface="宋体" panose="02010600030101010101" pitchFamily="2" charset="-122"/>
                <a:cs typeface="+mn-ea"/>
              </a:rPr>
              <a:t>::</a:t>
            </a:r>
            <a:endParaRPr lang="en-US" altLang="zh-CN" sz="2400" b="1" strike="noStrike" noProof="1" dirty="0">
              <a:solidFill>
                <a:srgbClr val="FF0000"/>
              </a:solidFill>
              <a:effectLst>
                <a:outerShdw blurRad="38100" dist="38100" dir="2700000">
                  <a:srgbClr val="C0C0C0"/>
                </a:outerShdw>
              </a:effectLst>
              <a:latin typeface="Tahoma" panose="020B0604030504040204" pitchFamily="34" charset="0"/>
              <a:ea typeface="宋体" panose="02010600030101010101" pitchFamily="2" charset="-122"/>
            </a:endParaRPr>
          </a:p>
          <a:p>
            <a:pPr lvl="0" algn="ctr" fontAlgn="base">
              <a:spcBef>
                <a:spcPct val="0"/>
              </a:spcBef>
              <a:buClr>
                <a:srgbClr val="000000"/>
              </a:buClr>
              <a:buNone/>
            </a:pPr>
            <a:r>
              <a:rPr lang="en-US" altLang="zh-CN" sz="2400" b="1" strike="noStrike" noProof="1" dirty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ahoma" panose="020B0604030504040204" pitchFamily="34" charset="0"/>
                <a:ea typeface="宋体" panose="02010600030101010101" pitchFamily="2" charset="-122"/>
                <a:cs typeface="+mn-ea"/>
              </a:rPr>
              <a:t>::</a:t>
            </a:r>
            <a:endParaRPr lang="en-US" altLang="zh-CN" sz="2400" b="1" strike="noStrike" noProof="1" dirty="0">
              <a:solidFill>
                <a:srgbClr val="FF0000"/>
              </a:solidFill>
              <a:effectLst>
                <a:outerShdw blurRad="38100" dist="38100" dir="2700000">
                  <a:srgbClr val="C0C0C0"/>
                </a:outerShdw>
              </a:effectLst>
              <a:latin typeface="Tahoma" panose="020B0604030504040204" pitchFamily="34" charset="0"/>
              <a:ea typeface="宋体" panose="02010600030101010101" pitchFamily="2" charset="-122"/>
            </a:endParaRPr>
          </a:p>
          <a:p>
            <a:pPr lvl="0" algn="ctr" fontAlgn="base">
              <a:spcBef>
                <a:spcPct val="0"/>
              </a:spcBef>
              <a:buClr>
                <a:srgbClr val="000000"/>
              </a:buClr>
              <a:buNone/>
            </a:pPr>
            <a:r>
              <a:rPr lang="en-US" altLang="zh-CN" sz="2400" b="1" strike="noStrike" noProof="1" dirty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ahoma" panose="020B0604030504040204" pitchFamily="34" charset="0"/>
                <a:ea typeface="宋体" panose="02010600030101010101" pitchFamily="2" charset="-122"/>
                <a:cs typeface="+mn-ea"/>
              </a:rPr>
              <a:t>::</a:t>
            </a:r>
            <a:endParaRPr lang="en-US" altLang="zh-CN" sz="2400" b="1" strike="noStrike" noProof="1" dirty="0">
              <a:solidFill>
                <a:srgbClr val="FF0000"/>
              </a:solidFill>
              <a:effectLst>
                <a:outerShdw blurRad="38100" dist="38100" dir="2700000">
                  <a:srgbClr val="C0C0C0"/>
                </a:outerShdw>
              </a:effectLst>
              <a:latin typeface="Tahoma" panose="020B0604030504040204" pitchFamily="34" charset="0"/>
              <a:ea typeface="宋体" panose="02010600030101010101" pitchFamily="2" charset="-122"/>
            </a:endParaRPr>
          </a:p>
          <a:p>
            <a:pPr lvl="0" algn="ctr" fontAlgn="base">
              <a:spcBef>
                <a:spcPct val="0"/>
              </a:spcBef>
              <a:buClr>
                <a:srgbClr val="000000"/>
              </a:buClr>
              <a:buNone/>
            </a:pPr>
            <a:r>
              <a:rPr lang="en-US" altLang="zh-CN" sz="2400" b="1" strike="noStrike" noProof="1" dirty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ahoma" panose="020B0604030504040204" pitchFamily="34" charset="0"/>
                <a:ea typeface="宋体" panose="02010600030101010101" pitchFamily="2" charset="-122"/>
                <a:cs typeface="+mn-ea"/>
              </a:rPr>
              <a:t>::</a:t>
            </a:r>
            <a:endParaRPr lang="en-US" altLang="zh-CN" sz="2400" b="1" strike="noStrike" noProof="1" dirty="0">
              <a:solidFill>
                <a:srgbClr val="FF0000"/>
              </a:solidFill>
              <a:effectLst>
                <a:outerShdw blurRad="38100" dist="38100" dir="2700000">
                  <a:srgbClr val="C0C0C0"/>
                </a:outerShdw>
              </a:effectLst>
              <a:latin typeface="Tahoma" panose="020B0604030504040204" pitchFamily="34" charset="0"/>
              <a:ea typeface="宋体" panose="02010600030101010101" pitchFamily="2" charset="-122"/>
            </a:endParaRPr>
          </a:p>
          <a:p>
            <a:pPr lvl="0" algn="ctr" fontAlgn="base">
              <a:spcBef>
                <a:spcPct val="0"/>
              </a:spcBef>
              <a:buClr>
                <a:srgbClr val="000000"/>
              </a:buClr>
              <a:buNone/>
            </a:pPr>
            <a:r>
              <a:rPr lang="en-US" altLang="zh-CN" sz="2400" b="1" strike="noStrike" noProof="1" dirty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ahoma" panose="020B0604030504040204" pitchFamily="34" charset="0"/>
                <a:ea typeface="宋体" panose="02010600030101010101" pitchFamily="2" charset="-122"/>
                <a:cs typeface="+mn-ea"/>
              </a:rPr>
              <a:t>::</a:t>
            </a:r>
            <a:endParaRPr lang="en-US" altLang="zh-CN" sz="2400" b="1" strike="noStrike" noProof="1" dirty="0">
              <a:solidFill>
                <a:srgbClr val="FF0000"/>
              </a:solidFill>
              <a:effectLst>
                <a:outerShdw blurRad="38100" dist="38100" dir="2700000">
                  <a:srgbClr val="C0C0C0"/>
                </a:outerShdw>
              </a:effectLst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5057" name="Rectangle 3"/>
          <p:cNvSpPr>
            <a:spLocks noGrp="1"/>
          </p:cNvSpPr>
          <p:nvPr>
            <p:ph idx="1"/>
          </p:nvPr>
        </p:nvSpPr>
        <p:spPr>
          <a:xfrm>
            <a:off x="638175" y="2406015"/>
            <a:ext cx="7247255" cy="3759835"/>
          </a:xfrm>
        </p:spPr>
        <p:txBody>
          <a:bodyPr wrap="square" lIns="91440" tIns="45720" rIns="91440" bIns="45720" anchor="t">
            <a:normAutofit lnSpcReduction="20000"/>
          </a:bodyPr>
          <a:p>
            <a:pPr marL="0" indent="0">
              <a:lnSpc>
                <a:spcPct val="150000"/>
              </a:lnSpc>
              <a:buNone/>
            </a:pPr>
            <a:r>
              <a:rPr lang="zh-CN" altLang="en-US" sz="2400" b="1" dirty="0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   假设现在是周五下午，你在本周日上午要参加大学英语六级考试。这是你最后一次机会参加这个考试了，而你感觉自己有不少东西没有准备好，因此打算在今晚和周六好好复习一下。但是，你忽然接到电话，一个好朋友从外地来到你的学校，是你非常要好的朋友，你们已经好久没有见面了，他邀请你今晚去看他，他周六早晨就要离开，你会去吗？为什么？</a:t>
            </a:r>
            <a:endParaRPr lang="en-US" altLang="zh-CN" sz="2400" b="1" dirty="0">
              <a:solidFill>
                <a:schemeClr val="tx1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marL="0" indent="0" eaLnBrk="1" hangingPunct="1">
              <a:buNone/>
            </a:pPr>
            <a:endParaRPr lang="en-US" altLang="zh-CN" dirty="0">
              <a:solidFill>
                <a:schemeClr val="tx1"/>
              </a:solidFill>
            </a:endParaRPr>
          </a:p>
          <a:p>
            <a:pPr marL="0" indent="0" eaLnBrk="1" hangingPunct="1">
              <a:buNone/>
            </a:pPr>
            <a:endParaRPr lang="zh-CN" altLang="en-US" dirty="0">
              <a:solidFill>
                <a:schemeClr val="tx1"/>
              </a:solidFill>
            </a:endParaRPr>
          </a:p>
        </p:txBody>
      </p:sp>
      <p:grpSp>
        <p:nvGrpSpPr>
          <p:cNvPr id="45058" name="Group 3"/>
          <p:cNvGrpSpPr/>
          <p:nvPr/>
        </p:nvGrpSpPr>
        <p:grpSpPr>
          <a:xfrm>
            <a:off x="4284663" y="404813"/>
            <a:ext cx="4859337" cy="1617662"/>
            <a:chOff x="0" y="0"/>
            <a:chExt cx="3061" cy="1019"/>
          </a:xfrm>
        </p:grpSpPr>
        <p:pic>
          <p:nvPicPr>
            <p:cNvPr id="45059" name="Picture 5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451" y="0"/>
              <a:ext cx="1610" cy="1019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45060" name="Line 6"/>
            <p:cNvSpPr/>
            <p:nvPr/>
          </p:nvSpPr>
          <p:spPr>
            <a:xfrm flipH="1">
              <a:off x="0" y="1019"/>
              <a:ext cx="3061" cy="0"/>
            </a:xfrm>
            <a:prstGeom prst="line">
              <a:avLst/>
            </a:prstGeom>
            <a:ln w="28575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p>
              <a:pPr lvl="0"/>
              <a:endParaRPr lang="zh-CN" altLang="en-US">
                <a:latin typeface="Arial" panose="020B0604020202020204" pitchFamily="34" charset="0"/>
                <a:ea typeface="微软雅黑" panose="020B0503020204020204" charset="-122"/>
              </a:endParaRPr>
            </a:p>
          </p:txBody>
        </p:sp>
      </p:grpSp>
      <p:sp>
        <p:nvSpPr>
          <p:cNvPr id="45061" name="Rectangle 7"/>
          <p:cNvSpPr/>
          <p:nvPr/>
        </p:nvSpPr>
        <p:spPr>
          <a:xfrm>
            <a:off x="684213" y="1341438"/>
            <a:ext cx="2789237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t">
            <a:spAutoFit/>
          </a:bodyPr>
          <a:p>
            <a:pPr lvl="0"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rgbClr val="0898A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活动四：判断</a:t>
            </a:r>
            <a:r>
              <a:rPr lang="en-US" altLang="zh-CN" sz="2400" b="1" dirty="0">
                <a:solidFill>
                  <a:srgbClr val="0898A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&amp;</a:t>
            </a:r>
            <a:r>
              <a:rPr lang="zh-CN" altLang="en-US" sz="2400" b="1" dirty="0">
                <a:solidFill>
                  <a:srgbClr val="0898A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知觉</a:t>
            </a:r>
            <a:endParaRPr lang="zh-CN" altLang="en-US" sz="2400" b="1" dirty="0">
              <a:solidFill>
                <a:srgbClr val="0898AC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45062" name="Rectangle 2"/>
          <p:cNvSpPr txBox="1"/>
          <p:nvPr/>
        </p:nvSpPr>
        <p:spPr>
          <a:xfrm>
            <a:off x="1022668" y="503873"/>
            <a:ext cx="8291512" cy="700087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p>
            <a:pPr lvl="0">
              <a:lnSpc>
                <a:spcPct val="90000"/>
              </a:lnSpc>
              <a:buClr>
                <a:srgbClr val="000000"/>
              </a:buClr>
              <a:buFont typeface="Webdings" panose="05030102010509060703" pitchFamily="18" charset="2"/>
              <a:buNone/>
            </a:pPr>
            <a:r>
              <a:rPr lang="zh-CN" altLang="en-US" sz="3600" b="1" dirty="0">
                <a:solidFill>
                  <a:schemeClr val="tx2"/>
                </a:solidFill>
                <a:latin typeface="Arial Black" panose="020B0A04020102020204" pitchFamily="34" charset="0"/>
                <a:ea typeface="黑体" panose="02010609060101010101" pitchFamily="2" charset="-122"/>
              </a:rPr>
              <a:t>性格类型探索</a:t>
            </a:r>
            <a:endParaRPr lang="zh-CN" altLang="en-US" sz="3600" b="1" dirty="0">
              <a:solidFill>
                <a:schemeClr val="tx2"/>
              </a:solidFill>
              <a:latin typeface="Arial Black" panose="020B0A04020102020204" pitchFamily="34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6081" name="Rectangle 2"/>
          <p:cNvSpPr/>
          <p:nvPr/>
        </p:nvSpPr>
        <p:spPr>
          <a:xfrm>
            <a:off x="2555875" y="981075"/>
            <a:ext cx="1416050" cy="576263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14306" tIns="57154" rIns="114306" bIns="57154" anchor="ctr"/>
          <a:p>
            <a:pPr lvl="0" algn="ctr" defTabSz="1019175" eaLnBrk="0" hangingPunct="0"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zh-CN" altLang="en-US" sz="2800" b="1" dirty="0">
                <a:solidFill>
                  <a:srgbClr val="990033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判断 </a:t>
            </a:r>
            <a:r>
              <a:rPr lang="en-US" altLang="zh-CN" sz="2800" b="1" dirty="0">
                <a:solidFill>
                  <a:srgbClr val="990033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J</a:t>
            </a:r>
            <a:endParaRPr lang="en-US" altLang="zh-CN" sz="2800" b="1" dirty="0">
              <a:solidFill>
                <a:srgbClr val="990033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46082" name="Rectangle 3"/>
          <p:cNvSpPr/>
          <p:nvPr/>
        </p:nvSpPr>
        <p:spPr>
          <a:xfrm>
            <a:off x="4787900" y="981075"/>
            <a:ext cx="1497013" cy="576263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14306" tIns="57154" rIns="114306" bIns="57154" anchor="ctr"/>
          <a:p>
            <a:pPr lvl="0" algn="ctr" defTabSz="1019175" eaLnBrk="0" hangingPunct="0"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zh-CN" altLang="en-US" sz="2800" b="1" dirty="0">
                <a:solidFill>
                  <a:srgbClr val="990033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知觉 </a:t>
            </a:r>
            <a:r>
              <a:rPr lang="en-US" altLang="zh-CN" sz="2800" b="1" dirty="0">
                <a:solidFill>
                  <a:srgbClr val="990033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P</a:t>
            </a:r>
            <a:endParaRPr lang="en-US" altLang="zh-CN" sz="2800" b="1" dirty="0">
              <a:solidFill>
                <a:srgbClr val="990033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grpSp>
        <p:nvGrpSpPr>
          <p:cNvPr id="46083" name="Group 5"/>
          <p:cNvGrpSpPr>
            <a:grpSpLocks noChangeAspect="1"/>
          </p:cNvGrpSpPr>
          <p:nvPr/>
        </p:nvGrpSpPr>
        <p:grpSpPr>
          <a:xfrm>
            <a:off x="179388" y="476250"/>
            <a:ext cx="2371725" cy="1800225"/>
            <a:chOff x="0" y="0"/>
            <a:chExt cx="2448" cy="1710"/>
          </a:xfrm>
        </p:grpSpPr>
        <p:graphicFrame>
          <p:nvGraphicFramePr>
            <p:cNvPr id="46084" name="Object 6"/>
            <p:cNvGraphicFramePr>
              <a:graphicFrameLocks noChangeAspect="1"/>
            </p:cNvGraphicFramePr>
            <p:nvPr/>
          </p:nvGraphicFramePr>
          <p:xfrm>
            <a:off x="0" y="48"/>
            <a:ext cx="2400" cy="16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0" name="" r:id="rId1" imgW="1733550" imgH="1304925" progId="PBrush">
                    <p:embed/>
                  </p:oleObj>
                </mc:Choice>
                <mc:Fallback>
                  <p:oleObj name="" r:id="rId1" imgW="1733550" imgH="1304925" progId="PBrush">
                    <p:embed/>
                    <p:pic>
                      <p:nvPicPr>
                        <p:cNvPr id="0" name="图片 3079"/>
                        <p:cNvPicPr/>
                        <p:nvPr/>
                      </p:nvPicPr>
                      <p:blipFill>
                        <a:blip r:embed="rId2"/>
                        <a:stretch>
                          <a:fillRect/>
                        </a:stretch>
                      </p:blipFill>
                      <p:spPr>
                        <a:xfrm>
                          <a:off x="0" y="48"/>
                          <a:ext cx="2400" cy="1662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6085" name="Object 7"/>
            <p:cNvGraphicFramePr>
              <a:graphicFrameLocks noChangeAspect="1"/>
            </p:cNvGraphicFramePr>
            <p:nvPr/>
          </p:nvGraphicFramePr>
          <p:xfrm>
            <a:off x="1392" y="0"/>
            <a:ext cx="1056" cy="87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1" name="" r:id="rId3" imgW="1838325" imgH="1685925" progId="PBrush">
                    <p:embed/>
                  </p:oleObj>
                </mc:Choice>
                <mc:Fallback>
                  <p:oleObj name="" r:id="rId3" imgW="1838325" imgH="1685925" progId="PBrush">
                    <p:embed/>
                    <p:pic>
                      <p:nvPicPr>
                        <p:cNvPr id="0" name="图片 3080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1392" y="0"/>
                          <a:ext cx="1056" cy="872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46086" name="Rectangle 102"/>
          <p:cNvSpPr/>
          <p:nvPr/>
        </p:nvSpPr>
        <p:spPr>
          <a:xfrm>
            <a:off x="4572000" y="1773238"/>
            <a:ext cx="4187825" cy="2075180"/>
          </a:xfrm>
          <a:prstGeom prst="rect">
            <a:avLst/>
          </a:prstGeom>
          <a:noFill/>
          <a:ln w="9525">
            <a:noFill/>
            <a:miter/>
          </a:ln>
        </p:spPr>
        <p:txBody>
          <a:bodyPr lIns="102590" tIns="51296" rIns="102590" bIns="51296" anchor="t">
            <a:spAutoFit/>
          </a:bodyPr>
          <a:p>
            <a:pPr lvl="0" defTabSz="1019175">
              <a:lnSpc>
                <a:spcPct val="120000"/>
              </a:lnSpc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zh-CN" altLang="en-US" b="1" dirty="0">
                <a:latin typeface="Tahoma" panose="020B0604030504040204" pitchFamily="34" charset="0"/>
                <a:ea typeface="宋体" panose="02010600030101010101" pitchFamily="2" charset="-122"/>
              </a:rPr>
              <a:t>自发的、随意</a:t>
            </a:r>
            <a:br>
              <a:rPr lang="zh-CN" altLang="en-US" b="1" dirty="0">
                <a:latin typeface="Tahoma" panose="020B0604030504040204" pitchFamily="34" charset="0"/>
                <a:ea typeface="宋体" panose="02010600030101010101" pitchFamily="2" charset="-122"/>
              </a:rPr>
            </a:br>
            <a:r>
              <a:rPr lang="zh-CN" altLang="en-US" b="1" dirty="0">
                <a:latin typeface="Tahoma" panose="020B0604030504040204" pitchFamily="34" charset="0"/>
                <a:ea typeface="宋体" panose="02010600030101010101" pitchFamily="2" charset="-122"/>
              </a:rPr>
              <a:t>灵活</a:t>
            </a:r>
            <a:br>
              <a:rPr lang="zh-CN" altLang="en-US" b="1" dirty="0">
                <a:latin typeface="Tahoma" panose="020B0604030504040204" pitchFamily="34" charset="0"/>
                <a:ea typeface="宋体" panose="02010600030101010101" pitchFamily="2" charset="-122"/>
              </a:rPr>
            </a:br>
            <a:r>
              <a:rPr lang="zh-CN" altLang="en-US" b="1" dirty="0">
                <a:latin typeface="Tahoma" panose="020B0604030504040204" pitchFamily="34" charset="0"/>
                <a:ea typeface="宋体" panose="02010600030101010101" pitchFamily="2" charset="-122"/>
              </a:rPr>
              <a:t>开放</a:t>
            </a:r>
            <a:endParaRPr lang="zh-CN" altLang="en-US" b="1" dirty="0">
              <a:latin typeface="Tahoma" panose="020B0604030504040204" pitchFamily="34" charset="0"/>
              <a:ea typeface="宋体" panose="02010600030101010101" pitchFamily="2" charset="-122"/>
            </a:endParaRPr>
          </a:p>
          <a:p>
            <a:pPr lvl="0" defTabSz="1019175">
              <a:lnSpc>
                <a:spcPct val="120000"/>
              </a:lnSpc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zh-CN" altLang="en-US" b="1" dirty="0">
                <a:latin typeface="Tahoma" panose="020B0604030504040204" pitchFamily="34" charset="0"/>
                <a:ea typeface="宋体" panose="02010600030101010101" pitchFamily="2" charset="-122"/>
              </a:rPr>
              <a:t>适应、改变方向</a:t>
            </a:r>
            <a:br>
              <a:rPr lang="zh-CN" altLang="en-US" b="1" dirty="0">
                <a:latin typeface="Tahoma" panose="020B0604030504040204" pitchFamily="34" charset="0"/>
                <a:ea typeface="宋体" panose="02010600030101010101" pitchFamily="2" charset="-122"/>
              </a:rPr>
            </a:br>
            <a:r>
              <a:rPr lang="zh-CN" altLang="en-US" b="1" dirty="0">
                <a:latin typeface="Tahoma" panose="020B0604030504040204" pitchFamily="34" charset="0"/>
                <a:ea typeface="宋体" panose="02010600030101010101" pitchFamily="2" charset="-122"/>
              </a:rPr>
              <a:t>随时准备变化</a:t>
            </a:r>
            <a:br>
              <a:rPr lang="zh-CN" altLang="en-US" b="1" dirty="0">
                <a:latin typeface="Tahoma" panose="020B0604030504040204" pitchFamily="34" charset="0"/>
                <a:ea typeface="宋体" panose="02010600030101010101" pitchFamily="2" charset="-122"/>
              </a:rPr>
            </a:br>
            <a:r>
              <a:rPr lang="zh-CN" altLang="en-US" b="1" dirty="0">
                <a:latin typeface="Tahoma" panose="020B0604030504040204" pitchFamily="34" charset="0"/>
                <a:ea typeface="宋体" panose="02010600030101010101" pitchFamily="2" charset="-122"/>
              </a:rPr>
              <a:t>从最后关头压力中得到动力</a:t>
            </a:r>
            <a:endParaRPr lang="zh-CN" altLang="en-US" b="1" dirty="0"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46087" name="Rectangle 104"/>
          <p:cNvSpPr/>
          <p:nvPr/>
        </p:nvSpPr>
        <p:spPr>
          <a:xfrm>
            <a:off x="323850" y="1773238"/>
            <a:ext cx="3627438" cy="2075180"/>
          </a:xfrm>
          <a:prstGeom prst="rect">
            <a:avLst/>
          </a:prstGeom>
          <a:noFill/>
          <a:ln w="9525">
            <a:noFill/>
            <a:miter/>
          </a:ln>
        </p:spPr>
        <p:txBody>
          <a:bodyPr lIns="102590" tIns="51296" rIns="102590" bIns="51296" anchor="t">
            <a:spAutoFit/>
          </a:bodyPr>
          <a:p>
            <a:pPr lvl="0" algn="r" defTabSz="1019175">
              <a:lnSpc>
                <a:spcPct val="120000"/>
              </a:lnSpc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zh-CN" altLang="en-US" b="1" dirty="0">
                <a:latin typeface="Tahoma" panose="020B0604030504040204" pitchFamily="34" charset="0"/>
                <a:ea typeface="宋体" panose="02010600030101010101" pitchFamily="2" charset="-122"/>
              </a:rPr>
              <a:t>有系统有计划的</a:t>
            </a:r>
            <a:br>
              <a:rPr lang="zh-CN" altLang="en-US" b="1" dirty="0">
                <a:latin typeface="Tahoma" panose="020B0604030504040204" pitchFamily="34" charset="0"/>
                <a:ea typeface="宋体" panose="02010600030101010101" pitchFamily="2" charset="-122"/>
              </a:rPr>
            </a:br>
            <a:r>
              <a:rPr lang="zh-CN" altLang="en-US" b="1" dirty="0">
                <a:latin typeface="Tahoma" panose="020B0604030504040204" pitchFamily="34" charset="0"/>
                <a:ea typeface="宋体" panose="02010600030101010101" pitchFamily="2" charset="-122"/>
              </a:rPr>
              <a:t>喜欢组织管理自己的生活</a:t>
            </a:r>
            <a:br>
              <a:rPr lang="zh-CN" altLang="en-US" b="1" dirty="0">
                <a:latin typeface="Tahoma" panose="020B0604030504040204" pitchFamily="34" charset="0"/>
                <a:ea typeface="宋体" panose="02010600030101010101" pitchFamily="2" charset="-122"/>
              </a:rPr>
            </a:br>
            <a:r>
              <a:rPr lang="zh-CN" altLang="en-US" b="1" dirty="0">
                <a:latin typeface="Tahoma" panose="020B0604030504040204" pitchFamily="34" charset="0"/>
                <a:ea typeface="宋体" panose="02010600030101010101" pitchFamily="2" charset="-122"/>
              </a:rPr>
              <a:t>按部就班</a:t>
            </a:r>
            <a:br>
              <a:rPr lang="zh-CN" altLang="en-US" b="1" dirty="0">
                <a:latin typeface="Tahoma" panose="020B0604030504040204" pitchFamily="34" charset="0"/>
                <a:ea typeface="宋体" panose="02010600030101010101" pitchFamily="2" charset="-122"/>
              </a:rPr>
            </a:br>
            <a:r>
              <a:rPr lang="zh-CN" altLang="en-US" b="1" dirty="0">
                <a:latin typeface="Tahoma" panose="020B0604030504040204" pitchFamily="34" charset="0"/>
                <a:ea typeface="宋体" panose="02010600030101010101" pitchFamily="2" charset="-122"/>
              </a:rPr>
              <a:t>爱制定短期和长期计划</a:t>
            </a:r>
            <a:endParaRPr lang="zh-CN" altLang="en-US" b="1" dirty="0">
              <a:latin typeface="Tahoma" panose="020B0604030504040204" pitchFamily="34" charset="0"/>
              <a:ea typeface="宋体" panose="02010600030101010101" pitchFamily="2" charset="-122"/>
            </a:endParaRPr>
          </a:p>
          <a:p>
            <a:pPr lvl="0" algn="r" defTabSz="1019175">
              <a:lnSpc>
                <a:spcPct val="120000"/>
              </a:lnSpc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zh-CN" altLang="en-US" b="1" dirty="0">
                <a:latin typeface="Tahoma" panose="020B0604030504040204" pitchFamily="34" charset="0"/>
                <a:ea typeface="宋体" panose="02010600030101010101" pitchFamily="2" charset="-122"/>
              </a:rPr>
              <a:t>喜欢把事情落实敲定</a:t>
            </a:r>
            <a:endParaRPr lang="zh-CN" altLang="en-US" b="1" dirty="0">
              <a:latin typeface="Tahoma" panose="020B0604030504040204" pitchFamily="34" charset="0"/>
              <a:ea typeface="宋体" panose="02010600030101010101" pitchFamily="2" charset="-122"/>
            </a:endParaRPr>
          </a:p>
          <a:p>
            <a:pPr lvl="0" algn="r" defTabSz="1019175">
              <a:lnSpc>
                <a:spcPct val="120000"/>
              </a:lnSpc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zh-CN" altLang="en-US" b="1" dirty="0">
                <a:latin typeface="Tahoma" panose="020B0604030504040204" pitchFamily="34" charset="0"/>
                <a:ea typeface="宋体" panose="02010600030101010101" pitchFamily="2" charset="-122"/>
              </a:rPr>
              <a:t>避免“燃眉之急”的压力</a:t>
            </a:r>
            <a:endParaRPr lang="zh-CN" altLang="en-US" b="1" dirty="0"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pic>
        <p:nvPicPr>
          <p:cNvPr id="46088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00788" y="620713"/>
            <a:ext cx="2557462" cy="1893887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46089" name="Rectangle 2"/>
          <p:cNvSpPr/>
          <p:nvPr/>
        </p:nvSpPr>
        <p:spPr>
          <a:xfrm>
            <a:off x="323850" y="5013325"/>
            <a:ext cx="3455988" cy="11430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/>
          <a:p>
            <a:pPr lvl="0">
              <a:lnSpc>
                <a:spcPct val="90000"/>
              </a:lnSpc>
              <a:buClr>
                <a:srgbClr val="000000"/>
              </a:buClr>
              <a:buFont typeface="Webdings" panose="05030102010509060703" pitchFamily="18" charset="2"/>
              <a:buNone/>
            </a:pPr>
            <a:r>
              <a:rPr lang="zh-CN" altLang="en-US" sz="2400" b="1" dirty="0">
                <a:solidFill>
                  <a:srgbClr val="0082B3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你的习惯化偏好是</a:t>
            </a:r>
            <a:r>
              <a:rPr lang="en-US" altLang="zh-CN" sz="2400" b="1" dirty="0">
                <a:solidFill>
                  <a:srgbClr val="0082B3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……</a:t>
            </a:r>
            <a:endParaRPr lang="en-US" altLang="zh-CN" sz="2400" b="1" dirty="0">
              <a:solidFill>
                <a:srgbClr val="0082B3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grpSp>
        <p:nvGrpSpPr>
          <p:cNvPr id="46090" name="Group 13"/>
          <p:cNvGrpSpPr/>
          <p:nvPr/>
        </p:nvGrpSpPr>
        <p:grpSpPr>
          <a:xfrm>
            <a:off x="4223068" y="4928553"/>
            <a:ext cx="4752975" cy="1371600"/>
            <a:chOff x="0" y="0"/>
            <a:chExt cx="4873" cy="1680"/>
          </a:xfrm>
        </p:grpSpPr>
        <p:pic>
          <p:nvPicPr>
            <p:cNvPr id="46091" name="Picture 23" descr="JP clear"/>
            <p:cNvPicPr>
              <a:picLocks noChangeAspect="1"/>
            </p:cNvPicPr>
            <p:nvPr/>
          </p:nvPicPr>
          <p:blipFill>
            <a:blip r:embed="rId6"/>
            <a:srcRect l="8331" t="43323" r="9183" b="31128"/>
            <a:stretch>
              <a:fillRect/>
            </a:stretch>
          </p:blipFill>
          <p:spPr>
            <a:xfrm>
              <a:off x="0" y="0"/>
              <a:ext cx="4752" cy="110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46092" name="Rectangle 3"/>
            <p:cNvSpPr/>
            <p:nvPr/>
          </p:nvSpPr>
          <p:spPr>
            <a:xfrm>
              <a:off x="2160" y="277"/>
              <a:ext cx="480" cy="416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lIns="0" tIns="0" rIns="40639" bIns="0" anchor="t"/>
            <a:p>
              <a:pPr marL="40005" lvl="0" indent="0" algn="ctr">
                <a:spcBef>
                  <a:spcPts val="2250"/>
                </a:spcBef>
                <a:buClr>
                  <a:srgbClr val="000000"/>
                </a:buClr>
                <a:buFont typeface="Arial" panose="020B0604020202020204" pitchFamily="34" charset="0"/>
                <a:buNone/>
              </a:pPr>
              <a:r>
                <a:rPr lang="en-US" altLang="zh-CN" sz="4000" b="1" dirty="0">
                  <a:solidFill>
                    <a:srgbClr val="2A70CD"/>
                  </a:solidFill>
                  <a:latin typeface="Calibri" panose="020F0502020204030204" pitchFamily="34" charset="0"/>
                  <a:ea typeface="MS PGothic" panose="020B0600070205080204" pitchFamily="34" charset="-128"/>
                  <a:sym typeface="Arial" panose="020B0604020202020204" pitchFamily="34" charset="0"/>
                </a:rPr>
                <a:t>?</a:t>
              </a:r>
              <a:endParaRPr lang="en-US" altLang="zh-CN" sz="4000" b="1" dirty="0">
                <a:latin typeface="Calibri" panose="020F0502020204030204" pitchFamily="34" charset="0"/>
                <a:ea typeface="MS PGothic" panose="020B0600070205080204" pitchFamily="34" charset="-128"/>
                <a:sym typeface="Arial" panose="020B0604020202020204" pitchFamily="34" charset="0"/>
              </a:endParaRPr>
            </a:p>
          </p:txBody>
        </p:sp>
        <p:sp>
          <p:nvSpPr>
            <p:cNvPr id="46093" name="Rectangle 4"/>
            <p:cNvSpPr/>
            <p:nvPr/>
          </p:nvSpPr>
          <p:spPr>
            <a:xfrm>
              <a:off x="48" y="1128"/>
              <a:ext cx="672" cy="55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lIns="0" tIns="0" rIns="40639" bIns="0" anchor="t"/>
            <a:p>
              <a:pPr marL="40005" lvl="0" indent="0" algn="ctr">
                <a:lnSpc>
                  <a:spcPct val="70000"/>
                </a:lnSpc>
                <a:spcBef>
                  <a:spcPts val="1400"/>
                </a:spcBef>
                <a:buClr>
                  <a:srgbClr val="000000"/>
                </a:buClr>
                <a:buFont typeface="Arial" panose="020B0604020202020204" pitchFamily="34" charset="0"/>
                <a:buNone/>
              </a:pPr>
              <a:r>
                <a:rPr lang="zh-CN" altLang="en-US" sz="1600" b="1" dirty="0">
                  <a:latin typeface="Calibri" panose="020F050202020403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非常</a:t>
              </a:r>
              <a:endParaRPr lang="zh-CN" altLang="en-US" sz="1600" b="1" dirty="0">
                <a:latin typeface="Calibri" panose="020F050202020403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  <a:p>
              <a:pPr marL="40005" lvl="0" indent="0" algn="ctr">
                <a:lnSpc>
                  <a:spcPct val="70000"/>
                </a:lnSpc>
                <a:spcBef>
                  <a:spcPts val="1400"/>
                </a:spcBef>
                <a:buClr>
                  <a:srgbClr val="000000"/>
                </a:buClr>
                <a:buFont typeface="Arial" panose="020B0604020202020204" pitchFamily="34" charset="0"/>
                <a:buNone/>
              </a:pPr>
              <a:r>
                <a:rPr lang="zh-CN" altLang="en-US" sz="1600" b="1" dirty="0">
                  <a:latin typeface="Calibri" panose="020F050202020403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清晰</a:t>
              </a:r>
              <a:endParaRPr lang="zh-CN" altLang="en-US" sz="1600" b="1" dirty="0">
                <a:latin typeface="Calibri" panose="020F050202020403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46094" name="Rectangle 5"/>
            <p:cNvSpPr/>
            <p:nvPr/>
          </p:nvSpPr>
          <p:spPr>
            <a:xfrm>
              <a:off x="816" y="1128"/>
              <a:ext cx="672" cy="55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lIns="0" tIns="0" rIns="40639" bIns="0" anchor="t"/>
            <a:p>
              <a:pPr marL="40005" lvl="0" indent="0" algn="ctr">
                <a:lnSpc>
                  <a:spcPct val="70000"/>
                </a:lnSpc>
                <a:spcBef>
                  <a:spcPts val="1400"/>
                </a:spcBef>
                <a:buClr>
                  <a:srgbClr val="000000"/>
                </a:buClr>
                <a:buFont typeface="Arial" panose="020B0604020202020204" pitchFamily="34" charset="0"/>
                <a:buNone/>
              </a:pPr>
              <a:r>
                <a:rPr lang="zh-CN" altLang="en-US" sz="1600" b="1" dirty="0">
                  <a:latin typeface="Calibri" panose="020F050202020403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比较</a:t>
              </a:r>
              <a:endParaRPr lang="zh-CN" altLang="en-US" sz="1600" b="1" dirty="0">
                <a:latin typeface="Calibri" panose="020F050202020403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  <a:p>
              <a:pPr marL="40005" lvl="0" indent="0" algn="ctr">
                <a:lnSpc>
                  <a:spcPct val="70000"/>
                </a:lnSpc>
                <a:spcBef>
                  <a:spcPts val="1400"/>
                </a:spcBef>
                <a:buClr>
                  <a:srgbClr val="000000"/>
                </a:buClr>
                <a:buFont typeface="Arial" panose="020B0604020202020204" pitchFamily="34" charset="0"/>
                <a:buNone/>
              </a:pPr>
              <a:r>
                <a:rPr lang="zh-CN" altLang="en-US" sz="1600" b="1" dirty="0">
                  <a:latin typeface="Calibri" panose="020F050202020403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清晰</a:t>
              </a:r>
              <a:endParaRPr lang="zh-CN" altLang="en-US" sz="1600" b="1" dirty="0">
                <a:latin typeface="Calibri" panose="020F050202020403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46095" name="Rectangle 6"/>
            <p:cNvSpPr/>
            <p:nvPr/>
          </p:nvSpPr>
          <p:spPr>
            <a:xfrm>
              <a:off x="1584" y="1286"/>
              <a:ext cx="672" cy="363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lIns="0" tIns="0" rIns="40639" bIns="0" anchor="t"/>
            <a:p>
              <a:pPr marL="40005" lvl="0" indent="0" algn="ctr">
                <a:lnSpc>
                  <a:spcPct val="70000"/>
                </a:lnSpc>
                <a:spcBef>
                  <a:spcPts val="1400"/>
                </a:spcBef>
                <a:buClr>
                  <a:srgbClr val="000000"/>
                </a:buClr>
                <a:buFont typeface="Arial" panose="020B0604020202020204" pitchFamily="34" charset="0"/>
                <a:buNone/>
              </a:pPr>
              <a:r>
                <a:rPr lang="zh-CN" altLang="en-US" sz="1600" b="1" dirty="0">
                  <a:latin typeface="Calibri" panose="020F050202020403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一般</a:t>
              </a:r>
              <a:endParaRPr lang="zh-CN" altLang="en-US" sz="1600" b="1" dirty="0">
                <a:latin typeface="Calibri" panose="020F050202020403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46096" name="Rectangle 7"/>
            <p:cNvSpPr/>
            <p:nvPr/>
          </p:nvSpPr>
          <p:spPr>
            <a:xfrm>
              <a:off x="2454" y="1282"/>
              <a:ext cx="672" cy="354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lIns="0" tIns="0" rIns="40639" bIns="0" anchor="t"/>
            <a:p>
              <a:pPr marL="40005" lvl="0" indent="0" algn="ctr">
                <a:lnSpc>
                  <a:spcPct val="70000"/>
                </a:lnSpc>
                <a:spcBef>
                  <a:spcPts val="1400"/>
                </a:spcBef>
                <a:buClr>
                  <a:srgbClr val="000000"/>
                </a:buClr>
                <a:buFont typeface="Arial" panose="020B0604020202020204" pitchFamily="34" charset="0"/>
                <a:buNone/>
              </a:pPr>
              <a:r>
                <a:rPr lang="zh-CN" altLang="en-US" sz="1600" b="1" dirty="0">
                  <a:latin typeface="Calibri" panose="020F050202020403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一般</a:t>
              </a:r>
              <a:endParaRPr lang="zh-CN" altLang="en-US" sz="1600" b="1" dirty="0">
                <a:latin typeface="Calibri" panose="020F050202020403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46097" name="Rectangle 8"/>
            <p:cNvSpPr/>
            <p:nvPr/>
          </p:nvSpPr>
          <p:spPr>
            <a:xfrm>
              <a:off x="3312" y="1128"/>
              <a:ext cx="672" cy="55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lIns="0" tIns="0" rIns="40639" bIns="0" anchor="t"/>
            <a:p>
              <a:pPr marL="40005" lvl="0" indent="0" algn="ctr">
                <a:lnSpc>
                  <a:spcPct val="70000"/>
                </a:lnSpc>
                <a:spcBef>
                  <a:spcPts val="1400"/>
                </a:spcBef>
                <a:buClr>
                  <a:srgbClr val="000000"/>
                </a:buClr>
                <a:buFont typeface="Arial" panose="020B0604020202020204" pitchFamily="34" charset="0"/>
                <a:buNone/>
              </a:pPr>
              <a:r>
                <a:rPr lang="zh-CN" altLang="en-US" sz="1600" b="1" dirty="0">
                  <a:latin typeface="Calibri" panose="020F050202020403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比较</a:t>
              </a:r>
              <a:endParaRPr lang="zh-CN" altLang="en-US" sz="1600" b="1" dirty="0">
                <a:latin typeface="Calibri" panose="020F050202020403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  <a:p>
              <a:pPr marL="40005" lvl="0" indent="0" algn="ctr">
                <a:lnSpc>
                  <a:spcPct val="70000"/>
                </a:lnSpc>
                <a:spcBef>
                  <a:spcPts val="1400"/>
                </a:spcBef>
                <a:buClr>
                  <a:srgbClr val="000000"/>
                </a:buClr>
                <a:buFont typeface="Arial" panose="020B0604020202020204" pitchFamily="34" charset="0"/>
                <a:buNone/>
              </a:pPr>
              <a:r>
                <a:rPr lang="zh-CN" altLang="en-US" sz="1600" b="1" dirty="0">
                  <a:latin typeface="Calibri" panose="020F050202020403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清晰</a:t>
              </a:r>
              <a:endParaRPr lang="zh-CN" altLang="en-US" sz="1600" b="1" dirty="0">
                <a:latin typeface="Calibri" panose="020F050202020403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46098" name="Rectangle 9"/>
            <p:cNvSpPr/>
            <p:nvPr/>
          </p:nvSpPr>
          <p:spPr>
            <a:xfrm>
              <a:off x="4201" y="1104"/>
              <a:ext cx="672" cy="55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lIns="0" tIns="0" rIns="40639" bIns="0" anchor="t"/>
            <a:p>
              <a:pPr marL="40005" lvl="0" indent="0">
                <a:buClr>
                  <a:srgbClr val="000000"/>
                </a:buClr>
                <a:buFont typeface="Arial" panose="020B0604020202020204" pitchFamily="34" charset="0"/>
                <a:buNone/>
              </a:pPr>
              <a:r>
                <a:rPr lang="zh-CN" altLang="en-US" sz="1600" b="1" dirty="0">
                  <a:latin typeface="Calibri" panose="020F050202020403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非常</a:t>
              </a:r>
              <a:endParaRPr lang="zh-CN" altLang="en-US" sz="1600" b="1" dirty="0">
                <a:latin typeface="Calibri" panose="020F050202020403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  <a:p>
              <a:pPr marL="40005" lvl="0" indent="0">
                <a:buClr>
                  <a:srgbClr val="000000"/>
                </a:buClr>
                <a:buFont typeface="Arial" panose="020B0604020202020204" pitchFamily="34" charset="0"/>
                <a:buNone/>
              </a:pPr>
              <a:r>
                <a:rPr lang="zh-CN" altLang="en-US" sz="1600" b="1" dirty="0">
                  <a:latin typeface="Calibri" panose="020F050202020403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清晰</a:t>
              </a:r>
              <a:endParaRPr lang="zh-CN" altLang="en-US" sz="1600" b="1" dirty="0">
                <a:latin typeface="Calibri" panose="020F050202020403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" name="Rectangle 1046"/>
          <p:cNvSpPr>
            <a:spLocks noChangeArrowheads="1"/>
          </p:cNvSpPr>
          <p:nvPr/>
        </p:nvSpPr>
        <p:spPr bwMode="auto">
          <a:xfrm>
            <a:off x="3962400" y="1523683"/>
            <a:ext cx="525463" cy="273685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p>
            <a:pPr lvl="0" algn="ctr" eaLnBrk="1" fontAlgn="base" hangingPunct="1"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en-US" altLang="zh-CN" sz="2400" b="1" strike="noStrike" noProof="1" dirty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ahoma" panose="020B0604030504040204" pitchFamily="34" charset="0"/>
                <a:ea typeface="宋体" panose="02010600030101010101" pitchFamily="2" charset="-122"/>
                <a:cs typeface="+mn-ea"/>
              </a:rPr>
              <a:t>::</a:t>
            </a:r>
            <a:endParaRPr lang="en-US" altLang="zh-CN" sz="2400" b="1" strike="noStrike" noProof="1" dirty="0">
              <a:solidFill>
                <a:srgbClr val="FF0000"/>
              </a:solidFill>
              <a:effectLst>
                <a:outerShdw blurRad="38100" dist="38100" dir="2700000">
                  <a:srgbClr val="C0C0C0"/>
                </a:outerShdw>
              </a:effectLst>
              <a:latin typeface="Tahoma" panose="020B0604030504040204" pitchFamily="34" charset="0"/>
              <a:ea typeface="宋体" panose="02010600030101010101" pitchFamily="2" charset="-122"/>
            </a:endParaRPr>
          </a:p>
          <a:p>
            <a:pPr lvl="0" algn="ctr" fontAlgn="base">
              <a:spcBef>
                <a:spcPct val="0"/>
              </a:spcBef>
              <a:buClr>
                <a:srgbClr val="000000"/>
              </a:buClr>
              <a:buNone/>
            </a:pPr>
            <a:r>
              <a:rPr lang="en-US" altLang="zh-CN" sz="2400" b="1" strike="noStrike" noProof="1" dirty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ahoma" panose="020B0604030504040204" pitchFamily="34" charset="0"/>
                <a:ea typeface="宋体" panose="02010600030101010101" pitchFamily="2" charset="-122"/>
                <a:cs typeface="+mn-ea"/>
              </a:rPr>
              <a:t>::</a:t>
            </a:r>
            <a:endParaRPr lang="en-US" altLang="zh-CN" sz="2400" b="1" strike="noStrike" noProof="1" dirty="0">
              <a:solidFill>
                <a:srgbClr val="FF0000"/>
              </a:solidFill>
              <a:effectLst>
                <a:outerShdw blurRad="38100" dist="38100" dir="2700000">
                  <a:srgbClr val="C0C0C0"/>
                </a:outerShdw>
              </a:effectLst>
              <a:latin typeface="Tahoma" panose="020B0604030504040204" pitchFamily="34" charset="0"/>
              <a:ea typeface="宋体" panose="02010600030101010101" pitchFamily="2" charset="-122"/>
            </a:endParaRPr>
          </a:p>
          <a:p>
            <a:pPr lvl="0" algn="ctr" fontAlgn="base">
              <a:spcBef>
                <a:spcPct val="0"/>
              </a:spcBef>
              <a:buClr>
                <a:srgbClr val="000000"/>
              </a:buClr>
              <a:buNone/>
            </a:pPr>
            <a:r>
              <a:rPr lang="en-US" altLang="zh-CN" sz="2400" b="1" strike="noStrike" noProof="1" dirty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ahoma" panose="020B0604030504040204" pitchFamily="34" charset="0"/>
                <a:ea typeface="宋体" panose="02010600030101010101" pitchFamily="2" charset="-122"/>
                <a:cs typeface="+mn-ea"/>
              </a:rPr>
              <a:t>::</a:t>
            </a:r>
            <a:endParaRPr lang="en-US" altLang="zh-CN" sz="2400" b="1" strike="noStrike" noProof="1" dirty="0">
              <a:solidFill>
                <a:srgbClr val="FF0000"/>
              </a:solidFill>
              <a:effectLst>
                <a:outerShdw blurRad="38100" dist="38100" dir="2700000">
                  <a:srgbClr val="C0C0C0"/>
                </a:outerShdw>
              </a:effectLst>
              <a:latin typeface="Tahoma" panose="020B0604030504040204" pitchFamily="34" charset="0"/>
              <a:ea typeface="宋体" panose="02010600030101010101" pitchFamily="2" charset="-122"/>
            </a:endParaRPr>
          </a:p>
          <a:p>
            <a:pPr lvl="0" algn="ctr" fontAlgn="base">
              <a:spcBef>
                <a:spcPct val="0"/>
              </a:spcBef>
              <a:buClr>
                <a:srgbClr val="000000"/>
              </a:buClr>
              <a:buNone/>
            </a:pPr>
            <a:r>
              <a:rPr lang="en-US" altLang="zh-CN" sz="2400" b="1" strike="noStrike" noProof="1" dirty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ahoma" panose="020B0604030504040204" pitchFamily="34" charset="0"/>
                <a:ea typeface="宋体" panose="02010600030101010101" pitchFamily="2" charset="-122"/>
                <a:cs typeface="+mn-ea"/>
              </a:rPr>
              <a:t>::</a:t>
            </a:r>
            <a:endParaRPr lang="en-US" altLang="zh-CN" sz="2400" b="1" strike="noStrike" noProof="1" dirty="0">
              <a:solidFill>
                <a:srgbClr val="FF0000"/>
              </a:solidFill>
              <a:effectLst>
                <a:outerShdw blurRad="38100" dist="38100" dir="2700000">
                  <a:srgbClr val="C0C0C0"/>
                </a:outerShdw>
              </a:effectLst>
              <a:latin typeface="Tahoma" panose="020B0604030504040204" pitchFamily="34" charset="0"/>
              <a:ea typeface="宋体" panose="02010600030101010101" pitchFamily="2" charset="-122"/>
            </a:endParaRPr>
          </a:p>
          <a:p>
            <a:pPr lvl="0" algn="ctr" fontAlgn="base">
              <a:spcBef>
                <a:spcPct val="0"/>
              </a:spcBef>
              <a:buClr>
                <a:srgbClr val="000000"/>
              </a:buClr>
              <a:buNone/>
            </a:pPr>
            <a:r>
              <a:rPr lang="en-US" altLang="zh-CN" sz="2400" b="1" strike="noStrike" noProof="1" dirty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ahoma" panose="020B0604030504040204" pitchFamily="34" charset="0"/>
                <a:ea typeface="宋体" panose="02010600030101010101" pitchFamily="2" charset="-122"/>
                <a:cs typeface="+mn-ea"/>
              </a:rPr>
              <a:t>::</a:t>
            </a:r>
            <a:endParaRPr lang="en-US" altLang="zh-CN" sz="2400" b="1" strike="noStrike" noProof="1" dirty="0">
              <a:solidFill>
                <a:srgbClr val="FF0000"/>
              </a:solidFill>
              <a:effectLst>
                <a:outerShdw blurRad="38100" dist="38100" dir="2700000">
                  <a:srgbClr val="C0C0C0"/>
                </a:outerShdw>
              </a:effectLst>
              <a:latin typeface="Tahoma" panose="020B0604030504040204" pitchFamily="34" charset="0"/>
              <a:ea typeface="宋体" panose="02010600030101010101" pitchFamily="2" charset="-122"/>
            </a:endParaRPr>
          </a:p>
          <a:p>
            <a:pPr lvl="0" algn="ctr" fontAlgn="base">
              <a:spcBef>
                <a:spcPct val="0"/>
              </a:spcBef>
              <a:buClr>
                <a:srgbClr val="000000"/>
              </a:buClr>
              <a:buNone/>
            </a:pPr>
            <a:r>
              <a:rPr lang="en-US" altLang="zh-CN" sz="2400" b="1" strike="noStrike" noProof="1" dirty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ahoma" panose="020B0604030504040204" pitchFamily="34" charset="0"/>
                <a:ea typeface="宋体" panose="02010600030101010101" pitchFamily="2" charset="-122"/>
                <a:cs typeface="+mn-ea"/>
              </a:rPr>
              <a:t>::</a:t>
            </a:r>
            <a:endParaRPr lang="en-US" altLang="zh-CN" sz="2400" b="1" strike="noStrike" noProof="1" dirty="0">
              <a:solidFill>
                <a:srgbClr val="FF0000"/>
              </a:solidFill>
              <a:effectLst>
                <a:outerShdw blurRad="38100" dist="38100" dir="2700000">
                  <a:srgbClr val="C0C0C0"/>
                </a:outerShdw>
              </a:effectLst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1" name="Rectangle 2"/>
          <p:cNvSpPr>
            <a:spLocks noGrp="1"/>
          </p:cNvSpPr>
          <p:nvPr>
            <p:ph idx="1"/>
          </p:nvPr>
        </p:nvSpPr>
        <p:spPr>
          <a:xfrm>
            <a:off x="803275" y="1610678"/>
            <a:ext cx="7608888" cy="3049587"/>
          </a:xfrm>
        </p:spPr>
        <p:txBody>
          <a:bodyPr wrap="square" lIns="91440" tIns="45720" rIns="91440" bIns="45720" anchor="t">
            <a:normAutofit lnSpcReduction="10000"/>
          </a:bodyPr>
          <a:p>
            <a:pPr eaLnBrk="1" hangingPunct="1">
              <a:buNone/>
            </a:pPr>
            <a:r>
              <a:rPr lang="zh-CN" altLang="en-US" sz="3200" b="1" dirty="0">
                <a:solidFill>
                  <a:srgbClr val="0898A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《西游记典型人物性格分析》</a:t>
            </a:r>
            <a:endParaRPr lang="zh-CN" altLang="en-US" sz="3200" b="1" dirty="0">
              <a:solidFill>
                <a:srgbClr val="0898AC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eaLnBrk="1" hangingPunct="1">
              <a:buNone/>
            </a:pPr>
            <a:endParaRPr lang="zh-CN" altLang="en-US" sz="3200" b="1" dirty="0">
              <a:solidFill>
                <a:srgbClr val="0898AC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eaLnBrk="1" hangingPunct="1">
              <a:buNone/>
            </a:pPr>
            <a:r>
              <a:rPr lang="zh-CN" altLang="en-US" sz="3200" b="1" dirty="0"/>
              <a:t>    </a:t>
            </a:r>
            <a:r>
              <a:rPr lang="en-US" altLang="zh-CN" sz="3200" b="1">
                <a:solidFill>
                  <a:srgbClr val="0898A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1</a:t>
            </a:r>
            <a:r>
              <a:rPr lang="zh-CN" altLang="en-US" sz="3200" b="1" dirty="0">
                <a:solidFill>
                  <a:srgbClr val="0898A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、请分别用</a:t>
            </a:r>
            <a:r>
              <a:rPr lang="en-US" altLang="zh-CN" sz="3200" b="1">
                <a:solidFill>
                  <a:srgbClr val="0898A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1-2</a:t>
            </a:r>
            <a:r>
              <a:rPr lang="zh-CN" altLang="en-US" sz="3200" b="1" dirty="0">
                <a:solidFill>
                  <a:srgbClr val="0898A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个词语描述西游记中的唐僧、孙悟空、猪八戒和沙僧。</a:t>
            </a:r>
            <a:endParaRPr lang="zh-CN" altLang="en-US" sz="3200" b="1" dirty="0">
              <a:solidFill>
                <a:srgbClr val="0898AC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eaLnBrk="1" hangingPunct="1">
              <a:buNone/>
            </a:pPr>
            <a:endParaRPr lang="zh-CN" altLang="en-US" sz="3200" b="1" dirty="0">
              <a:solidFill>
                <a:srgbClr val="0898AC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eaLnBrk="1" hangingPunct="1">
              <a:buNone/>
            </a:pPr>
            <a:r>
              <a:rPr lang="zh-CN" altLang="en-US" dirty="0"/>
              <a:t>    </a:t>
            </a:r>
            <a:r>
              <a:rPr lang="zh-CN" altLang="en-US" sz="1800" dirty="0"/>
              <a:t>    </a:t>
            </a:r>
            <a:endParaRPr lang="zh-CN" altLang="en-US" sz="1800" dirty="0"/>
          </a:p>
          <a:p>
            <a:pPr eaLnBrk="1" hangingPunct="1">
              <a:buNone/>
            </a:pPr>
            <a:endParaRPr lang="zh-CN" altLang="en-US" sz="1800" dirty="0"/>
          </a:p>
        </p:txBody>
      </p:sp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7105" name="Rectangle 3"/>
          <p:cNvSpPr>
            <a:spLocks noGrp="1"/>
          </p:cNvSpPr>
          <p:nvPr>
            <p:ph idx="1"/>
          </p:nvPr>
        </p:nvSpPr>
        <p:spPr>
          <a:xfrm>
            <a:off x="3924300" y="1916113"/>
            <a:ext cx="4968875" cy="1079500"/>
          </a:xfrm>
        </p:spPr>
        <p:txBody>
          <a:bodyPr wrap="square" lIns="91440" tIns="45720" rIns="91440" bIns="45720" anchor="t"/>
          <a:p>
            <a:pPr eaLnBrk="1" hangingPunct="1">
              <a:buNone/>
            </a:pPr>
            <a:r>
              <a:rPr lang="zh-CN" altLang="en-US" sz="2800" b="1" dirty="0">
                <a:solidFill>
                  <a:srgbClr val="990033"/>
                </a:solidFill>
              </a:rPr>
              <a:t>你的</a:t>
            </a:r>
            <a:r>
              <a:rPr lang="en-US" altLang="zh-CN" sz="2800" b="1" dirty="0">
                <a:solidFill>
                  <a:srgbClr val="990033"/>
                </a:solidFill>
              </a:rPr>
              <a:t>MBTI</a:t>
            </a:r>
            <a:r>
              <a:rPr lang="zh-CN" altLang="en-US" sz="2800" b="1" dirty="0">
                <a:solidFill>
                  <a:srgbClr val="990033"/>
                </a:solidFill>
              </a:rPr>
              <a:t>代码是</a:t>
            </a:r>
            <a:r>
              <a:rPr lang="en-US" altLang="zh-CN" sz="2800" b="1" dirty="0">
                <a:solidFill>
                  <a:srgbClr val="990033"/>
                </a:solidFill>
                <a:latin typeface="微软雅黑" panose="020B0503020204020204" charset="-122"/>
              </a:rPr>
              <a:t>……</a:t>
            </a:r>
            <a:endParaRPr lang="zh-CN" altLang="en-US" sz="2800" b="1" dirty="0">
              <a:solidFill>
                <a:srgbClr val="990033"/>
              </a:solidFill>
              <a:latin typeface="微软雅黑" panose="020B0503020204020204" charset="-122"/>
            </a:endParaRPr>
          </a:p>
        </p:txBody>
      </p:sp>
      <p:grpSp>
        <p:nvGrpSpPr>
          <p:cNvPr id="47106" name="Group 4"/>
          <p:cNvGrpSpPr/>
          <p:nvPr/>
        </p:nvGrpSpPr>
        <p:grpSpPr>
          <a:xfrm>
            <a:off x="3851275" y="2708275"/>
            <a:ext cx="5040313" cy="566738"/>
            <a:chOff x="0" y="0"/>
            <a:chExt cx="3175" cy="357"/>
          </a:xfrm>
        </p:grpSpPr>
        <p:sp>
          <p:nvSpPr>
            <p:cNvPr id="47107" name="Rectangle 11"/>
            <p:cNvSpPr/>
            <p:nvPr/>
          </p:nvSpPr>
          <p:spPr>
            <a:xfrm>
              <a:off x="0" y="0"/>
              <a:ext cx="668" cy="336"/>
            </a:xfrm>
            <a:prstGeom prst="rect">
              <a:avLst/>
            </a:prstGeom>
            <a:noFill/>
            <a:ln w="57150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pPr lvl="0">
                <a:buClr>
                  <a:srgbClr val="000000"/>
                </a:buClr>
                <a:buFont typeface="Arial" panose="020B0604020202020204" pitchFamily="34" charset="0"/>
                <a:buNone/>
              </a:pPr>
              <a:endParaRPr lang="zh-CN" altLang="en-US" dirty="0">
                <a:latin typeface="Calibri" panose="020F0502020204030204" pitchFamily="34" charset="0"/>
                <a:ea typeface="微软雅黑" panose="020B0503020204020204" charset="-122"/>
              </a:endParaRPr>
            </a:p>
          </p:txBody>
        </p:sp>
        <p:sp>
          <p:nvSpPr>
            <p:cNvPr id="47108" name="Rectangle 12"/>
            <p:cNvSpPr/>
            <p:nvPr/>
          </p:nvSpPr>
          <p:spPr>
            <a:xfrm>
              <a:off x="2507" y="0"/>
              <a:ext cx="668" cy="336"/>
            </a:xfrm>
            <a:prstGeom prst="rect">
              <a:avLst/>
            </a:prstGeom>
            <a:noFill/>
            <a:ln w="57150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pPr lvl="0">
                <a:buClr>
                  <a:srgbClr val="000000"/>
                </a:buClr>
                <a:buFont typeface="Arial" panose="020B0604020202020204" pitchFamily="34" charset="0"/>
                <a:buNone/>
              </a:pPr>
              <a:endParaRPr lang="zh-CN" altLang="en-US" dirty="0">
                <a:latin typeface="Calibri" panose="020F0502020204030204" pitchFamily="34" charset="0"/>
                <a:ea typeface="微软雅黑" panose="020B0503020204020204" charset="-122"/>
              </a:endParaRPr>
            </a:p>
          </p:txBody>
        </p:sp>
        <p:sp>
          <p:nvSpPr>
            <p:cNvPr id="47109" name="Rectangle 13"/>
            <p:cNvSpPr/>
            <p:nvPr/>
          </p:nvSpPr>
          <p:spPr>
            <a:xfrm>
              <a:off x="837" y="21"/>
              <a:ext cx="668" cy="336"/>
            </a:xfrm>
            <a:prstGeom prst="rect">
              <a:avLst/>
            </a:prstGeom>
            <a:noFill/>
            <a:ln w="57150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pPr lvl="0">
                <a:buClr>
                  <a:srgbClr val="000000"/>
                </a:buClr>
                <a:buFont typeface="Arial" panose="020B0604020202020204" pitchFamily="34" charset="0"/>
                <a:buNone/>
              </a:pPr>
              <a:endParaRPr lang="zh-CN" altLang="en-US" dirty="0">
                <a:latin typeface="Calibri" panose="020F0502020204030204" pitchFamily="34" charset="0"/>
                <a:ea typeface="微软雅黑" panose="020B0503020204020204" charset="-122"/>
              </a:endParaRPr>
            </a:p>
          </p:txBody>
        </p:sp>
        <p:sp>
          <p:nvSpPr>
            <p:cNvPr id="47110" name="Rectangle 14"/>
            <p:cNvSpPr/>
            <p:nvPr/>
          </p:nvSpPr>
          <p:spPr>
            <a:xfrm>
              <a:off x="1671" y="0"/>
              <a:ext cx="668" cy="336"/>
            </a:xfrm>
            <a:prstGeom prst="rect">
              <a:avLst/>
            </a:prstGeom>
            <a:noFill/>
            <a:ln w="57150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pPr lvl="0">
                <a:buClr>
                  <a:srgbClr val="000000"/>
                </a:buClr>
                <a:buFont typeface="Arial" panose="020B0604020202020204" pitchFamily="34" charset="0"/>
                <a:buNone/>
              </a:pPr>
              <a:endParaRPr lang="zh-CN" altLang="en-US" dirty="0">
                <a:latin typeface="Calibri" panose="020F0502020204030204" pitchFamily="34" charset="0"/>
                <a:ea typeface="微软雅黑" panose="020B0503020204020204" charset="-122"/>
              </a:endParaRPr>
            </a:p>
          </p:txBody>
        </p:sp>
      </p:grpSp>
      <p:pic>
        <p:nvPicPr>
          <p:cNvPr id="47111" name="Picture 6" descr="types"/>
          <p:cNvPicPr>
            <a:picLocks noChangeAspect="1"/>
          </p:cNvPicPr>
          <p:nvPr/>
        </p:nvPicPr>
        <p:blipFill>
          <a:blip r:embed="rId1"/>
          <a:srcRect l="31660" t="26660" r="32512" b="15575"/>
          <a:stretch>
            <a:fillRect/>
          </a:stretch>
        </p:blipFill>
        <p:spPr>
          <a:xfrm>
            <a:off x="395288" y="1484313"/>
            <a:ext cx="3276600" cy="3962400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47112" name="Rectangle 2"/>
          <p:cNvSpPr txBox="1"/>
          <p:nvPr/>
        </p:nvSpPr>
        <p:spPr>
          <a:xfrm>
            <a:off x="1143000" y="456883"/>
            <a:ext cx="8291513" cy="700087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p>
            <a:pPr lvl="0">
              <a:lnSpc>
                <a:spcPct val="90000"/>
              </a:lnSpc>
              <a:buClr>
                <a:srgbClr val="000000"/>
              </a:buClr>
              <a:buFont typeface="Webdings" panose="05030102010509060703" pitchFamily="18" charset="2"/>
              <a:buNone/>
            </a:pPr>
            <a:r>
              <a:rPr lang="zh-CN" altLang="en-US" sz="3600" b="1" dirty="0">
                <a:solidFill>
                  <a:schemeClr val="tx2"/>
                </a:solidFill>
                <a:latin typeface="Arial Black" panose="020B0A04020102020204" pitchFamily="34" charset="0"/>
                <a:ea typeface="黑体" panose="02010609060101010101" pitchFamily="2" charset="-122"/>
              </a:rPr>
              <a:t>性格类型探索</a:t>
            </a:r>
            <a:endParaRPr lang="zh-CN" altLang="en-US" sz="3600" b="1" dirty="0">
              <a:solidFill>
                <a:schemeClr val="tx2"/>
              </a:solidFill>
              <a:latin typeface="Arial Black" panose="020B0A04020102020204" pitchFamily="34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3276295" y="2666830"/>
            <a:ext cx="5536870" cy="1172505"/>
          </a:xfrm>
        </p:spPr>
        <p:txBody>
          <a:bodyPr>
            <a:normAutofit fontScale="90000"/>
          </a:bodyPr>
          <a:p>
            <a:pPr indent="0" eaLnBrk="1" hangingPunct="1">
              <a:lnSpc>
                <a:spcPct val="200000"/>
              </a:lnSpc>
              <a:buFont typeface="Wingdings" panose="05000000000000000000" pitchFamily="2" charset="2"/>
            </a:pPr>
            <a:r>
              <a:rPr lang="zh-CN" altLang="en-US" smtClean="0">
                <a:latin typeface="黑体" panose="02010609060101010101" pitchFamily="2" charset="-122"/>
                <a:ea typeface="黑体" panose="02010609060101010101" pitchFamily="2" charset="-122"/>
                <a:sym typeface="黑体" panose="02010609060101010101" pitchFamily="2" charset="-122"/>
              </a:rPr>
              <a:t>性格与生涯发展的关系</a:t>
            </a:r>
            <a:endParaRPr lang="zh-CN" altLang="en-US" smtClean="0"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7" name="Rectangle 2"/>
          <p:cNvSpPr/>
          <p:nvPr/>
        </p:nvSpPr>
        <p:spPr>
          <a:xfrm>
            <a:off x="1042988" y="908050"/>
            <a:ext cx="7315200" cy="11430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/>
          <a:p>
            <a:pPr lvl="0">
              <a:lnSpc>
                <a:spcPct val="90000"/>
              </a:lnSpc>
              <a:buClr>
                <a:srgbClr val="000000"/>
              </a:buClr>
              <a:buFont typeface="Webdings" panose="05030102010509060703" pitchFamily="18" charset="2"/>
              <a:buNone/>
            </a:pPr>
            <a:r>
              <a:rPr lang="zh-CN" altLang="en-US" sz="2800" b="1" dirty="0">
                <a:solidFill>
                  <a:srgbClr val="0898A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思考：两次叉手有什么不同？</a:t>
            </a:r>
            <a:endParaRPr lang="zh-CN" altLang="en-US" sz="2800" b="1" dirty="0">
              <a:solidFill>
                <a:srgbClr val="0898AC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1" name="Rectangle 2"/>
          <p:cNvSpPr/>
          <p:nvPr/>
        </p:nvSpPr>
        <p:spPr>
          <a:xfrm>
            <a:off x="1066483" y="228600"/>
            <a:ext cx="7315200" cy="11430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/>
          <a:p>
            <a:pPr lvl="0">
              <a:lnSpc>
                <a:spcPct val="90000"/>
              </a:lnSpc>
              <a:buClr>
                <a:srgbClr val="000000"/>
              </a:buClr>
              <a:buFont typeface="Webdings" panose="05030102010509060703" pitchFamily="18" charset="2"/>
              <a:buNone/>
            </a:pPr>
            <a:r>
              <a:rPr lang="zh-CN" altLang="en-US" sz="2800" b="1" dirty="0">
                <a:solidFill>
                  <a:srgbClr val="0898A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两次叉手有什么不同？</a:t>
            </a:r>
            <a:endParaRPr lang="zh-CN" altLang="en-US" sz="2800" b="1" dirty="0">
              <a:solidFill>
                <a:srgbClr val="0898AC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5602" name="AutoShape 12"/>
          <p:cNvSpPr/>
          <p:nvPr/>
        </p:nvSpPr>
        <p:spPr>
          <a:xfrm flipH="1">
            <a:off x="5573713" y="1223963"/>
            <a:ext cx="77787" cy="254000"/>
          </a:xfrm>
          <a:prstGeom prst="octagon">
            <a:avLst>
              <a:gd name="adj" fmla="val 29287"/>
            </a:avLst>
          </a:prstGeom>
          <a:solidFill>
            <a:schemeClr val="bg1"/>
          </a:solidFill>
          <a:ln w="9525">
            <a:noFill/>
            <a:miter/>
          </a:ln>
        </p:spPr>
        <p:txBody>
          <a:bodyPr wrap="none" anchor="ctr"/>
          <a:p>
            <a:pPr lvl="0">
              <a:buClr>
                <a:srgbClr val="000000"/>
              </a:buClr>
              <a:buFont typeface="Arial" panose="020B0604020202020204" pitchFamily="34" charset="0"/>
              <a:buNone/>
            </a:pPr>
            <a:endParaRPr lang="en-GB" altLang="en-US" sz="24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5603" name="AutoShape 13"/>
          <p:cNvSpPr/>
          <p:nvPr/>
        </p:nvSpPr>
        <p:spPr>
          <a:xfrm flipH="1">
            <a:off x="3876675" y="1206500"/>
            <a:ext cx="76200" cy="254000"/>
          </a:xfrm>
          <a:prstGeom prst="octagon">
            <a:avLst>
              <a:gd name="adj" fmla="val 29287"/>
            </a:avLst>
          </a:prstGeom>
          <a:solidFill>
            <a:schemeClr val="bg1"/>
          </a:solidFill>
          <a:ln w="9525">
            <a:noFill/>
            <a:miter/>
          </a:ln>
        </p:spPr>
        <p:txBody>
          <a:bodyPr wrap="none" anchor="ctr"/>
          <a:p>
            <a:pPr lvl="0">
              <a:buClr>
                <a:srgbClr val="000000"/>
              </a:buClr>
              <a:buFont typeface="Arial" panose="020B0604020202020204" pitchFamily="34" charset="0"/>
              <a:buNone/>
            </a:pPr>
            <a:endParaRPr lang="en-GB" altLang="en-US" sz="24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25604" name="Group 17"/>
          <p:cNvGrpSpPr/>
          <p:nvPr/>
        </p:nvGrpSpPr>
        <p:grpSpPr>
          <a:xfrm>
            <a:off x="4859338" y="1989138"/>
            <a:ext cx="3025775" cy="3024187"/>
            <a:chOff x="0" y="0"/>
            <a:chExt cx="4310" cy="4422"/>
          </a:xfrm>
        </p:grpSpPr>
        <p:sp>
          <p:nvSpPr>
            <p:cNvPr id="25605" name="AutoShape 18"/>
            <p:cNvSpPr/>
            <p:nvPr/>
          </p:nvSpPr>
          <p:spPr>
            <a:xfrm>
              <a:off x="0" y="537"/>
              <a:ext cx="4310" cy="3885"/>
            </a:xfrm>
            <a:prstGeom prst="roundRect">
              <a:avLst>
                <a:gd name="adj" fmla="val 4690"/>
              </a:avLst>
            </a:prstGeom>
            <a:noFill/>
            <a:ln w="57150" cap="flat" cmpd="sng">
              <a:solidFill>
                <a:srgbClr val="FFCC9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p>
              <a:pPr lvl="0">
                <a:buClr>
                  <a:srgbClr val="000000"/>
                </a:buClr>
                <a:buFont typeface="Arial" panose="020B0604020202020204" pitchFamily="34" charset="0"/>
                <a:buNone/>
              </a:pPr>
              <a:endParaRPr lang="en-GB" altLang="en-US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25606" name="AutoShape 19"/>
            <p:cNvSpPr/>
            <p:nvPr/>
          </p:nvSpPr>
          <p:spPr>
            <a:xfrm>
              <a:off x="338" y="0"/>
              <a:ext cx="3498" cy="829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9525">
              <a:noFill/>
            </a:ln>
          </p:spPr>
          <p:txBody>
            <a:bodyPr wrap="none" anchor="ctr"/>
            <a:p>
              <a:pPr lvl="0">
                <a:buClr>
                  <a:srgbClr val="000000"/>
                </a:buClr>
                <a:buFont typeface="Arial" panose="020B0604020202020204" pitchFamily="34" charset="0"/>
                <a:buNone/>
              </a:pPr>
              <a:endParaRPr lang="en-GB" altLang="en-US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25607" name="AutoShape 20"/>
            <p:cNvSpPr/>
            <p:nvPr/>
          </p:nvSpPr>
          <p:spPr>
            <a:xfrm flipH="1">
              <a:off x="3569" y="449"/>
              <a:ext cx="134" cy="176"/>
            </a:xfrm>
            <a:prstGeom prst="octagon">
              <a:avLst>
                <a:gd name="adj" fmla="val 29287"/>
              </a:avLst>
            </a:prstGeom>
            <a:solidFill>
              <a:schemeClr val="bg1"/>
            </a:solidFill>
            <a:ln w="9525">
              <a:noFill/>
              <a:miter/>
            </a:ln>
          </p:spPr>
          <p:txBody>
            <a:bodyPr wrap="none" anchor="ctr"/>
            <a:p>
              <a:pPr lvl="0">
                <a:buClr>
                  <a:srgbClr val="000000"/>
                </a:buClr>
                <a:buFont typeface="Arial" panose="020B0604020202020204" pitchFamily="34" charset="0"/>
                <a:buNone/>
              </a:pPr>
              <a:endParaRPr lang="en-GB" altLang="en-US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25608" name="AutoShape 21"/>
            <p:cNvSpPr/>
            <p:nvPr/>
          </p:nvSpPr>
          <p:spPr>
            <a:xfrm flipH="1">
              <a:off x="596" y="449"/>
              <a:ext cx="135" cy="176"/>
            </a:xfrm>
            <a:prstGeom prst="octagon">
              <a:avLst>
                <a:gd name="adj" fmla="val 29287"/>
              </a:avLst>
            </a:prstGeom>
            <a:solidFill>
              <a:schemeClr val="bg1"/>
            </a:solidFill>
            <a:ln w="9525">
              <a:noFill/>
              <a:miter/>
            </a:ln>
          </p:spPr>
          <p:txBody>
            <a:bodyPr wrap="none" anchor="ctr"/>
            <a:p>
              <a:pPr lvl="0">
                <a:buClr>
                  <a:srgbClr val="000000"/>
                </a:buClr>
                <a:buFont typeface="Arial" panose="020B0604020202020204" pitchFamily="34" charset="0"/>
                <a:buNone/>
              </a:pPr>
              <a:endParaRPr lang="en-GB" altLang="en-US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25609" name="Text Box 22"/>
            <p:cNvSpPr txBox="1"/>
            <p:nvPr/>
          </p:nvSpPr>
          <p:spPr>
            <a:xfrm>
              <a:off x="1131" y="111"/>
              <a:ext cx="2082" cy="581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 anchor="t">
              <a:spAutoFit/>
            </a:bodyPr>
            <a:p>
              <a:pPr lvl="0" algn="ctr" eaLnBrk="0" hangingPunct="0">
                <a:buClr>
                  <a:srgbClr val="000000"/>
                </a:buClr>
                <a:buFont typeface="Arial" panose="020B0604020202020204" pitchFamily="34" charset="0"/>
                <a:buNone/>
              </a:pPr>
              <a:r>
                <a:rPr lang="zh-CN" altLang="en-US" sz="2000" b="1" dirty="0">
                  <a:latin typeface="Arial" panose="020B0604020202020204" pitchFamily="34" charset="0"/>
                  <a:ea typeface="黑体" panose="02010609060101010101" pitchFamily="2" charset="-122"/>
                </a:rPr>
                <a:t>按要求叉手</a:t>
              </a:r>
              <a:endParaRPr lang="zh-CN" altLang="en-US" sz="2000" b="1" dirty="0">
                <a:latin typeface="Arial" panose="020B0604020202020204" pitchFamily="34" charset="0"/>
                <a:ea typeface="黑体" panose="02010609060101010101" pitchFamily="2" charset="-122"/>
              </a:endParaRPr>
            </a:p>
          </p:txBody>
        </p:sp>
        <p:sp>
          <p:nvSpPr>
            <p:cNvPr id="21525" name="Text Box 23"/>
            <p:cNvSpPr txBox="1"/>
            <p:nvPr/>
          </p:nvSpPr>
          <p:spPr>
            <a:xfrm>
              <a:off x="165" y="785"/>
              <a:ext cx="4005" cy="2939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0" hangingPunct="0">
                <a:lnSpc>
                  <a:spcPct val="130000"/>
                </a:lnSpc>
                <a:buClr>
                  <a:schemeClr val="tx1"/>
                </a:buClr>
                <a:buFont typeface="Arial" panose="020B0604020202020204" pitchFamily="34" charset="0"/>
                <a:buBlip>
                  <a:blip r:embed="rId1"/>
                </a:buBlip>
              </a:pPr>
              <a:r>
                <a:rPr lang="zh-CN" altLang="en-US" sz="2400" b="1" dirty="0">
                  <a:solidFill>
                    <a:schemeClr val="tx2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Arial" panose="020B0604020202020204" pitchFamily="34" charset="0"/>
                  <a:ea typeface="楷体_GB2312" panose="02010609030101010101" pitchFamily="49" charset="-122"/>
                  <a:sym typeface="Arial" panose="020B0604020202020204" pitchFamily="34" charset="0"/>
                </a:rPr>
                <a:t>不得不想想</a:t>
              </a:r>
              <a:endParaRPr lang="zh-CN" altLang="en-US" sz="2400" b="1" dirty="0">
                <a:solidFill>
                  <a:schemeClr val="tx2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  <a:ea typeface="楷体_GB2312" panose="02010609030101010101" pitchFamily="49" charset="-122"/>
                <a:sym typeface="Arial" panose="020B0604020202020204" pitchFamily="34" charset="0"/>
              </a:endParaRPr>
            </a:p>
            <a:p>
              <a:pPr lvl="0" eaLnBrk="0" hangingPunct="0">
                <a:lnSpc>
                  <a:spcPct val="130000"/>
                </a:lnSpc>
                <a:buClr>
                  <a:schemeClr val="tx1"/>
                </a:buClr>
                <a:buFont typeface="Arial" panose="020B0604020202020204" pitchFamily="34" charset="0"/>
                <a:buBlip>
                  <a:blip r:embed="rId1"/>
                </a:buBlip>
              </a:pPr>
              <a:r>
                <a:rPr lang="zh-CN" altLang="en-US" sz="2400" b="1" dirty="0">
                  <a:solidFill>
                    <a:schemeClr val="tx2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Arial" panose="020B0604020202020204" pitchFamily="34" charset="0"/>
                  <a:ea typeface="楷体_GB2312" panose="02010609030101010101" pitchFamily="49" charset="-122"/>
                  <a:sym typeface="Arial" panose="020B0604020202020204" pitchFamily="34" charset="0"/>
                </a:rPr>
                <a:t>不自然、不习惯</a:t>
              </a:r>
              <a:endParaRPr lang="zh-CN" altLang="en-US" sz="2400" b="1" dirty="0">
                <a:solidFill>
                  <a:schemeClr val="tx2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  <a:ea typeface="楷体_GB2312" panose="02010609030101010101" pitchFamily="49" charset="-122"/>
                <a:sym typeface="Arial" panose="020B0604020202020204" pitchFamily="34" charset="0"/>
              </a:endParaRPr>
            </a:p>
            <a:p>
              <a:pPr lvl="0" eaLnBrk="0" hangingPunct="0">
                <a:lnSpc>
                  <a:spcPct val="130000"/>
                </a:lnSpc>
                <a:buClr>
                  <a:schemeClr val="tx1"/>
                </a:buClr>
                <a:buFont typeface="Arial" panose="020B0604020202020204" pitchFamily="34" charset="0"/>
                <a:buBlip>
                  <a:blip r:embed="rId1"/>
                </a:buBlip>
              </a:pPr>
              <a:r>
                <a:rPr lang="zh-CN" altLang="en-US" sz="2400" b="1" dirty="0">
                  <a:solidFill>
                    <a:schemeClr val="tx2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Arial" panose="020B0604020202020204" pitchFamily="34" charset="0"/>
                  <a:ea typeface="楷体_GB2312" panose="02010609030101010101" pitchFamily="49" charset="-122"/>
                  <a:sym typeface="Arial" panose="020B0604020202020204" pitchFamily="34" charset="0"/>
                </a:rPr>
                <a:t>吃力、费劲</a:t>
              </a:r>
              <a:endParaRPr lang="zh-CN" altLang="en-US" sz="2400" b="1" dirty="0">
                <a:solidFill>
                  <a:schemeClr val="tx2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  <a:ea typeface="楷体_GB2312" panose="02010609030101010101" pitchFamily="49" charset="-122"/>
                <a:sym typeface="Arial" panose="020B0604020202020204" pitchFamily="34" charset="0"/>
              </a:endParaRPr>
            </a:p>
            <a:p>
              <a:pPr lvl="0" eaLnBrk="0" hangingPunct="0">
                <a:lnSpc>
                  <a:spcPct val="130000"/>
                </a:lnSpc>
                <a:buClr>
                  <a:schemeClr val="tx1"/>
                </a:buClr>
                <a:buFont typeface="Arial" panose="020B0604020202020204" pitchFamily="34" charset="0"/>
                <a:buBlip>
                  <a:blip r:embed="rId1"/>
                </a:buBlip>
              </a:pPr>
              <a:r>
                <a:rPr lang="zh-CN" altLang="en-US" sz="2400" b="1" dirty="0">
                  <a:solidFill>
                    <a:schemeClr val="tx2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Arial" panose="020B0604020202020204" pitchFamily="34" charset="0"/>
                  <a:ea typeface="楷体_GB2312" panose="02010609030101010101" pitchFamily="49" charset="-122"/>
                  <a:sym typeface="Arial" panose="020B0604020202020204" pitchFamily="34" charset="0"/>
                </a:rPr>
                <a:t>别扭、笨拙</a:t>
              </a:r>
              <a:endParaRPr lang="zh-CN" altLang="en-US" sz="2400" b="1" dirty="0">
                <a:solidFill>
                  <a:schemeClr val="tx2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  <a:ea typeface="楷体_GB2312" panose="02010609030101010101" pitchFamily="49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5611" name="Group 5"/>
          <p:cNvGrpSpPr/>
          <p:nvPr/>
        </p:nvGrpSpPr>
        <p:grpSpPr>
          <a:xfrm>
            <a:off x="1318578" y="1989773"/>
            <a:ext cx="3089275" cy="3024187"/>
            <a:chOff x="0" y="0"/>
            <a:chExt cx="4070" cy="4308"/>
          </a:xfrm>
        </p:grpSpPr>
        <p:sp>
          <p:nvSpPr>
            <p:cNvPr id="25612" name="AutoShape 6"/>
            <p:cNvSpPr/>
            <p:nvPr/>
          </p:nvSpPr>
          <p:spPr>
            <a:xfrm>
              <a:off x="0" y="541"/>
              <a:ext cx="4070" cy="3767"/>
            </a:xfrm>
            <a:prstGeom prst="roundRect">
              <a:avLst>
                <a:gd name="adj" fmla="val 4690"/>
              </a:avLst>
            </a:prstGeom>
            <a:noFill/>
            <a:ln w="57150" cap="flat" cmpd="sng">
              <a:solidFill>
                <a:srgbClr val="FF66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p>
              <a:pPr lvl="0">
                <a:buClr>
                  <a:srgbClr val="000000"/>
                </a:buClr>
                <a:buFont typeface="Arial" panose="020B0604020202020204" pitchFamily="34" charset="0"/>
                <a:buNone/>
              </a:pPr>
              <a:endParaRPr lang="en-GB" altLang="en-US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25613" name="AutoShape 7"/>
            <p:cNvSpPr/>
            <p:nvPr/>
          </p:nvSpPr>
          <p:spPr>
            <a:xfrm>
              <a:off x="226" y="0"/>
              <a:ext cx="3472" cy="827"/>
            </a:xfrm>
            <a:prstGeom prst="roundRect">
              <a:avLst>
                <a:gd name="adj" fmla="val 50000"/>
              </a:avLst>
            </a:prstGeom>
            <a:solidFill>
              <a:srgbClr val="FF6600"/>
            </a:solidFill>
            <a:ln w="9525">
              <a:noFill/>
            </a:ln>
          </p:spPr>
          <p:txBody>
            <a:bodyPr wrap="none" anchor="ctr"/>
            <a:p>
              <a:pPr lvl="0">
                <a:buClr>
                  <a:srgbClr val="000000"/>
                </a:buClr>
                <a:buFont typeface="Arial" panose="020B0604020202020204" pitchFamily="34" charset="0"/>
                <a:buNone/>
              </a:pPr>
              <a:endParaRPr lang="en-GB" altLang="en-US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25614" name="AutoShape 8"/>
            <p:cNvSpPr/>
            <p:nvPr/>
          </p:nvSpPr>
          <p:spPr>
            <a:xfrm flipH="1">
              <a:off x="3369" y="456"/>
              <a:ext cx="126" cy="172"/>
            </a:xfrm>
            <a:prstGeom prst="octagon">
              <a:avLst>
                <a:gd name="adj" fmla="val 29287"/>
              </a:avLst>
            </a:prstGeom>
            <a:solidFill>
              <a:schemeClr val="bg1"/>
            </a:solidFill>
            <a:ln w="9525">
              <a:noFill/>
              <a:miter/>
            </a:ln>
          </p:spPr>
          <p:txBody>
            <a:bodyPr wrap="none" anchor="ctr"/>
            <a:p>
              <a:pPr lvl="0">
                <a:buClr>
                  <a:srgbClr val="000000"/>
                </a:buClr>
                <a:buFont typeface="Arial" panose="020B0604020202020204" pitchFamily="34" charset="0"/>
                <a:buNone/>
              </a:pPr>
              <a:endParaRPr lang="en-GB" altLang="en-US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25615" name="AutoShape 9"/>
            <p:cNvSpPr/>
            <p:nvPr/>
          </p:nvSpPr>
          <p:spPr>
            <a:xfrm flipH="1">
              <a:off x="562" y="456"/>
              <a:ext cx="130" cy="172"/>
            </a:xfrm>
            <a:prstGeom prst="octagon">
              <a:avLst>
                <a:gd name="adj" fmla="val 29287"/>
              </a:avLst>
            </a:prstGeom>
            <a:solidFill>
              <a:schemeClr val="bg1"/>
            </a:solidFill>
            <a:ln w="9525">
              <a:noFill/>
              <a:miter/>
            </a:ln>
          </p:spPr>
          <p:txBody>
            <a:bodyPr wrap="none" anchor="ctr"/>
            <a:p>
              <a:pPr lvl="0">
                <a:buClr>
                  <a:srgbClr val="000000"/>
                </a:buClr>
                <a:buFont typeface="Arial" panose="020B0604020202020204" pitchFamily="34" charset="0"/>
                <a:buNone/>
              </a:pPr>
              <a:endParaRPr lang="en-GB" altLang="en-US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25616" name="Text Box 10"/>
            <p:cNvSpPr txBox="1"/>
            <p:nvPr/>
          </p:nvSpPr>
          <p:spPr>
            <a:xfrm>
              <a:off x="341" y="63"/>
              <a:ext cx="2801" cy="565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anchor="t">
              <a:spAutoFit/>
            </a:bodyPr>
            <a:p>
              <a:pPr lvl="0" algn="ctr" eaLnBrk="0" hangingPunct="0">
                <a:buClr>
                  <a:srgbClr val="000000"/>
                </a:buClr>
                <a:buFont typeface="Arial" panose="020B0604020202020204" pitchFamily="34" charset="0"/>
                <a:buNone/>
              </a:pPr>
              <a:r>
                <a:rPr lang="zh-CN" altLang="en-US" sz="2000" b="1" dirty="0">
                  <a:solidFill>
                    <a:schemeClr val="tx2"/>
                  </a:solidFill>
                  <a:latin typeface="Arial" panose="020B0604020202020204" pitchFamily="34" charset="0"/>
                  <a:ea typeface="黑体" panose="02010609060101010101" pitchFamily="2" charset="-122"/>
                  <a:sym typeface="Arial" panose="020B0604020202020204" pitchFamily="34" charset="0"/>
                </a:rPr>
                <a:t>自然叉手</a:t>
              </a:r>
              <a:endParaRPr lang="zh-CN" altLang="en-US" sz="2000" b="1" dirty="0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21519" name="Text Box 11"/>
            <p:cNvSpPr txBox="1"/>
            <p:nvPr/>
          </p:nvSpPr>
          <p:spPr>
            <a:xfrm>
              <a:off x="138" y="850"/>
              <a:ext cx="3779" cy="2836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0" hangingPunct="0">
                <a:lnSpc>
                  <a:spcPct val="130000"/>
                </a:lnSpc>
                <a:buClr>
                  <a:schemeClr val="tx1"/>
                </a:buClr>
                <a:buFont typeface="Arial" panose="020B0604020202020204" pitchFamily="34" charset="0"/>
                <a:buBlip>
                  <a:blip r:embed="rId1"/>
                </a:buBlip>
              </a:pPr>
              <a:r>
                <a:rPr lang="zh-CN" altLang="en-US" sz="2400" b="1" dirty="0">
                  <a:solidFill>
                    <a:schemeClr val="tx2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Arial" panose="020B0604020202020204" pitchFamily="34" charset="0"/>
                  <a:ea typeface="楷体_GB2312" panose="02010609030101010101" pitchFamily="49" charset="-122"/>
                </a:rPr>
                <a:t>感到自然、自如</a:t>
              </a:r>
              <a:endParaRPr lang="zh-CN" altLang="en-US" sz="2400" b="1" dirty="0">
                <a:solidFill>
                  <a:schemeClr val="tx2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  <a:ea typeface="楷体_GB2312" panose="02010609030101010101" pitchFamily="49" charset="-122"/>
              </a:endParaRPr>
            </a:p>
            <a:p>
              <a:pPr lvl="0" eaLnBrk="0" hangingPunct="0">
                <a:lnSpc>
                  <a:spcPct val="130000"/>
                </a:lnSpc>
                <a:buClr>
                  <a:schemeClr val="tx1"/>
                </a:buClr>
                <a:buFont typeface="Arial" panose="020B0604020202020204" pitchFamily="34" charset="0"/>
                <a:buBlip>
                  <a:blip r:embed="rId1"/>
                </a:buBlip>
              </a:pPr>
              <a:r>
                <a:rPr lang="zh-CN" altLang="en-US" sz="2400" b="1" dirty="0">
                  <a:solidFill>
                    <a:schemeClr val="tx2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Arial" panose="020B0604020202020204" pitchFamily="34" charset="0"/>
                  <a:ea typeface="楷体_GB2312" panose="02010609030101010101" pitchFamily="49" charset="-122"/>
                </a:rPr>
                <a:t>不用多想</a:t>
              </a:r>
              <a:endParaRPr lang="zh-CN" altLang="en-US" sz="2400" b="1" dirty="0">
                <a:solidFill>
                  <a:schemeClr val="tx2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  <a:ea typeface="楷体_GB2312" panose="02010609030101010101" pitchFamily="49" charset="-122"/>
              </a:endParaRPr>
            </a:p>
            <a:p>
              <a:pPr lvl="0" eaLnBrk="0" hangingPunct="0">
                <a:lnSpc>
                  <a:spcPct val="130000"/>
                </a:lnSpc>
                <a:buClr>
                  <a:schemeClr val="tx1"/>
                </a:buClr>
                <a:buFont typeface="Arial" panose="020B0604020202020204" pitchFamily="34" charset="0"/>
                <a:buBlip>
                  <a:blip r:embed="rId1"/>
                </a:buBlip>
              </a:pPr>
              <a:r>
                <a:rPr lang="zh-CN" altLang="en-US" sz="2400" b="1" dirty="0">
                  <a:solidFill>
                    <a:schemeClr val="tx2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Arial" panose="020B0604020202020204" pitchFamily="34" charset="0"/>
                  <a:ea typeface="楷体_GB2312" panose="02010609030101010101" pitchFamily="49" charset="-122"/>
                </a:rPr>
                <a:t>毫不费力，很容易</a:t>
              </a:r>
              <a:endParaRPr lang="zh-CN" altLang="en-US" sz="2400" b="1" dirty="0">
                <a:solidFill>
                  <a:schemeClr val="tx2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  <a:ea typeface="楷体_GB2312" panose="02010609030101010101" pitchFamily="49" charset="-122"/>
              </a:endParaRPr>
            </a:p>
            <a:p>
              <a:pPr lvl="0" eaLnBrk="0" hangingPunct="0">
                <a:lnSpc>
                  <a:spcPct val="130000"/>
                </a:lnSpc>
                <a:buClr>
                  <a:schemeClr val="tx1"/>
                </a:buClr>
                <a:buFont typeface="Arial" panose="020B0604020202020204" pitchFamily="34" charset="0"/>
                <a:buBlip>
                  <a:blip r:embed="rId1"/>
                </a:buBlip>
              </a:pPr>
              <a:r>
                <a:rPr lang="zh-CN" altLang="en-US" sz="2400" b="1" dirty="0">
                  <a:solidFill>
                    <a:schemeClr val="tx2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Arial" panose="020B0604020202020204" pitchFamily="34" charset="0"/>
                  <a:ea typeface="楷体_GB2312" panose="02010609030101010101" pitchFamily="49" charset="-122"/>
                </a:rPr>
                <a:t>熟练</a:t>
              </a:r>
              <a:endParaRPr lang="zh-CN" altLang="en-US" sz="2400" b="1" dirty="0">
                <a:solidFill>
                  <a:schemeClr val="tx2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  <a:ea typeface="楷体_GB2312" panose="02010609030101010101" pitchFamily="49" charset="-122"/>
              </a:endParaRPr>
            </a:p>
          </p:txBody>
        </p:sp>
      </p:grpSp>
    </p:spTree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5" name="Rectangle 2"/>
          <p:cNvSpPr/>
          <p:nvPr/>
        </p:nvSpPr>
        <p:spPr>
          <a:xfrm>
            <a:off x="468313" y="333375"/>
            <a:ext cx="7315200" cy="11430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/>
          <a:p>
            <a:pPr lvl="0">
              <a:lnSpc>
                <a:spcPct val="90000"/>
              </a:lnSpc>
              <a:buClr>
                <a:srgbClr val="000000"/>
              </a:buClr>
              <a:buFont typeface="Webdings" panose="05030102010509060703" pitchFamily="18" charset="2"/>
              <a:buNone/>
            </a:pPr>
            <a:r>
              <a:rPr lang="zh-CN" altLang="en-US" sz="3600" b="1" dirty="0">
                <a:solidFill>
                  <a:srgbClr val="990033"/>
                </a:solidFill>
                <a:latin typeface="Arial Black" panose="020B0A04020102020204" pitchFamily="34" charset="0"/>
                <a:ea typeface="微软雅黑" panose="020B0503020204020204" charset="-122"/>
              </a:rPr>
              <a:t>两次叉手有什么不同？</a:t>
            </a:r>
            <a:endParaRPr lang="zh-CN" altLang="en-US" sz="3600" b="1" dirty="0">
              <a:solidFill>
                <a:srgbClr val="990033"/>
              </a:solidFill>
              <a:latin typeface="Arial Black" panose="020B0A04020102020204" pitchFamily="34" charset="0"/>
              <a:ea typeface="微软雅黑" panose="020B0503020204020204" charset="-122"/>
            </a:endParaRPr>
          </a:p>
        </p:txBody>
      </p:sp>
      <p:sp>
        <p:nvSpPr>
          <p:cNvPr id="26626" name="未知"/>
          <p:cNvSpPr/>
          <p:nvPr/>
        </p:nvSpPr>
        <p:spPr>
          <a:xfrm rot="10626616">
            <a:off x="6084888" y="4797425"/>
            <a:ext cx="1487487" cy="1096963"/>
          </a:xfrm>
          <a:custGeom>
            <a:avLst/>
            <a:gdLst/>
            <a:ahLst/>
            <a:cxnLst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</a:cxnLst>
            <a:pathLst>
              <a:path w="982" h="774">
                <a:moveTo>
                  <a:pt x="0" y="774"/>
                </a:moveTo>
                <a:lnTo>
                  <a:pt x="2" y="770"/>
                </a:lnTo>
                <a:lnTo>
                  <a:pt x="8" y="754"/>
                </a:lnTo>
                <a:lnTo>
                  <a:pt x="16" y="730"/>
                </a:lnTo>
                <a:lnTo>
                  <a:pt x="32" y="698"/>
                </a:lnTo>
                <a:lnTo>
                  <a:pt x="50" y="660"/>
                </a:lnTo>
                <a:lnTo>
                  <a:pt x="76" y="618"/>
                </a:lnTo>
                <a:lnTo>
                  <a:pt x="106" y="574"/>
                </a:lnTo>
                <a:lnTo>
                  <a:pt x="142" y="528"/>
                </a:lnTo>
                <a:lnTo>
                  <a:pt x="186" y="482"/>
                </a:lnTo>
                <a:lnTo>
                  <a:pt x="236" y="438"/>
                </a:lnTo>
                <a:lnTo>
                  <a:pt x="294" y="398"/>
                </a:lnTo>
                <a:lnTo>
                  <a:pt x="360" y="360"/>
                </a:lnTo>
                <a:lnTo>
                  <a:pt x="426" y="332"/>
                </a:lnTo>
                <a:lnTo>
                  <a:pt x="488" y="314"/>
                </a:lnTo>
                <a:lnTo>
                  <a:pt x="544" y="304"/>
                </a:lnTo>
                <a:lnTo>
                  <a:pt x="594" y="300"/>
                </a:lnTo>
                <a:lnTo>
                  <a:pt x="638" y="300"/>
                </a:lnTo>
                <a:lnTo>
                  <a:pt x="678" y="304"/>
                </a:lnTo>
                <a:lnTo>
                  <a:pt x="710" y="312"/>
                </a:lnTo>
                <a:lnTo>
                  <a:pt x="736" y="320"/>
                </a:lnTo>
                <a:lnTo>
                  <a:pt x="754" y="326"/>
                </a:lnTo>
                <a:lnTo>
                  <a:pt x="766" y="332"/>
                </a:lnTo>
                <a:lnTo>
                  <a:pt x="770" y="334"/>
                </a:lnTo>
                <a:lnTo>
                  <a:pt x="680" y="476"/>
                </a:lnTo>
                <a:lnTo>
                  <a:pt x="982" y="370"/>
                </a:lnTo>
                <a:lnTo>
                  <a:pt x="912" y="0"/>
                </a:lnTo>
                <a:lnTo>
                  <a:pt x="854" y="150"/>
                </a:lnTo>
                <a:lnTo>
                  <a:pt x="850" y="148"/>
                </a:lnTo>
                <a:lnTo>
                  <a:pt x="838" y="142"/>
                </a:lnTo>
                <a:lnTo>
                  <a:pt x="822" y="134"/>
                </a:lnTo>
                <a:lnTo>
                  <a:pt x="798" y="126"/>
                </a:lnTo>
                <a:lnTo>
                  <a:pt x="768" y="120"/>
                </a:lnTo>
                <a:lnTo>
                  <a:pt x="732" y="114"/>
                </a:lnTo>
                <a:lnTo>
                  <a:pt x="692" y="110"/>
                </a:lnTo>
                <a:lnTo>
                  <a:pt x="646" y="110"/>
                </a:lnTo>
                <a:lnTo>
                  <a:pt x="596" y="116"/>
                </a:lnTo>
                <a:lnTo>
                  <a:pt x="540" y="126"/>
                </a:lnTo>
                <a:lnTo>
                  <a:pt x="482" y="146"/>
                </a:lnTo>
                <a:lnTo>
                  <a:pt x="422" y="172"/>
                </a:lnTo>
                <a:lnTo>
                  <a:pt x="356" y="210"/>
                </a:lnTo>
                <a:lnTo>
                  <a:pt x="290" y="258"/>
                </a:lnTo>
                <a:lnTo>
                  <a:pt x="230" y="310"/>
                </a:lnTo>
                <a:lnTo>
                  <a:pt x="178" y="364"/>
                </a:lnTo>
                <a:lnTo>
                  <a:pt x="136" y="422"/>
                </a:lnTo>
                <a:lnTo>
                  <a:pt x="100" y="480"/>
                </a:lnTo>
                <a:lnTo>
                  <a:pt x="72" y="536"/>
                </a:lnTo>
                <a:lnTo>
                  <a:pt x="48" y="590"/>
                </a:lnTo>
                <a:lnTo>
                  <a:pt x="30" y="640"/>
                </a:lnTo>
                <a:lnTo>
                  <a:pt x="18" y="684"/>
                </a:lnTo>
                <a:lnTo>
                  <a:pt x="8" y="722"/>
                </a:lnTo>
                <a:lnTo>
                  <a:pt x="4" y="750"/>
                </a:lnTo>
                <a:lnTo>
                  <a:pt x="0" y="768"/>
                </a:lnTo>
                <a:lnTo>
                  <a:pt x="0" y="774"/>
                </a:lnTo>
              </a:path>
            </a:pathLst>
          </a:custGeom>
          <a:solidFill>
            <a:srgbClr val="FF9900">
              <a:alpha val="32156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6627" name="未知"/>
          <p:cNvSpPr/>
          <p:nvPr/>
        </p:nvSpPr>
        <p:spPr>
          <a:xfrm rot="27118" flipV="1">
            <a:off x="1042988" y="4868863"/>
            <a:ext cx="1800225" cy="987425"/>
          </a:xfrm>
          <a:custGeom>
            <a:avLst/>
            <a:gdLst/>
            <a:ahLst/>
            <a:cxnLst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</a:cxnLst>
            <a:pathLst>
              <a:path w="982" h="774">
                <a:moveTo>
                  <a:pt x="0" y="774"/>
                </a:moveTo>
                <a:lnTo>
                  <a:pt x="2" y="770"/>
                </a:lnTo>
                <a:lnTo>
                  <a:pt x="8" y="754"/>
                </a:lnTo>
                <a:lnTo>
                  <a:pt x="16" y="730"/>
                </a:lnTo>
                <a:lnTo>
                  <a:pt x="32" y="698"/>
                </a:lnTo>
                <a:lnTo>
                  <a:pt x="50" y="660"/>
                </a:lnTo>
                <a:lnTo>
                  <a:pt x="76" y="618"/>
                </a:lnTo>
                <a:lnTo>
                  <a:pt x="106" y="574"/>
                </a:lnTo>
                <a:lnTo>
                  <a:pt x="142" y="528"/>
                </a:lnTo>
                <a:lnTo>
                  <a:pt x="186" y="482"/>
                </a:lnTo>
                <a:lnTo>
                  <a:pt x="236" y="438"/>
                </a:lnTo>
                <a:lnTo>
                  <a:pt x="294" y="398"/>
                </a:lnTo>
                <a:lnTo>
                  <a:pt x="360" y="360"/>
                </a:lnTo>
                <a:lnTo>
                  <a:pt x="426" y="332"/>
                </a:lnTo>
                <a:lnTo>
                  <a:pt x="488" y="314"/>
                </a:lnTo>
                <a:lnTo>
                  <a:pt x="544" y="304"/>
                </a:lnTo>
                <a:lnTo>
                  <a:pt x="594" y="300"/>
                </a:lnTo>
                <a:lnTo>
                  <a:pt x="638" y="300"/>
                </a:lnTo>
                <a:lnTo>
                  <a:pt x="678" y="304"/>
                </a:lnTo>
                <a:lnTo>
                  <a:pt x="710" y="312"/>
                </a:lnTo>
                <a:lnTo>
                  <a:pt x="736" y="320"/>
                </a:lnTo>
                <a:lnTo>
                  <a:pt x="754" y="326"/>
                </a:lnTo>
                <a:lnTo>
                  <a:pt x="766" y="332"/>
                </a:lnTo>
                <a:lnTo>
                  <a:pt x="770" y="334"/>
                </a:lnTo>
                <a:lnTo>
                  <a:pt x="680" y="476"/>
                </a:lnTo>
                <a:lnTo>
                  <a:pt x="982" y="370"/>
                </a:lnTo>
                <a:lnTo>
                  <a:pt x="912" y="0"/>
                </a:lnTo>
                <a:lnTo>
                  <a:pt x="854" y="150"/>
                </a:lnTo>
                <a:lnTo>
                  <a:pt x="850" y="148"/>
                </a:lnTo>
                <a:lnTo>
                  <a:pt x="838" y="142"/>
                </a:lnTo>
                <a:lnTo>
                  <a:pt x="822" y="134"/>
                </a:lnTo>
                <a:lnTo>
                  <a:pt x="798" y="126"/>
                </a:lnTo>
                <a:lnTo>
                  <a:pt x="768" y="120"/>
                </a:lnTo>
                <a:lnTo>
                  <a:pt x="732" y="114"/>
                </a:lnTo>
                <a:lnTo>
                  <a:pt x="692" y="110"/>
                </a:lnTo>
                <a:lnTo>
                  <a:pt x="646" y="110"/>
                </a:lnTo>
                <a:lnTo>
                  <a:pt x="596" y="116"/>
                </a:lnTo>
                <a:lnTo>
                  <a:pt x="540" y="126"/>
                </a:lnTo>
                <a:lnTo>
                  <a:pt x="482" y="146"/>
                </a:lnTo>
                <a:lnTo>
                  <a:pt x="422" y="172"/>
                </a:lnTo>
                <a:lnTo>
                  <a:pt x="356" y="210"/>
                </a:lnTo>
                <a:lnTo>
                  <a:pt x="290" y="258"/>
                </a:lnTo>
                <a:lnTo>
                  <a:pt x="230" y="310"/>
                </a:lnTo>
                <a:lnTo>
                  <a:pt x="178" y="364"/>
                </a:lnTo>
                <a:lnTo>
                  <a:pt x="136" y="422"/>
                </a:lnTo>
                <a:lnTo>
                  <a:pt x="100" y="480"/>
                </a:lnTo>
                <a:lnTo>
                  <a:pt x="72" y="536"/>
                </a:lnTo>
                <a:lnTo>
                  <a:pt x="48" y="590"/>
                </a:lnTo>
                <a:lnTo>
                  <a:pt x="30" y="640"/>
                </a:lnTo>
                <a:lnTo>
                  <a:pt x="18" y="684"/>
                </a:lnTo>
                <a:lnTo>
                  <a:pt x="8" y="722"/>
                </a:lnTo>
                <a:lnTo>
                  <a:pt x="4" y="750"/>
                </a:lnTo>
                <a:lnTo>
                  <a:pt x="0" y="768"/>
                </a:lnTo>
                <a:lnTo>
                  <a:pt x="0" y="774"/>
                </a:lnTo>
              </a:path>
            </a:pathLst>
          </a:custGeom>
          <a:solidFill>
            <a:srgbClr val="FF0000">
              <a:alpha val="32156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6628" name="AutoShape 12"/>
          <p:cNvSpPr/>
          <p:nvPr/>
        </p:nvSpPr>
        <p:spPr>
          <a:xfrm flipH="1">
            <a:off x="5573713" y="1223963"/>
            <a:ext cx="77787" cy="254000"/>
          </a:xfrm>
          <a:prstGeom prst="octagon">
            <a:avLst>
              <a:gd name="adj" fmla="val 29287"/>
            </a:avLst>
          </a:prstGeom>
          <a:solidFill>
            <a:schemeClr val="bg1"/>
          </a:solidFill>
          <a:ln w="9525">
            <a:noFill/>
            <a:miter/>
          </a:ln>
        </p:spPr>
        <p:txBody>
          <a:bodyPr wrap="none" anchor="ctr"/>
          <a:p>
            <a:pPr lvl="0">
              <a:buClr>
                <a:srgbClr val="000000"/>
              </a:buClr>
              <a:buFont typeface="Arial" panose="020B0604020202020204" pitchFamily="34" charset="0"/>
              <a:buNone/>
            </a:pPr>
            <a:endParaRPr lang="en-GB" altLang="en-US" sz="24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6629" name="AutoShape 13"/>
          <p:cNvSpPr/>
          <p:nvPr/>
        </p:nvSpPr>
        <p:spPr>
          <a:xfrm flipH="1">
            <a:off x="3876675" y="1206500"/>
            <a:ext cx="76200" cy="254000"/>
          </a:xfrm>
          <a:prstGeom prst="octagon">
            <a:avLst>
              <a:gd name="adj" fmla="val 29287"/>
            </a:avLst>
          </a:prstGeom>
          <a:solidFill>
            <a:schemeClr val="bg1"/>
          </a:solidFill>
          <a:ln w="9525">
            <a:noFill/>
            <a:miter/>
          </a:ln>
        </p:spPr>
        <p:txBody>
          <a:bodyPr wrap="none" anchor="ctr"/>
          <a:p>
            <a:pPr lvl="0">
              <a:buClr>
                <a:srgbClr val="000000"/>
              </a:buClr>
              <a:buFont typeface="Arial" panose="020B0604020202020204" pitchFamily="34" charset="0"/>
              <a:buNone/>
            </a:pPr>
            <a:endParaRPr lang="en-GB" altLang="en-US" sz="24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26630" name="Group 14"/>
          <p:cNvGrpSpPr/>
          <p:nvPr/>
        </p:nvGrpSpPr>
        <p:grpSpPr>
          <a:xfrm>
            <a:off x="2843213" y="1628775"/>
            <a:ext cx="3241675" cy="4973638"/>
            <a:chOff x="0" y="0"/>
            <a:chExt cx="3856" cy="8760"/>
          </a:xfrm>
        </p:grpSpPr>
        <p:sp>
          <p:nvSpPr>
            <p:cNvPr id="26631" name="AutoShape 15"/>
            <p:cNvSpPr/>
            <p:nvPr/>
          </p:nvSpPr>
          <p:spPr>
            <a:xfrm>
              <a:off x="0" y="0"/>
              <a:ext cx="3856" cy="8760"/>
            </a:xfrm>
            <a:prstGeom prst="roundRect">
              <a:avLst>
                <a:gd name="adj" fmla="val 4690"/>
              </a:avLst>
            </a:prstGeom>
            <a:noFill/>
            <a:ln w="57150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p>
              <a:pPr lvl="0">
                <a:buClr>
                  <a:srgbClr val="000000"/>
                </a:buClr>
                <a:buFont typeface="Arial" panose="020B0604020202020204" pitchFamily="34" charset="0"/>
                <a:buNone/>
              </a:pPr>
              <a:endParaRPr lang="en-GB" altLang="en-US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26632" name="Text Box 16"/>
            <p:cNvSpPr txBox="1"/>
            <p:nvPr/>
          </p:nvSpPr>
          <p:spPr>
            <a:xfrm>
              <a:off x="228" y="145"/>
              <a:ext cx="3583" cy="6085"/>
            </a:xfrm>
            <a:prstGeom prst="rect">
              <a:avLst/>
            </a:prstGeom>
            <a:noFill/>
            <a:ln w="9525" cap="flat" cmpd="sng">
              <a:solidFill>
                <a:schemeClr val="hlink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>
              <a:spAutoFit/>
            </a:bodyPr>
            <a:p>
              <a:pPr lvl="0" eaLnBrk="0" hangingPunct="0">
                <a:buClr>
                  <a:schemeClr val="tx1"/>
                </a:buClr>
                <a:buFont typeface="Arial" panose="020B0604020202020204" pitchFamily="34" charset="0"/>
                <a:buBlip>
                  <a:blip r:embed="rId1"/>
                </a:buBlip>
              </a:pPr>
              <a:r>
                <a:rPr lang="zh-CN" altLang="en-US" sz="2000" b="1" dirty="0">
                  <a:solidFill>
                    <a:schemeClr val="tx2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每个人有天生擅长的一面，也有不擅长的一面，如自己的左右手，没有好坏或者对错之分。</a:t>
              </a:r>
              <a:endParaRPr lang="zh-CN" altLang="en-US" sz="2000" b="1" dirty="0">
                <a:solidFill>
                  <a:schemeClr val="tx2"/>
                </a:solidFill>
                <a:latin typeface="楷体_GB2312" panose="02010609030101010101" pitchFamily="49" charset="-122"/>
                <a:ea typeface="楷体_GB2312" panose="02010609030101010101" pitchFamily="49" charset="-122"/>
              </a:endParaRPr>
            </a:p>
            <a:p>
              <a:pPr lvl="0" eaLnBrk="0" hangingPunct="0">
                <a:buClr>
                  <a:schemeClr val="tx1"/>
                </a:buClr>
                <a:buFont typeface="Arial" panose="020B0604020202020204" pitchFamily="34" charset="0"/>
                <a:buBlip>
                  <a:blip r:embed="rId1"/>
                </a:buBlip>
              </a:pPr>
              <a:r>
                <a:rPr lang="zh-CN" altLang="en-US" sz="2000" b="1" dirty="0">
                  <a:solidFill>
                    <a:schemeClr val="tx2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做事情时如果可以发挥自己的长处和优势，我们会很自信，舒服，往往取得佳绩。相反，如果要求我们做不擅长的事情，那么多半会感到不舒服，不自在，可能成绩平平。</a:t>
              </a:r>
              <a:endParaRPr lang="zh-CN" altLang="en-US" sz="2000" b="1" dirty="0">
                <a:solidFill>
                  <a:schemeClr val="tx2"/>
                </a:solidFill>
                <a:latin typeface="楷体_GB2312" panose="02010609030101010101" pitchFamily="49" charset="-122"/>
                <a:ea typeface="楷体_GB2312" panose="02010609030101010101" pitchFamily="49" charset="-122"/>
              </a:endParaRPr>
            </a:p>
          </p:txBody>
        </p:sp>
      </p:grpSp>
      <p:grpSp>
        <p:nvGrpSpPr>
          <p:cNvPr id="26633" name="Group 17"/>
          <p:cNvGrpSpPr/>
          <p:nvPr/>
        </p:nvGrpSpPr>
        <p:grpSpPr>
          <a:xfrm>
            <a:off x="6227763" y="2060575"/>
            <a:ext cx="2736850" cy="2808288"/>
            <a:chOff x="0" y="0"/>
            <a:chExt cx="4310" cy="4422"/>
          </a:xfrm>
        </p:grpSpPr>
        <p:sp>
          <p:nvSpPr>
            <p:cNvPr id="26634" name="AutoShape 18"/>
            <p:cNvSpPr/>
            <p:nvPr/>
          </p:nvSpPr>
          <p:spPr>
            <a:xfrm>
              <a:off x="0" y="537"/>
              <a:ext cx="4310" cy="3885"/>
            </a:xfrm>
            <a:prstGeom prst="roundRect">
              <a:avLst>
                <a:gd name="adj" fmla="val 4690"/>
              </a:avLst>
            </a:prstGeom>
            <a:noFill/>
            <a:ln w="57150" cap="flat" cmpd="sng">
              <a:solidFill>
                <a:srgbClr val="FFCC9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p>
              <a:pPr lvl="0">
                <a:buClr>
                  <a:srgbClr val="000000"/>
                </a:buClr>
                <a:buFont typeface="Arial" panose="020B0604020202020204" pitchFamily="34" charset="0"/>
                <a:buNone/>
              </a:pPr>
              <a:endParaRPr lang="en-GB" altLang="en-US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26635" name="AutoShape 19"/>
            <p:cNvSpPr/>
            <p:nvPr/>
          </p:nvSpPr>
          <p:spPr>
            <a:xfrm>
              <a:off x="338" y="0"/>
              <a:ext cx="3498" cy="829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9525">
              <a:noFill/>
            </a:ln>
          </p:spPr>
          <p:txBody>
            <a:bodyPr wrap="none" anchor="ctr"/>
            <a:p>
              <a:pPr lvl="0">
                <a:buClr>
                  <a:srgbClr val="000000"/>
                </a:buClr>
                <a:buFont typeface="Arial" panose="020B0604020202020204" pitchFamily="34" charset="0"/>
                <a:buNone/>
              </a:pPr>
              <a:endParaRPr lang="en-GB" altLang="en-US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26636" name="AutoShape 20"/>
            <p:cNvSpPr/>
            <p:nvPr/>
          </p:nvSpPr>
          <p:spPr>
            <a:xfrm flipH="1">
              <a:off x="3569" y="449"/>
              <a:ext cx="134" cy="176"/>
            </a:xfrm>
            <a:prstGeom prst="octagon">
              <a:avLst>
                <a:gd name="adj" fmla="val 29287"/>
              </a:avLst>
            </a:prstGeom>
            <a:solidFill>
              <a:schemeClr val="bg1"/>
            </a:solidFill>
            <a:ln w="9525">
              <a:noFill/>
              <a:miter/>
            </a:ln>
          </p:spPr>
          <p:txBody>
            <a:bodyPr wrap="none" anchor="ctr"/>
            <a:p>
              <a:pPr lvl="0">
                <a:buClr>
                  <a:srgbClr val="000000"/>
                </a:buClr>
                <a:buFont typeface="Arial" panose="020B0604020202020204" pitchFamily="34" charset="0"/>
                <a:buNone/>
              </a:pPr>
              <a:endParaRPr lang="en-GB" altLang="en-US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26637" name="AutoShape 21"/>
            <p:cNvSpPr/>
            <p:nvPr/>
          </p:nvSpPr>
          <p:spPr>
            <a:xfrm flipH="1">
              <a:off x="596" y="449"/>
              <a:ext cx="135" cy="176"/>
            </a:xfrm>
            <a:prstGeom prst="octagon">
              <a:avLst>
                <a:gd name="adj" fmla="val 29287"/>
              </a:avLst>
            </a:prstGeom>
            <a:solidFill>
              <a:schemeClr val="bg1"/>
            </a:solidFill>
            <a:ln w="9525">
              <a:noFill/>
              <a:miter/>
            </a:ln>
          </p:spPr>
          <p:txBody>
            <a:bodyPr wrap="none" anchor="ctr"/>
            <a:p>
              <a:pPr lvl="0">
                <a:buClr>
                  <a:srgbClr val="000000"/>
                </a:buClr>
                <a:buFont typeface="Arial" panose="020B0604020202020204" pitchFamily="34" charset="0"/>
                <a:buNone/>
              </a:pPr>
              <a:endParaRPr lang="en-GB" altLang="en-US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26638" name="Text Box 22"/>
            <p:cNvSpPr txBox="1"/>
            <p:nvPr/>
          </p:nvSpPr>
          <p:spPr>
            <a:xfrm>
              <a:off x="1023" y="112"/>
              <a:ext cx="2302" cy="625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 anchor="t">
              <a:spAutoFit/>
            </a:bodyPr>
            <a:p>
              <a:pPr lvl="0" algn="ctr" eaLnBrk="0" hangingPunct="0">
                <a:buClr>
                  <a:srgbClr val="000000"/>
                </a:buClr>
                <a:buFont typeface="Arial" panose="020B0604020202020204" pitchFamily="34" charset="0"/>
                <a:buNone/>
              </a:pPr>
              <a:r>
                <a:rPr lang="zh-CN" altLang="en-US" sz="2000" b="1" dirty="0">
                  <a:latin typeface="Arial" panose="020B0604020202020204" pitchFamily="34" charset="0"/>
                  <a:ea typeface="黑体" panose="02010609060101010101" pitchFamily="2" charset="-122"/>
                </a:rPr>
                <a:t>按要求叉手</a:t>
              </a:r>
              <a:endParaRPr lang="zh-CN" altLang="en-US" sz="2000" b="1" dirty="0">
                <a:latin typeface="Arial" panose="020B0604020202020204" pitchFamily="34" charset="0"/>
                <a:ea typeface="黑体" panose="02010609060101010101" pitchFamily="2" charset="-122"/>
              </a:endParaRPr>
            </a:p>
          </p:txBody>
        </p:sp>
        <p:sp>
          <p:nvSpPr>
            <p:cNvPr id="75792" name="Text Box 23"/>
            <p:cNvSpPr txBox="1"/>
            <p:nvPr/>
          </p:nvSpPr>
          <p:spPr>
            <a:xfrm>
              <a:off x="165" y="785"/>
              <a:ext cx="4005" cy="2664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0" hangingPunct="0">
                <a:lnSpc>
                  <a:spcPct val="130000"/>
                </a:lnSpc>
                <a:buClr>
                  <a:schemeClr val="tx1"/>
                </a:buClr>
                <a:buFont typeface="Arial" panose="020B0604020202020204" pitchFamily="34" charset="0"/>
                <a:buBlip>
                  <a:blip r:embed="rId1"/>
                </a:buBlip>
              </a:pPr>
              <a:r>
                <a:rPr lang="zh-CN" altLang="en-US" sz="2000" b="1" dirty="0">
                  <a:solidFill>
                    <a:schemeClr val="tx2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ea typeface="楷体_GB2312" panose="02010609030101010101" pitchFamily="49" charset="-122"/>
                  <a:sym typeface="Arial" panose="020B0604020202020204" pitchFamily="34" charset="0"/>
                </a:rPr>
                <a:t>不得不想想</a:t>
              </a:r>
              <a:endParaRPr lang="zh-CN" altLang="en-US" sz="2000" b="1" dirty="0">
                <a:solidFill>
                  <a:schemeClr val="tx2"/>
                </a:solidFill>
                <a:effectLst>
                  <a:outerShdw blurRad="38100" dist="38100" dir="2700000">
                    <a:srgbClr val="C0C0C0"/>
                  </a:outerShdw>
                </a:effectLst>
                <a:ea typeface="楷体_GB2312" panose="02010609030101010101" pitchFamily="49" charset="-122"/>
                <a:sym typeface="Arial" panose="020B0604020202020204" pitchFamily="34" charset="0"/>
              </a:endParaRPr>
            </a:p>
            <a:p>
              <a:pPr lvl="0" eaLnBrk="0" hangingPunct="0">
                <a:lnSpc>
                  <a:spcPct val="130000"/>
                </a:lnSpc>
                <a:buClr>
                  <a:schemeClr val="tx1"/>
                </a:buClr>
                <a:buFont typeface="Arial" panose="020B0604020202020204" pitchFamily="34" charset="0"/>
                <a:buBlip>
                  <a:blip r:embed="rId1"/>
                </a:buBlip>
              </a:pPr>
              <a:r>
                <a:rPr lang="zh-CN" altLang="en-US" sz="2000" b="1" dirty="0">
                  <a:solidFill>
                    <a:schemeClr val="tx2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Arial" panose="020B0604020202020204" pitchFamily="34" charset="0"/>
                  <a:ea typeface="楷体_GB2312" panose="02010609030101010101" pitchFamily="49" charset="-122"/>
                  <a:sym typeface="Arial" panose="020B0604020202020204" pitchFamily="34" charset="0"/>
                </a:rPr>
                <a:t>不自然、不习惯</a:t>
              </a:r>
              <a:endParaRPr lang="zh-CN" altLang="en-US" sz="2000" b="1" dirty="0">
                <a:solidFill>
                  <a:schemeClr val="tx2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  <a:ea typeface="楷体_GB2312" panose="02010609030101010101" pitchFamily="49" charset="-122"/>
                <a:sym typeface="Arial" panose="020B0604020202020204" pitchFamily="34" charset="0"/>
              </a:endParaRPr>
            </a:p>
            <a:p>
              <a:pPr lvl="0" eaLnBrk="0" hangingPunct="0">
                <a:lnSpc>
                  <a:spcPct val="130000"/>
                </a:lnSpc>
                <a:buClr>
                  <a:schemeClr val="tx1"/>
                </a:buClr>
                <a:buFont typeface="Arial" panose="020B0604020202020204" pitchFamily="34" charset="0"/>
                <a:buBlip>
                  <a:blip r:embed="rId1"/>
                </a:buBlip>
              </a:pPr>
              <a:r>
                <a:rPr lang="zh-CN" altLang="en-US" sz="2000" b="1" dirty="0">
                  <a:solidFill>
                    <a:schemeClr val="tx2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Arial" panose="020B0604020202020204" pitchFamily="34" charset="0"/>
                  <a:ea typeface="楷体_GB2312" panose="02010609030101010101" pitchFamily="49" charset="-122"/>
                  <a:sym typeface="Arial" panose="020B0604020202020204" pitchFamily="34" charset="0"/>
                </a:rPr>
                <a:t>吃力、费劲</a:t>
              </a:r>
              <a:endParaRPr lang="zh-CN" altLang="en-US" sz="2000" b="1" dirty="0">
                <a:solidFill>
                  <a:schemeClr val="tx2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  <a:ea typeface="楷体_GB2312" panose="02010609030101010101" pitchFamily="49" charset="-122"/>
                <a:sym typeface="Arial" panose="020B0604020202020204" pitchFamily="34" charset="0"/>
              </a:endParaRPr>
            </a:p>
            <a:p>
              <a:pPr lvl="0" eaLnBrk="0" hangingPunct="0">
                <a:lnSpc>
                  <a:spcPct val="130000"/>
                </a:lnSpc>
                <a:buClr>
                  <a:schemeClr val="tx1"/>
                </a:buClr>
                <a:buFont typeface="Arial" panose="020B0604020202020204" pitchFamily="34" charset="0"/>
                <a:buBlip>
                  <a:blip r:embed="rId1"/>
                </a:buBlip>
              </a:pPr>
              <a:r>
                <a:rPr lang="zh-CN" altLang="en-US" sz="2000" b="1" dirty="0">
                  <a:solidFill>
                    <a:schemeClr val="tx2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Arial" panose="020B0604020202020204" pitchFamily="34" charset="0"/>
                  <a:ea typeface="楷体_GB2312" panose="02010609030101010101" pitchFamily="49" charset="-122"/>
                  <a:sym typeface="Arial" panose="020B0604020202020204" pitchFamily="34" charset="0"/>
                </a:rPr>
                <a:t>别扭、笨拙</a:t>
              </a:r>
              <a:endParaRPr lang="zh-CN" altLang="en-US" sz="2000" b="1" dirty="0">
                <a:solidFill>
                  <a:schemeClr val="tx2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  <a:ea typeface="楷体_GB2312" panose="02010609030101010101" pitchFamily="49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6640" name="Group 5"/>
          <p:cNvGrpSpPr/>
          <p:nvPr/>
        </p:nvGrpSpPr>
        <p:grpSpPr>
          <a:xfrm>
            <a:off x="107950" y="2205038"/>
            <a:ext cx="2663825" cy="2735262"/>
            <a:chOff x="0" y="0"/>
            <a:chExt cx="4070" cy="4308"/>
          </a:xfrm>
        </p:grpSpPr>
        <p:sp>
          <p:nvSpPr>
            <p:cNvPr id="26641" name="AutoShape 6"/>
            <p:cNvSpPr/>
            <p:nvPr/>
          </p:nvSpPr>
          <p:spPr>
            <a:xfrm>
              <a:off x="0" y="541"/>
              <a:ext cx="4070" cy="3767"/>
            </a:xfrm>
            <a:prstGeom prst="roundRect">
              <a:avLst>
                <a:gd name="adj" fmla="val 4690"/>
              </a:avLst>
            </a:prstGeom>
            <a:noFill/>
            <a:ln w="57150" cap="flat" cmpd="sng">
              <a:solidFill>
                <a:srgbClr val="FF66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p>
              <a:pPr lvl="0">
                <a:buClr>
                  <a:srgbClr val="000000"/>
                </a:buClr>
                <a:buFont typeface="Arial" panose="020B0604020202020204" pitchFamily="34" charset="0"/>
                <a:buNone/>
              </a:pPr>
              <a:endParaRPr lang="en-GB" altLang="en-US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26642" name="AutoShape 7"/>
            <p:cNvSpPr/>
            <p:nvPr/>
          </p:nvSpPr>
          <p:spPr>
            <a:xfrm>
              <a:off x="226" y="0"/>
              <a:ext cx="3472" cy="827"/>
            </a:xfrm>
            <a:prstGeom prst="roundRect">
              <a:avLst>
                <a:gd name="adj" fmla="val 50000"/>
              </a:avLst>
            </a:prstGeom>
            <a:solidFill>
              <a:srgbClr val="FF6600"/>
            </a:solidFill>
            <a:ln w="9525">
              <a:noFill/>
            </a:ln>
          </p:spPr>
          <p:txBody>
            <a:bodyPr wrap="none" anchor="ctr"/>
            <a:p>
              <a:pPr lvl="0">
                <a:buClr>
                  <a:srgbClr val="000000"/>
                </a:buClr>
                <a:buFont typeface="Arial" panose="020B0604020202020204" pitchFamily="34" charset="0"/>
                <a:buNone/>
              </a:pPr>
              <a:endParaRPr lang="en-GB" altLang="en-US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26643" name="AutoShape 8"/>
            <p:cNvSpPr/>
            <p:nvPr/>
          </p:nvSpPr>
          <p:spPr>
            <a:xfrm flipH="1">
              <a:off x="3369" y="456"/>
              <a:ext cx="126" cy="172"/>
            </a:xfrm>
            <a:prstGeom prst="octagon">
              <a:avLst>
                <a:gd name="adj" fmla="val 29287"/>
              </a:avLst>
            </a:prstGeom>
            <a:solidFill>
              <a:schemeClr val="bg1"/>
            </a:solidFill>
            <a:ln w="9525">
              <a:noFill/>
              <a:miter/>
            </a:ln>
          </p:spPr>
          <p:txBody>
            <a:bodyPr wrap="none" anchor="ctr"/>
            <a:p>
              <a:pPr lvl="0">
                <a:buClr>
                  <a:srgbClr val="000000"/>
                </a:buClr>
                <a:buFont typeface="Arial" panose="020B0604020202020204" pitchFamily="34" charset="0"/>
                <a:buNone/>
              </a:pPr>
              <a:endParaRPr lang="en-GB" altLang="en-US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26644" name="AutoShape 9"/>
            <p:cNvSpPr/>
            <p:nvPr/>
          </p:nvSpPr>
          <p:spPr>
            <a:xfrm flipH="1">
              <a:off x="562" y="456"/>
              <a:ext cx="130" cy="172"/>
            </a:xfrm>
            <a:prstGeom prst="octagon">
              <a:avLst>
                <a:gd name="adj" fmla="val 29287"/>
              </a:avLst>
            </a:prstGeom>
            <a:solidFill>
              <a:schemeClr val="bg1"/>
            </a:solidFill>
            <a:ln w="9525">
              <a:noFill/>
              <a:miter/>
            </a:ln>
          </p:spPr>
          <p:txBody>
            <a:bodyPr wrap="none" anchor="ctr"/>
            <a:p>
              <a:pPr lvl="0">
                <a:buClr>
                  <a:srgbClr val="000000"/>
                </a:buClr>
                <a:buFont typeface="Arial" panose="020B0604020202020204" pitchFamily="34" charset="0"/>
                <a:buNone/>
              </a:pPr>
              <a:endParaRPr lang="en-GB" altLang="en-US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26645" name="Text Box 10"/>
            <p:cNvSpPr txBox="1"/>
            <p:nvPr/>
          </p:nvSpPr>
          <p:spPr>
            <a:xfrm>
              <a:off x="828" y="0"/>
              <a:ext cx="2800" cy="625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anchor="t">
              <a:spAutoFit/>
            </a:bodyPr>
            <a:p>
              <a:pPr lvl="0" algn="ctr" eaLnBrk="0" hangingPunct="0">
                <a:buClr>
                  <a:srgbClr val="000000"/>
                </a:buClr>
                <a:buFont typeface="Arial" panose="020B0604020202020204" pitchFamily="34" charset="0"/>
                <a:buNone/>
              </a:pPr>
              <a:r>
                <a:rPr lang="zh-CN" altLang="en-US" sz="2000" b="1" dirty="0">
                  <a:solidFill>
                    <a:schemeClr val="tx2"/>
                  </a:solidFill>
                  <a:latin typeface="Arial" panose="020B0604020202020204" pitchFamily="34" charset="0"/>
                  <a:ea typeface="黑体" panose="02010609060101010101" pitchFamily="2" charset="-122"/>
                  <a:sym typeface="Arial" panose="020B0604020202020204" pitchFamily="34" charset="0"/>
                </a:rPr>
                <a:t>自然叉手</a:t>
              </a:r>
              <a:endParaRPr lang="zh-CN" altLang="en-US" sz="2000" b="1" dirty="0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75799" name="Text Box 11"/>
            <p:cNvSpPr txBox="1"/>
            <p:nvPr/>
          </p:nvSpPr>
          <p:spPr>
            <a:xfrm>
              <a:off x="138" y="850"/>
              <a:ext cx="3779" cy="2645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0" hangingPunct="0">
                <a:lnSpc>
                  <a:spcPct val="130000"/>
                </a:lnSpc>
                <a:buClr>
                  <a:schemeClr val="tx1"/>
                </a:buClr>
                <a:buFont typeface="Arial" panose="020B0604020202020204" pitchFamily="34" charset="0"/>
                <a:buBlip>
                  <a:blip r:embed="rId1"/>
                </a:buBlip>
              </a:pPr>
              <a:r>
                <a:rPr lang="zh-CN" altLang="en-US" sz="2000" b="1" dirty="0">
                  <a:solidFill>
                    <a:schemeClr val="tx2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Arial" panose="020B0604020202020204" pitchFamily="34" charset="0"/>
                  <a:ea typeface="楷体_GB2312" panose="02010609030101010101" pitchFamily="49" charset="-122"/>
                </a:rPr>
                <a:t>感到自然、自如</a:t>
              </a:r>
              <a:endParaRPr lang="zh-CN" altLang="en-US" sz="2000" b="1" dirty="0">
                <a:solidFill>
                  <a:schemeClr val="tx2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  <a:ea typeface="楷体_GB2312" panose="02010609030101010101" pitchFamily="49" charset="-122"/>
              </a:endParaRPr>
            </a:p>
            <a:p>
              <a:pPr lvl="0" eaLnBrk="0" hangingPunct="0">
                <a:lnSpc>
                  <a:spcPct val="130000"/>
                </a:lnSpc>
                <a:buClr>
                  <a:schemeClr val="tx1"/>
                </a:buClr>
                <a:buFont typeface="Arial" panose="020B0604020202020204" pitchFamily="34" charset="0"/>
                <a:buBlip>
                  <a:blip r:embed="rId1"/>
                </a:buBlip>
              </a:pPr>
              <a:r>
                <a:rPr lang="zh-CN" altLang="en-US" sz="2000" b="1" dirty="0">
                  <a:solidFill>
                    <a:schemeClr val="tx2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Arial" panose="020B0604020202020204" pitchFamily="34" charset="0"/>
                  <a:ea typeface="楷体_GB2312" panose="02010609030101010101" pitchFamily="49" charset="-122"/>
                </a:rPr>
                <a:t>不用多想</a:t>
              </a:r>
              <a:endParaRPr lang="zh-CN" altLang="en-US" sz="2000" b="1" dirty="0">
                <a:solidFill>
                  <a:schemeClr val="tx2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  <a:ea typeface="楷体_GB2312" panose="02010609030101010101" pitchFamily="49" charset="-122"/>
              </a:endParaRPr>
            </a:p>
            <a:p>
              <a:pPr lvl="0" eaLnBrk="0" hangingPunct="0">
                <a:lnSpc>
                  <a:spcPct val="130000"/>
                </a:lnSpc>
                <a:buClr>
                  <a:schemeClr val="tx1"/>
                </a:buClr>
                <a:buFont typeface="Arial" panose="020B0604020202020204" pitchFamily="34" charset="0"/>
                <a:buBlip>
                  <a:blip r:embed="rId1"/>
                </a:buBlip>
              </a:pPr>
              <a:r>
                <a:rPr lang="zh-CN" altLang="en-US" sz="2000" b="1" dirty="0">
                  <a:solidFill>
                    <a:schemeClr val="tx2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Arial" panose="020B0604020202020204" pitchFamily="34" charset="0"/>
                  <a:ea typeface="楷体_GB2312" panose="02010609030101010101" pitchFamily="49" charset="-122"/>
                </a:rPr>
                <a:t>毫不费力，很容易</a:t>
              </a:r>
              <a:endParaRPr lang="zh-CN" altLang="en-US" sz="2000" b="1" dirty="0">
                <a:solidFill>
                  <a:schemeClr val="tx2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  <a:ea typeface="楷体_GB2312" panose="02010609030101010101" pitchFamily="49" charset="-122"/>
              </a:endParaRPr>
            </a:p>
            <a:p>
              <a:pPr lvl="0" eaLnBrk="0" hangingPunct="0">
                <a:lnSpc>
                  <a:spcPct val="130000"/>
                </a:lnSpc>
                <a:buClr>
                  <a:schemeClr val="tx1"/>
                </a:buClr>
                <a:buFont typeface="Arial" panose="020B0604020202020204" pitchFamily="34" charset="0"/>
                <a:buBlip>
                  <a:blip r:embed="rId1"/>
                </a:buBlip>
              </a:pPr>
              <a:r>
                <a:rPr lang="zh-CN" altLang="en-US" sz="2000" b="1" dirty="0">
                  <a:solidFill>
                    <a:schemeClr val="tx2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Arial" panose="020B0604020202020204" pitchFamily="34" charset="0"/>
                  <a:ea typeface="楷体_GB2312" panose="02010609030101010101" pitchFamily="49" charset="-122"/>
                </a:rPr>
                <a:t>熟练</a:t>
              </a:r>
              <a:endParaRPr lang="zh-CN" altLang="en-US" sz="2000" b="1" dirty="0">
                <a:solidFill>
                  <a:schemeClr val="tx2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  <a:ea typeface="楷体_GB2312" panose="02010609030101010101" pitchFamily="49" charset="-122"/>
              </a:endParaRPr>
            </a:p>
          </p:txBody>
        </p:sp>
      </p:grpSp>
    </p:spTree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 smtClean="0">
                <a:solidFill>
                  <a:schemeClr val="tx2"/>
                </a:solidFill>
                <a:latin typeface="黑体" panose="02010609060101010101" pitchFamily="2" charset="-122"/>
                <a:ea typeface="黑体" panose="02010609060101010101" pitchFamily="2" charset="-122"/>
                <a:sym typeface="黑体" panose="02010609060101010101" pitchFamily="2" charset="-122"/>
              </a:rPr>
              <a:t>性格与生涯发展的关系</a:t>
            </a:r>
            <a:endParaRPr lang="zh-CN" altLang="en-US" smtClean="0">
              <a:solidFill>
                <a:schemeClr val="tx2"/>
              </a:solidFill>
              <a:latin typeface="黑体" panose="02010609060101010101" pitchFamily="2" charset="-122"/>
              <a:ea typeface="黑体" panose="02010609060101010101" pitchFamily="2" charset="-122"/>
              <a:sym typeface="黑体" panose="02010609060101010101" pitchFamily="2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>
              <a:lnSpc>
                <a:spcPct val="200000"/>
              </a:lnSpc>
            </a:pPr>
            <a:r>
              <a:rPr lang="en-US" altLang="zh-CN" kern="0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    </a:t>
            </a:r>
            <a:r>
              <a:rPr lang="zh-CN" altLang="en-US" kern="0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每个人都有与众不同的特质，性格与职业的最佳匹配使得我们成为更为有效的工作者。</a:t>
            </a:r>
            <a:endParaRPr lang="zh-CN" altLang="en-US" kern="0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endParaRPr lang="zh-CN" altLang="en-US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0177" name="Rectangle 2"/>
          <p:cNvSpPr/>
          <p:nvPr/>
        </p:nvSpPr>
        <p:spPr>
          <a:xfrm>
            <a:off x="3088640" y="937578"/>
            <a:ext cx="3086100" cy="371475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/>
          <a:p>
            <a:pPr lvl="0">
              <a:lnSpc>
                <a:spcPct val="90000"/>
              </a:lnSpc>
              <a:buClr>
                <a:srgbClr val="000000"/>
              </a:buClr>
              <a:buFont typeface="Webdings" panose="05030102010509060703" pitchFamily="18" charset="2"/>
              <a:buNone/>
            </a:pPr>
            <a:r>
              <a:rPr lang="en-US" altLang="zh-CN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MBTI-</a:t>
            </a:r>
            <a:r>
              <a:rPr lang="zh-CN" altLang="en-US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16种性格</a:t>
            </a:r>
            <a:r>
              <a:rPr lang="en-US" altLang="x-none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类型</a:t>
            </a:r>
            <a:endParaRPr lang="zh-CN" altLang="en-US" sz="24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grpSp>
        <p:nvGrpSpPr>
          <p:cNvPr id="309" name="Group 3"/>
          <p:cNvGrpSpPr/>
          <p:nvPr/>
        </p:nvGrpSpPr>
        <p:grpSpPr bwMode="auto">
          <a:xfrm>
            <a:off x="1161847" y="1804690"/>
            <a:ext cx="6912768" cy="4011910"/>
            <a:chOff x="0" y="-47"/>
            <a:chExt cx="5123" cy="3307"/>
          </a:xfrm>
        </p:grpSpPr>
        <p:sp>
          <p:nvSpPr>
            <p:cNvPr id="310" name="Rectangle 3"/>
            <p:cNvSpPr>
              <a:spLocks noChangeArrowheads="1"/>
            </p:cNvSpPr>
            <p:nvPr/>
          </p:nvSpPr>
          <p:spPr bwMode="auto">
            <a:xfrm>
              <a:off x="3814" y="115"/>
              <a:ext cx="5" cy="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</a:ln>
          </p:spPr>
          <p:txBody>
            <a:bodyPr/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>
                <a:latin typeface="Calibri" panose="020F0502020204030204" pitchFamily="34" charset="0"/>
                <a:ea typeface="微软雅黑" panose="020B0503020204020204" charset="-122"/>
              </a:endParaRPr>
            </a:p>
          </p:txBody>
        </p:sp>
        <p:sp>
          <p:nvSpPr>
            <p:cNvPr id="311" name="Rectangle 4"/>
            <p:cNvSpPr>
              <a:spLocks noChangeArrowheads="1"/>
            </p:cNvSpPr>
            <p:nvPr/>
          </p:nvSpPr>
          <p:spPr bwMode="auto">
            <a:xfrm>
              <a:off x="5119" y="115"/>
              <a:ext cx="4" cy="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</a:ln>
          </p:spPr>
          <p:txBody>
            <a:bodyPr/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>
                <a:latin typeface="Calibri" panose="020F0502020204030204" pitchFamily="34" charset="0"/>
                <a:ea typeface="微软雅黑" panose="020B0503020204020204" charset="-122"/>
              </a:endParaRPr>
            </a:p>
          </p:txBody>
        </p:sp>
        <p:sp>
          <p:nvSpPr>
            <p:cNvPr id="312" name="Rectangle 5"/>
            <p:cNvSpPr>
              <a:spLocks noChangeArrowheads="1"/>
            </p:cNvSpPr>
            <p:nvPr/>
          </p:nvSpPr>
          <p:spPr bwMode="auto">
            <a:xfrm>
              <a:off x="5119" y="115"/>
              <a:ext cx="4" cy="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</a:ln>
          </p:spPr>
          <p:txBody>
            <a:bodyPr/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>
                <a:latin typeface="Calibri" panose="020F0502020204030204" pitchFamily="34" charset="0"/>
                <a:ea typeface="微软雅黑" panose="020B0503020204020204" charset="-122"/>
              </a:endParaRPr>
            </a:p>
          </p:txBody>
        </p:sp>
        <p:sp>
          <p:nvSpPr>
            <p:cNvPr id="313" name="Rectangle 6"/>
            <p:cNvSpPr>
              <a:spLocks noChangeArrowheads="1"/>
            </p:cNvSpPr>
            <p:nvPr/>
          </p:nvSpPr>
          <p:spPr bwMode="auto">
            <a:xfrm>
              <a:off x="3814" y="119"/>
              <a:ext cx="5" cy="619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</a:ln>
          </p:spPr>
          <p:txBody>
            <a:bodyPr/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>
                <a:latin typeface="Calibri" panose="020F0502020204030204" pitchFamily="34" charset="0"/>
                <a:ea typeface="微软雅黑" panose="020B0503020204020204" charset="-122"/>
              </a:endParaRPr>
            </a:p>
          </p:txBody>
        </p:sp>
        <p:sp>
          <p:nvSpPr>
            <p:cNvPr id="315" name="Rectangle 8"/>
            <p:cNvSpPr>
              <a:spLocks noChangeArrowheads="1"/>
            </p:cNvSpPr>
            <p:nvPr/>
          </p:nvSpPr>
          <p:spPr bwMode="auto">
            <a:xfrm>
              <a:off x="161" y="834"/>
              <a:ext cx="5" cy="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</a:ln>
          </p:spPr>
          <p:txBody>
            <a:bodyPr/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>
                <a:latin typeface="Calibri" panose="020F0502020204030204" pitchFamily="34" charset="0"/>
                <a:ea typeface="微软雅黑" panose="020B0503020204020204" charset="-122"/>
              </a:endParaRPr>
            </a:p>
          </p:txBody>
        </p:sp>
        <p:sp>
          <p:nvSpPr>
            <p:cNvPr id="316" name="Rectangle 9"/>
            <p:cNvSpPr>
              <a:spLocks noChangeArrowheads="1"/>
            </p:cNvSpPr>
            <p:nvPr/>
          </p:nvSpPr>
          <p:spPr bwMode="auto">
            <a:xfrm>
              <a:off x="118" y="1020"/>
              <a:ext cx="1235" cy="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</a:ln>
          </p:spPr>
          <p:txBody>
            <a:bodyPr/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>
                <a:latin typeface="Calibri" panose="020F0502020204030204" pitchFamily="34" charset="0"/>
                <a:ea typeface="微软雅黑" panose="020B0503020204020204" charset="-122"/>
              </a:endParaRPr>
            </a:p>
          </p:txBody>
        </p:sp>
        <p:sp>
          <p:nvSpPr>
            <p:cNvPr id="317" name="Rectangle 10"/>
            <p:cNvSpPr>
              <a:spLocks noChangeArrowheads="1"/>
            </p:cNvSpPr>
            <p:nvPr/>
          </p:nvSpPr>
          <p:spPr bwMode="auto">
            <a:xfrm>
              <a:off x="1353" y="1020"/>
              <a:ext cx="4" cy="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</a:ln>
          </p:spPr>
          <p:txBody>
            <a:bodyPr/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>
                <a:latin typeface="Calibri" panose="020F0502020204030204" pitchFamily="34" charset="0"/>
                <a:ea typeface="微软雅黑" panose="020B0503020204020204" charset="-122"/>
              </a:endParaRPr>
            </a:p>
          </p:txBody>
        </p:sp>
        <p:sp>
          <p:nvSpPr>
            <p:cNvPr id="318" name="Rectangle 11"/>
            <p:cNvSpPr>
              <a:spLocks noChangeArrowheads="1"/>
            </p:cNvSpPr>
            <p:nvPr/>
          </p:nvSpPr>
          <p:spPr bwMode="auto">
            <a:xfrm>
              <a:off x="1357" y="1020"/>
              <a:ext cx="1260" cy="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</a:ln>
          </p:spPr>
          <p:txBody>
            <a:bodyPr/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>
                <a:latin typeface="Calibri" panose="020F0502020204030204" pitchFamily="34" charset="0"/>
                <a:ea typeface="微软雅黑" panose="020B0503020204020204" charset="-122"/>
              </a:endParaRPr>
            </a:p>
          </p:txBody>
        </p:sp>
        <p:sp>
          <p:nvSpPr>
            <p:cNvPr id="319" name="Rectangle 12"/>
            <p:cNvSpPr>
              <a:spLocks noChangeArrowheads="1"/>
            </p:cNvSpPr>
            <p:nvPr/>
          </p:nvSpPr>
          <p:spPr bwMode="auto">
            <a:xfrm>
              <a:off x="2617" y="1020"/>
              <a:ext cx="20" cy="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</a:ln>
          </p:spPr>
          <p:txBody>
            <a:bodyPr/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>
                <a:latin typeface="Calibri" panose="020F0502020204030204" pitchFamily="34" charset="0"/>
                <a:ea typeface="微软雅黑" panose="020B0503020204020204" charset="-122"/>
              </a:endParaRPr>
            </a:p>
          </p:txBody>
        </p:sp>
        <p:sp>
          <p:nvSpPr>
            <p:cNvPr id="320" name="Rectangle 13"/>
            <p:cNvSpPr>
              <a:spLocks noChangeArrowheads="1"/>
            </p:cNvSpPr>
            <p:nvPr/>
          </p:nvSpPr>
          <p:spPr bwMode="auto">
            <a:xfrm>
              <a:off x="2637" y="1020"/>
              <a:ext cx="1129" cy="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</a:ln>
          </p:spPr>
          <p:txBody>
            <a:bodyPr/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>
                <a:latin typeface="Calibri" panose="020F0502020204030204" pitchFamily="34" charset="0"/>
                <a:ea typeface="微软雅黑" panose="020B0503020204020204" charset="-122"/>
              </a:endParaRPr>
            </a:p>
          </p:txBody>
        </p:sp>
        <p:sp>
          <p:nvSpPr>
            <p:cNvPr id="321" name="Rectangle 14"/>
            <p:cNvSpPr>
              <a:spLocks noChangeArrowheads="1"/>
            </p:cNvSpPr>
            <p:nvPr/>
          </p:nvSpPr>
          <p:spPr bwMode="auto">
            <a:xfrm>
              <a:off x="3814" y="834"/>
              <a:ext cx="5" cy="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</a:ln>
          </p:spPr>
          <p:txBody>
            <a:bodyPr/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>
                <a:latin typeface="Calibri" panose="020F0502020204030204" pitchFamily="34" charset="0"/>
                <a:ea typeface="微软雅黑" panose="020B0503020204020204" charset="-122"/>
              </a:endParaRPr>
            </a:p>
          </p:txBody>
        </p:sp>
        <p:sp>
          <p:nvSpPr>
            <p:cNvPr id="322" name="Rectangle 15"/>
            <p:cNvSpPr>
              <a:spLocks noChangeArrowheads="1"/>
            </p:cNvSpPr>
            <p:nvPr/>
          </p:nvSpPr>
          <p:spPr bwMode="auto">
            <a:xfrm>
              <a:off x="3771" y="1020"/>
              <a:ext cx="1300" cy="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</a:ln>
          </p:spPr>
          <p:txBody>
            <a:bodyPr/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>
                <a:latin typeface="Calibri" panose="020F0502020204030204" pitchFamily="34" charset="0"/>
                <a:ea typeface="微软雅黑" panose="020B0503020204020204" charset="-122"/>
              </a:endParaRPr>
            </a:p>
          </p:txBody>
        </p:sp>
        <p:sp>
          <p:nvSpPr>
            <p:cNvPr id="323" name="Rectangle 16"/>
            <p:cNvSpPr>
              <a:spLocks noChangeArrowheads="1"/>
            </p:cNvSpPr>
            <p:nvPr/>
          </p:nvSpPr>
          <p:spPr bwMode="auto">
            <a:xfrm>
              <a:off x="5119" y="834"/>
              <a:ext cx="4" cy="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</a:ln>
          </p:spPr>
          <p:txBody>
            <a:bodyPr/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>
                <a:latin typeface="Calibri" panose="020F0502020204030204" pitchFamily="34" charset="0"/>
                <a:ea typeface="微软雅黑" panose="020B0503020204020204" charset="-122"/>
              </a:endParaRPr>
            </a:p>
          </p:txBody>
        </p:sp>
        <p:sp>
          <p:nvSpPr>
            <p:cNvPr id="324" name="Rectangle 17"/>
            <p:cNvSpPr>
              <a:spLocks noChangeArrowheads="1"/>
            </p:cNvSpPr>
            <p:nvPr/>
          </p:nvSpPr>
          <p:spPr bwMode="auto">
            <a:xfrm>
              <a:off x="3814" y="742"/>
              <a:ext cx="5" cy="708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</a:ln>
          </p:spPr>
          <p:txBody>
            <a:bodyPr/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>
                <a:latin typeface="Calibri" panose="020F0502020204030204" pitchFamily="34" charset="0"/>
                <a:ea typeface="微软雅黑" panose="020B0503020204020204" charset="-122"/>
              </a:endParaRPr>
            </a:p>
          </p:txBody>
        </p:sp>
        <p:sp>
          <p:nvSpPr>
            <p:cNvPr id="326" name="Rectangle 19"/>
            <p:cNvSpPr>
              <a:spLocks noChangeArrowheads="1"/>
            </p:cNvSpPr>
            <p:nvPr/>
          </p:nvSpPr>
          <p:spPr bwMode="auto">
            <a:xfrm>
              <a:off x="161" y="1495"/>
              <a:ext cx="5" cy="3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</a:ln>
          </p:spPr>
          <p:txBody>
            <a:bodyPr/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>
                <a:latin typeface="Calibri" panose="020F0502020204030204" pitchFamily="34" charset="0"/>
                <a:ea typeface="微软雅黑" panose="020B0503020204020204" charset="-122"/>
              </a:endParaRPr>
            </a:p>
          </p:txBody>
        </p:sp>
        <p:sp>
          <p:nvSpPr>
            <p:cNvPr id="327" name="Rectangle 20"/>
            <p:cNvSpPr>
              <a:spLocks noChangeArrowheads="1"/>
            </p:cNvSpPr>
            <p:nvPr/>
          </p:nvSpPr>
          <p:spPr bwMode="auto">
            <a:xfrm>
              <a:off x="166" y="1495"/>
              <a:ext cx="1235" cy="3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</a:ln>
          </p:spPr>
          <p:txBody>
            <a:bodyPr/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>
                <a:latin typeface="Calibri" panose="020F0502020204030204" pitchFamily="34" charset="0"/>
                <a:ea typeface="微软雅黑" panose="020B0503020204020204" charset="-122"/>
              </a:endParaRPr>
            </a:p>
          </p:txBody>
        </p:sp>
        <p:sp>
          <p:nvSpPr>
            <p:cNvPr id="328" name="Rectangle 21"/>
            <p:cNvSpPr>
              <a:spLocks noChangeArrowheads="1"/>
            </p:cNvSpPr>
            <p:nvPr/>
          </p:nvSpPr>
          <p:spPr bwMode="auto">
            <a:xfrm>
              <a:off x="1401" y="1495"/>
              <a:ext cx="4" cy="3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</a:ln>
          </p:spPr>
          <p:txBody>
            <a:bodyPr/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>
                <a:latin typeface="Calibri" panose="020F0502020204030204" pitchFamily="34" charset="0"/>
                <a:ea typeface="微软雅黑" panose="020B0503020204020204" charset="-122"/>
              </a:endParaRPr>
            </a:p>
          </p:txBody>
        </p:sp>
        <p:sp>
          <p:nvSpPr>
            <p:cNvPr id="329" name="Rectangle 22"/>
            <p:cNvSpPr>
              <a:spLocks noChangeArrowheads="1"/>
            </p:cNvSpPr>
            <p:nvPr/>
          </p:nvSpPr>
          <p:spPr bwMode="auto">
            <a:xfrm>
              <a:off x="1405" y="1495"/>
              <a:ext cx="1260" cy="3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</a:ln>
          </p:spPr>
          <p:txBody>
            <a:bodyPr/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>
                <a:latin typeface="Calibri" panose="020F0502020204030204" pitchFamily="34" charset="0"/>
                <a:ea typeface="微软雅黑" panose="020B0503020204020204" charset="-122"/>
              </a:endParaRPr>
            </a:p>
          </p:txBody>
        </p:sp>
        <p:sp>
          <p:nvSpPr>
            <p:cNvPr id="330" name="Rectangle 23"/>
            <p:cNvSpPr>
              <a:spLocks noChangeArrowheads="1"/>
            </p:cNvSpPr>
            <p:nvPr/>
          </p:nvSpPr>
          <p:spPr bwMode="auto">
            <a:xfrm>
              <a:off x="2665" y="1495"/>
              <a:ext cx="20" cy="3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</a:ln>
          </p:spPr>
          <p:txBody>
            <a:bodyPr/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>
                <a:latin typeface="Calibri" panose="020F0502020204030204" pitchFamily="34" charset="0"/>
                <a:ea typeface="微软雅黑" panose="020B0503020204020204" charset="-122"/>
              </a:endParaRPr>
            </a:p>
          </p:txBody>
        </p:sp>
        <p:sp>
          <p:nvSpPr>
            <p:cNvPr id="331" name="Rectangle 24"/>
            <p:cNvSpPr>
              <a:spLocks noChangeArrowheads="1"/>
            </p:cNvSpPr>
            <p:nvPr/>
          </p:nvSpPr>
          <p:spPr bwMode="auto">
            <a:xfrm>
              <a:off x="2685" y="1495"/>
              <a:ext cx="1129" cy="3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</a:ln>
          </p:spPr>
          <p:txBody>
            <a:bodyPr/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>
                <a:latin typeface="Calibri" panose="020F0502020204030204" pitchFamily="34" charset="0"/>
                <a:ea typeface="微软雅黑" panose="020B0503020204020204" charset="-122"/>
              </a:endParaRPr>
            </a:p>
          </p:txBody>
        </p:sp>
        <p:sp>
          <p:nvSpPr>
            <p:cNvPr id="332" name="Rectangle 25"/>
            <p:cNvSpPr>
              <a:spLocks noChangeArrowheads="1"/>
            </p:cNvSpPr>
            <p:nvPr/>
          </p:nvSpPr>
          <p:spPr bwMode="auto">
            <a:xfrm>
              <a:off x="3814" y="1495"/>
              <a:ext cx="5" cy="3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</a:ln>
          </p:spPr>
          <p:txBody>
            <a:bodyPr/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>
                <a:latin typeface="Calibri" panose="020F0502020204030204" pitchFamily="34" charset="0"/>
                <a:ea typeface="微软雅黑" panose="020B0503020204020204" charset="-122"/>
              </a:endParaRPr>
            </a:p>
          </p:txBody>
        </p:sp>
        <p:sp>
          <p:nvSpPr>
            <p:cNvPr id="333" name="Rectangle 26"/>
            <p:cNvSpPr>
              <a:spLocks noChangeArrowheads="1"/>
            </p:cNvSpPr>
            <p:nvPr/>
          </p:nvSpPr>
          <p:spPr bwMode="auto">
            <a:xfrm>
              <a:off x="3819" y="1495"/>
              <a:ext cx="1300" cy="3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</a:ln>
          </p:spPr>
          <p:txBody>
            <a:bodyPr/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>
                <a:latin typeface="Calibri" panose="020F0502020204030204" pitchFamily="34" charset="0"/>
                <a:ea typeface="微软雅黑" panose="020B0503020204020204" charset="-122"/>
              </a:endParaRPr>
            </a:p>
          </p:txBody>
        </p:sp>
        <p:sp>
          <p:nvSpPr>
            <p:cNvPr id="334" name="Rectangle 27"/>
            <p:cNvSpPr>
              <a:spLocks noChangeArrowheads="1"/>
            </p:cNvSpPr>
            <p:nvPr/>
          </p:nvSpPr>
          <p:spPr bwMode="auto">
            <a:xfrm>
              <a:off x="5119" y="1495"/>
              <a:ext cx="4" cy="3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</a:ln>
          </p:spPr>
          <p:txBody>
            <a:bodyPr/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>
                <a:latin typeface="Calibri" panose="020F0502020204030204" pitchFamily="34" charset="0"/>
                <a:ea typeface="微软雅黑" panose="020B0503020204020204" charset="-122"/>
              </a:endParaRPr>
            </a:p>
          </p:txBody>
        </p:sp>
        <p:grpSp>
          <p:nvGrpSpPr>
            <p:cNvPr id="335" name="Group 27"/>
            <p:cNvGrpSpPr/>
            <p:nvPr/>
          </p:nvGrpSpPr>
          <p:grpSpPr bwMode="auto">
            <a:xfrm>
              <a:off x="0" y="-47"/>
              <a:ext cx="5075" cy="1665"/>
              <a:chOff x="0" y="-39"/>
              <a:chExt cx="4962" cy="1377"/>
            </a:xfrm>
          </p:grpSpPr>
          <p:sp>
            <p:nvSpPr>
              <p:cNvPr id="489" name="Rectangle 29"/>
              <p:cNvSpPr>
                <a:spLocks noChangeArrowheads="1"/>
              </p:cNvSpPr>
              <p:nvPr/>
            </p:nvSpPr>
            <p:spPr bwMode="auto">
              <a:xfrm>
                <a:off x="5" y="4"/>
                <a:ext cx="1235" cy="234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9525">
                <a:noFill/>
                <a:miter lim="800000"/>
              </a:ln>
            </p:spPr>
            <p:txBody>
              <a:bodyPr/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Calibri" panose="020F0502020204030204" pitchFamily="34" charset="0"/>
                  <a:ea typeface="微软雅黑" panose="020B0503020204020204" charset="-122"/>
                </a:endParaRPr>
              </a:p>
            </p:txBody>
          </p:sp>
          <p:sp>
            <p:nvSpPr>
              <p:cNvPr id="490" name="Rectangle 30"/>
              <p:cNvSpPr>
                <a:spLocks noChangeArrowheads="1"/>
              </p:cNvSpPr>
              <p:nvPr/>
            </p:nvSpPr>
            <p:spPr bwMode="auto">
              <a:xfrm>
                <a:off x="372" y="8"/>
                <a:ext cx="289" cy="185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 lIns="0" tIns="0" rIns="0" bIns="0">
                <a:spAutoFit/>
              </a:bodyPr>
              <a:p>
                <a:pPr>
                  <a:buFont typeface="Arial" panose="020B0604020202020204" pitchFamily="34" charset="0"/>
                  <a:buNone/>
                </a:pPr>
                <a:r>
                  <a:rPr lang="en-US" altLang="zh-CN" dirty="0">
                    <a:latin typeface="微软雅黑" panose="020B0503020204020204" charset="-122"/>
                    <a:ea typeface="微软雅黑" panose="020B0503020204020204" charset="-122"/>
                  </a:rPr>
                  <a:t>ISTJ</a:t>
                </a:r>
                <a:endParaRPr lang="en-US" altLang="zh-CN" dirty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491" name="Rectangle 31"/>
              <p:cNvSpPr>
                <a:spLocks noChangeArrowheads="1"/>
              </p:cNvSpPr>
              <p:nvPr/>
            </p:nvSpPr>
            <p:spPr bwMode="auto">
              <a:xfrm>
                <a:off x="5" y="238"/>
                <a:ext cx="1235" cy="180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9525">
                <a:noFill/>
                <a:miter lim="800000"/>
              </a:ln>
            </p:spPr>
            <p:txBody>
              <a:bodyPr/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>
                  <a:latin typeface="Calibri" panose="020F0502020204030204" pitchFamily="34" charset="0"/>
                  <a:ea typeface="微软雅黑" panose="020B0503020204020204" charset="-122"/>
                </a:endParaRPr>
              </a:p>
            </p:txBody>
          </p:sp>
          <p:sp>
            <p:nvSpPr>
              <p:cNvPr id="492" name="Rectangle 32"/>
              <p:cNvSpPr>
                <a:spLocks noChangeArrowheads="1"/>
              </p:cNvSpPr>
              <p:nvPr/>
            </p:nvSpPr>
            <p:spPr bwMode="auto">
              <a:xfrm>
                <a:off x="254" y="240"/>
                <a:ext cx="512" cy="123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 lIns="0" tIns="0" rIns="0" bIns="0">
                <a:spAutoFit/>
              </a:bodyPr>
              <a:p>
                <a:pPr>
                  <a:buFont typeface="Arial" panose="020B0604020202020204" pitchFamily="34" charset="0"/>
                  <a:buNone/>
                </a:pPr>
                <a:r>
                  <a:rPr lang="en-US" altLang="zh-CN" sz="1200" b="1" dirty="0">
                    <a:latin typeface="微软雅黑" panose="020B0503020204020204" charset="-122"/>
                    <a:ea typeface="微软雅黑" panose="020B0503020204020204" charset="-122"/>
                  </a:rPr>
                  <a:t>Inspector</a:t>
                </a:r>
                <a:endParaRPr lang="en-US" altLang="zh-CN" sz="1200" dirty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493" name="Rectangle 33"/>
              <p:cNvSpPr>
                <a:spLocks noChangeArrowheads="1"/>
              </p:cNvSpPr>
              <p:nvPr/>
            </p:nvSpPr>
            <p:spPr bwMode="auto">
              <a:xfrm>
                <a:off x="5" y="418"/>
                <a:ext cx="1235" cy="205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9525">
                <a:noFill/>
                <a:miter lim="800000"/>
              </a:ln>
            </p:spPr>
            <p:txBody>
              <a:bodyPr/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>
                  <a:latin typeface="Calibri" panose="020F0502020204030204" pitchFamily="34" charset="0"/>
                  <a:ea typeface="微软雅黑" panose="020B0503020204020204" charset="-122"/>
                </a:endParaRPr>
              </a:p>
            </p:txBody>
          </p:sp>
          <p:sp>
            <p:nvSpPr>
              <p:cNvPr id="494" name="Rectangle 34"/>
              <p:cNvSpPr>
                <a:spLocks noChangeArrowheads="1"/>
              </p:cNvSpPr>
              <p:nvPr/>
            </p:nvSpPr>
            <p:spPr bwMode="auto">
              <a:xfrm>
                <a:off x="354" y="442"/>
                <a:ext cx="324" cy="123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 lIns="0" tIns="0" rIns="0" bIns="0">
                <a:spAutoFit/>
              </a:bodyPr>
              <a:p>
                <a:pPr>
                  <a:buFont typeface="Arial" panose="020B0604020202020204" pitchFamily="34" charset="0"/>
                  <a:buNone/>
                </a:pPr>
                <a:r>
                  <a:rPr lang="zh-CN" altLang="en-US" sz="1200" dirty="0">
                    <a:latin typeface="宋体" panose="02010600030101010101" pitchFamily="2" charset="-122"/>
                    <a:ea typeface="微软雅黑" panose="020B0503020204020204" charset="-122"/>
                  </a:rPr>
                  <a:t>稽查员</a:t>
                </a:r>
                <a:endParaRPr lang="zh-CN" altLang="en-US" sz="1200" dirty="0">
                  <a:latin typeface="Calibri" panose="020F0502020204030204" pitchFamily="34" charset="0"/>
                  <a:ea typeface="微软雅黑" panose="020B0503020204020204" charset="-122"/>
                </a:endParaRPr>
              </a:p>
            </p:txBody>
          </p:sp>
          <p:sp>
            <p:nvSpPr>
              <p:cNvPr id="495" name="Rectangle 35"/>
              <p:cNvSpPr>
                <a:spLocks noChangeArrowheads="1"/>
              </p:cNvSpPr>
              <p:nvPr/>
            </p:nvSpPr>
            <p:spPr bwMode="auto">
              <a:xfrm>
                <a:off x="1244" y="4"/>
                <a:ext cx="1260" cy="234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9525">
                <a:noFill/>
                <a:miter lim="800000"/>
              </a:ln>
            </p:spPr>
            <p:txBody>
              <a:bodyPr/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>
                  <a:latin typeface="Calibri" panose="020F0502020204030204" pitchFamily="34" charset="0"/>
                  <a:ea typeface="微软雅黑" panose="020B0503020204020204" charset="-122"/>
                </a:endParaRPr>
              </a:p>
            </p:txBody>
          </p:sp>
          <p:sp>
            <p:nvSpPr>
              <p:cNvPr id="496" name="Rectangle 36"/>
              <p:cNvSpPr>
                <a:spLocks noChangeArrowheads="1"/>
              </p:cNvSpPr>
              <p:nvPr/>
            </p:nvSpPr>
            <p:spPr bwMode="auto">
              <a:xfrm>
                <a:off x="1635" y="8"/>
                <a:ext cx="286" cy="185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 lIns="0" tIns="0" rIns="0" bIns="0">
                <a:spAutoFit/>
              </a:bodyPr>
              <a:p>
                <a:pPr>
                  <a:buFont typeface="Arial" panose="020B0604020202020204" pitchFamily="34" charset="0"/>
                  <a:buNone/>
                </a:pPr>
                <a:r>
                  <a:rPr lang="en-US" altLang="zh-CN" dirty="0">
                    <a:latin typeface="微软雅黑" panose="020B0503020204020204" charset="-122"/>
                    <a:ea typeface="微软雅黑" panose="020B0503020204020204" charset="-122"/>
                  </a:rPr>
                  <a:t>ISFJ</a:t>
                </a:r>
                <a:endParaRPr lang="en-US" altLang="zh-CN" dirty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497" name="Rectangle 37"/>
              <p:cNvSpPr>
                <a:spLocks noChangeArrowheads="1"/>
              </p:cNvSpPr>
              <p:nvPr/>
            </p:nvSpPr>
            <p:spPr bwMode="auto">
              <a:xfrm>
                <a:off x="1244" y="238"/>
                <a:ext cx="1260" cy="180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9525">
                <a:noFill/>
                <a:miter lim="800000"/>
              </a:ln>
            </p:spPr>
            <p:txBody>
              <a:bodyPr/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>
                  <a:latin typeface="Calibri" panose="020F0502020204030204" pitchFamily="34" charset="0"/>
                  <a:ea typeface="微软雅黑" panose="020B0503020204020204" charset="-122"/>
                </a:endParaRPr>
              </a:p>
            </p:txBody>
          </p:sp>
          <p:sp>
            <p:nvSpPr>
              <p:cNvPr id="498" name="Rectangle 38"/>
              <p:cNvSpPr>
                <a:spLocks noChangeArrowheads="1"/>
              </p:cNvSpPr>
              <p:nvPr/>
            </p:nvSpPr>
            <p:spPr bwMode="auto">
              <a:xfrm>
                <a:off x="1511" y="240"/>
                <a:ext cx="513" cy="123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 lIns="0" tIns="0" rIns="0" bIns="0">
                <a:spAutoFit/>
              </a:bodyPr>
              <a:p>
                <a:pPr>
                  <a:buFont typeface="Arial" panose="020B0604020202020204" pitchFamily="34" charset="0"/>
                  <a:buNone/>
                </a:pPr>
                <a:r>
                  <a:rPr lang="en-US" altLang="zh-CN" sz="1200" b="1" dirty="0">
                    <a:latin typeface="微软雅黑" panose="020B0503020204020204" charset="-122"/>
                    <a:ea typeface="微软雅黑" panose="020B0503020204020204" charset="-122"/>
                  </a:rPr>
                  <a:t>Protector</a:t>
                </a:r>
                <a:endParaRPr lang="en-US" altLang="zh-CN" sz="1200" dirty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499" name="Rectangle 39"/>
              <p:cNvSpPr>
                <a:spLocks noChangeArrowheads="1"/>
              </p:cNvSpPr>
              <p:nvPr/>
            </p:nvSpPr>
            <p:spPr bwMode="auto">
              <a:xfrm>
                <a:off x="1244" y="418"/>
                <a:ext cx="1260" cy="205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9525">
                <a:noFill/>
                <a:miter lim="800000"/>
              </a:ln>
            </p:spPr>
            <p:txBody>
              <a:bodyPr/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>
                  <a:latin typeface="Calibri" panose="020F0502020204030204" pitchFamily="34" charset="0"/>
                  <a:ea typeface="微软雅黑" panose="020B0503020204020204" charset="-122"/>
                </a:endParaRPr>
              </a:p>
            </p:txBody>
          </p:sp>
          <p:sp>
            <p:nvSpPr>
              <p:cNvPr id="500" name="Rectangle 40"/>
              <p:cNvSpPr>
                <a:spLocks noChangeArrowheads="1"/>
              </p:cNvSpPr>
              <p:nvPr/>
            </p:nvSpPr>
            <p:spPr bwMode="auto">
              <a:xfrm>
                <a:off x="1568" y="441"/>
                <a:ext cx="324" cy="123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 lIns="0" tIns="0" rIns="0" bIns="0">
                <a:spAutoFit/>
              </a:bodyPr>
              <a:p>
                <a:pPr>
                  <a:buFont typeface="Arial" panose="020B0604020202020204" pitchFamily="34" charset="0"/>
                  <a:buNone/>
                </a:pPr>
                <a:r>
                  <a:rPr lang="zh-CN" altLang="en-US" sz="1200" dirty="0">
                    <a:latin typeface="宋体" panose="02010600030101010101" pitchFamily="2" charset="-122"/>
                    <a:ea typeface="微软雅黑" panose="020B0503020204020204" charset="-122"/>
                  </a:rPr>
                  <a:t>保护者</a:t>
                </a:r>
                <a:endParaRPr lang="zh-CN" altLang="en-US" sz="1200" dirty="0">
                  <a:latin typeface="Calibri" panose="020F0502020204030204" pitchFamily="34" charset="0"/>
                  <a:ea typeface="微软雅黑" panose="020B0503020204020204" charset="-122"/>
                </a:endParaRPr>
              </a:p>
            </p:txBody>
          </p:sp>
          <p:sp>
            <p:nvSpPr>
              <p:cNvPr id="501" name="Rectangle 41"/>
              <p:cNvSpPr>
                <a:spLocks noChangeArrowheads="1"/>
              </p:cNvSpPr>
              <p:nvPr/>
            </p:nvSpPr>
            <p:spPr bwMode="auto">
              <a:xfrm>
                <a:off x="2524" y="4"/>
                <a:ext cx="1119" cy="629"/>
              </a:xfrm>
              <a:prstGeom prst="rect">
                <a:avLst/>
              </a:prstGeom>
              <a:solidFill>
                <a:srgbClr val="FF00FF"/>
              </a:solidFill>
              <a:ln w="9525">
                <a:noFill/>
                <a:miter lim="800000"/>
              </a:ln>
            </p:spPr>
            <p:txBody>
              <a:bodyPr/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>
                  <a:latin typeface="Calibri" panose="020F0502020204030204" pitchFamily="34" charset="0"/>
                  <a:ea typeface="微软雅黑" panose="020B0503020204020204" charset="-122"/>
                </a:endParaRPr>
              </a:p>
            </p:txBody>
          </p:sp>
          <p:sp>
            <p:nvSpPr>
              <p:cNvPr id="502" name="Rectangle 42"/>
              <p:cNvSpPr>
                <a:spLocks noChangeArrowheads="1"/>
              </p:cNvSpPr>
              <p:nvPr/>
            </p:nvSpPr>
            <p:spPr bwMode="auto">
              <a:xfrm>
                <a:off x="2823" y="8"/>
                <a:ext cx="324" cy="185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 lIns="0" tIns="0" rIns="0" bIns="0">
                <a:spAutoFit/>
              </a:bodyPr>
              <a:p>
                <a:pPr>
                  <a:buFont typeface="Arial" panose="020B0604020202020204" pitchFamily="34" charset="0"/>
                  <a:buNone/>
                </a:pPr>
                <a:r>
                  <a:rPr lang="en-US" altLang="zh-CN" dirty="0">
                    <a:latin typeface="微软雅黑" panose="020B0503020204020204" charset="-122"/>
                    <a:ea typeface="微软雅黑" panose="020B0503020204020204" charset="-122"/>
                  </a:rPr>
                  <a:t>INFJ</a:t>
                </a:r>
                <a:endParaRPr lang="en-US" altLang="zh-CN" dirty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504" name="Rectangle 44"/>
              <p:cNvSpPr>
                <a:spLocks noChangeArrowheads="1"/>
              </p:cNvSpPr>
              <p:nvPr/>
            </p:nvSpPr>
            <p:spPr bwMode="auto">
              <a:xfrm>
                <a:off x="2686" y="240"/>
                <a:ext cx="548" cy="123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 lIns="0" tIns="0" rIns="0" bIns="0">
                <a:spAutoFit/>
              </a:bodyPr>
              <a:p>
                <a:pPr>
                  <a:buFont typeface="Arial" panose="020B0604020202020204" pitchFamily="34" charset="0"/>
                  <a:buNone/>
                </a:pPr>
                <a:r>
                  <a:rPr lang="en-US" altLang="zh-CN" sz="1200" b="1" dirty="0">
                    <a:latin typeface="微软雅黑" panose="020B0503020204020204" charset="-122"/>
                    <a:ea typeface="微软雅黑" panose="020B0503020204020204" charset="-122"/>
                  </a:rPr>
                  <a:t>Counselor</a:t>
                </a:r>
                <a:endParaRPr lang="en-US" altLang="zh-CN" sz="1200" dirty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506" name="Rectangle 46"/>
              <p:cNvSpPr>
                <a:spLocks noChangeArrowheads="1"/>
              </p:cNvSpPr>
              <p:nvPr/>
            </p:nvSpPr>
            <p:spPr bwMode="auto">
              <a:xfrm>
                <a:off x="2816" y="442"/>
                <a:ext cx="324" cy="123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 lIns="0" tIns="0" rIns="0" bIns="0">
                <a:spAutoFit/>
              </a:bodyPr>
              <a:p>
                <a:pPr>
                  <a:buFont typeface="Arial" panose="020B0604020202020204" pitchFamily="34" charset="0"/>
                  <a:buNone/>
                </a:pPr>
                <a:r>
                  <a:rPr lang="zh-CN" altLang="en-US" sz="1200" dirty="0">
                    <a:latin typeface="宋体" panose="02010600030101010101" pitchFamily="2" charset="-122"/>
                    <a:ea typeface="微软雅黑" panose="020B0503020204020204" charset="-122"/>
                  </a:rPr>
                  <a:t>咨询师</a:t>
                </a:r>
                <a:endParaRPr lang="zh-CN" altLang="en-US" sz="1200" dirty="0">
                  <a:latin typeface="Calibri" panose="020F0502020204030204" pitchFamily="34" charset="0"/>
                  <a:ea typeface="微软雅黑" panose="020B0503020204020204" charset="-122"/>
                </a:endParaRPr>
              </a:p>
            </p:txBody>
          </p:sp>
          <p:sp>
            <p:nvSpPr>
              <p:cNvPr id="507" name="Rectangle 47"/>
              <p:cNvSpPr>
                <a:spLocks noChangeArrowheads="1"/>
              </p:cNvSpPr>
              <p:nvPr/>
            </p:nvSpPr>
            <p:spPr bwMode="auto">
              <a:xfrm>
                <a:off x="3658" y="4"/>
                <a:ext cx="1300" cy="629"/>
              </a:xfrm>
              <a:prstGeom prst="rect">
                <a:avLst/>
              </a:prstGeom>
              <a:solidFill>
                <a:srgbClr val="FF00FF"/>
              </a:solidFill>
              <a:ln w="9525">
                <a:noFill/>
                <a:miter lim="800000"/>
              </a:ln>
            </p:spPr>
            <p:txBody>
              <a:bodyPr/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>
                  <a:latin typeface="Calibri" panose="020F0502020204030204" pitchFamily="34" charset="0"/>
                  <a:ea typeface="微软雅黑" panose="020B0503020204020204" charset="-122"/>
                </a:endParaRPr>
              </a:p>
            </p:txBody>
          </p:sp>
          <p:sp>
            <p:nvSpPr>
              <p:cNvPr id="508" name="Rectangle 48"/>
              <p:cNvSpPr>
                <a:spLocks noChangeArrowheads="1"/>
              </p:cNvSpPr>
              <p:nvPr/>
            </p:nvSpPr>
            <p:spPr bwMode="auto">
              <a:xfrm>
                <a:off x="4031" y="8"/>
                <a:ext cx="365" cy="185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 lIns="0" tIns="0" rIns="0" bIns="0">
                <a:spAutoFit/>
              </a:bodyPr>
              <a:p>
                <a:pPr>
                  <a:buFont typeface="Arial" panose="020B0604020202020204" pitchFamily="34" charset="0"/>
                  <a:buNone/>
                </a:pPr>
                <a:r>
                  <a:rPr lang="en-US" altLang="zh-CN" dirty="0">
                    <a:latin typeface="微软雅黑" panose="020B0503020204020204" charset="-122"/>
                    <a:ea typeface="微软雅黑" panose="020B0503020204020204" charset="-122"/>
                  </a:rPr>
                  <a:t>INFP</a:t>
                </a:r>
                <a:endParaRPr lang="en-US" altLang="zh-CN" dirty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510" name="Rectangle 50"/>
              <p:cNvSpPr>
                <a:spLocks noChangeArrowheads="1"/>
              </p:cNvSpPr>
              <p:nvPr/>
            </p:nvSpPr>
            <p:spPr bwMode="auto">
              <a:xfrm>
                <a:off x="3802" y="240"/>
                <a:ext cx="696" cy="123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 lIns="0" tIns="0" rIns="0" bIns="0">
                <a:spAutoFit/>
              </a:bodyPr>
              <a:p>
                <a:pPr>
                  <a:buFont typeface="Arial" panose="020B0604020202020204" pitchFamily="34" charset="0"/>
                  <a:buNone/>
                </a:pPr>
                <a:r>
                  <a:rPr lang="en-US" altLang="zh-CN" sz="1200" b="1" dirty="0">
                    <a:latin typeface="微软雅黑" panose="020B0503020204020204" charset="-122"/>
                    <a:ea typeface="微软雅黑" panose="020B0503020204020204" charset="-122"/>
                  </a:rPr>
                  <a:t>Healer/Tutor</a:t>
                </a:r>
                <a:endParaRPr lang="en-US" altLang="zh-CN" sz="1200" dirty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512" name="Rectangle 52"/>
              <p:cNvSpPr>
                <a:spLocks noChangeArrowheads="1"/>
              </p:cNvSpPr>
              <p:nvPr/>
            </p:nvSpPr>
            <p:spPr bwMode="auto">
              <a:xfrm>
                <a:off x="3837" y="441"/>
                <a:ext cx="767" cy="123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 lIns="0" tIns="0" rIns="0" bIns="0">
                <a:spAutoFit/>
              </a:bodyPr>
              <a:p>
                <a:pPr>
                  <a:buFont typeface="Arial" panose="020B0604020202020204" pitchFamily="34" charset="0"/>
                  <a:buNone/>
                </a:pPr>
                <a:r>
                  <a:rPr lang="zh-CN" altLang="en-US" sz="1200" dirty="0">
                    <a:latin typeface="宋体" panose="02010600030101010101" pitchFamily="2" charset="-122"/>
                    <a:ea typeface="微软雅黑" panose="020B0503020204020204" charset="-122"/>
                  </a:rPr>
                  <a:t>治疗</a:t>
                </a:r>
                <a:r>
                  <a:rPr lang="zh-CN" altLang="en-US" sz="1200" dirty="0" smtClean="0">
                    <a:latin typeface="宋体" panose="02010600030101010101" pitchFamily="2" charset="-122"/>
                    <a:ea typeface="微软雅黑" panose="020B0503020204020204" charset="-122"/>
                  </a:rPr>
                  <a:t>师</a:t>
                </a:r>
                <a:r>
                  <a:rPr lang="en-US" altLang="zh-CN" sz="1200" dirty="0" smtClean="0">
                    <a:latin typeface="宋体" panose="02010600030101010101" pitchFamily="2" charset="-122"/>
                    <a:ea typeface="微软雅黑" panose="020B0503020204020204" charset="-122"/>
                  </a:rPr>
                  <a:t>/</a:t>
                </a:r>
                <a:r>
                  <a:rPr lang="zh-CN" altLang="en-US" sz="1200" dirty="0" smtClean="0">
                    <a:latin typeface="宋体" panose="02010600030101010101" pitchFamily="2" charset="-122"/>
                    <a:ea typeface="微软雅黑" panose="020B0503020204020204" charset="-122"/>
                  </a:rPr>
                  <a:t>导师</a:t>
                </a:r>
                <a:endParaRPr lang="zh-CN" altLang="en-US" sz="1200" dirty="0">
                  <a:latin typeface="Calibri" panose="020F0502020204030204" pitchFamily="34" charset="0"/>
                  <a:ea typeface="微软雅黑" panose="020B0503020204020204" charset="-122"/>
                </a:endParaRPr>
              </a:p>
            </p:txBody>
          </p:sp>
          <p:sp>
            <p:nvSpPr>
              <p:cNvPr id="515" name="Rectangle 5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5" cy="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</a:ln>
            </p:spPr>
            <p:txBody>
              <a:bodyPr/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>
                  <a:latin typeface="Calibri" panose="020F0502020204030204" pitchFamily="34" charset="0"/>
                  <a:ea typeface="微软雅黑" panose="020B0503020204020204" charset="-122"/>
                </a:endParaRPr>
              </a:p>
            </p:txBody>
          </p:sp>
          <p:sp>
            <p:nvSpPr>
              <p:cNvPr id="516" name="Line 56"/>
              <p:cNvSpPr>
                <a:spLocks noChangeShapeType="1"/>
              </p:cNvSpPr>
              <p:nvPr/>
            </p:nvSpPr>
            <p:spPr bwMode="auto">
              <a:xfrm>
                <a:off x="0" y="0"/>
                <a:ext cx="5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517" name="Line 57"/>
              <p:cNvSpPr>
                <a:spLocks noChangeShapeType="1"/>
              </p:cNvSpPr>
              <p:nvPr/>
            </p:nvSpPr>
            <p:spPr bwMode="auto">
              <a:xfrm>
                <a:off x="0" y="0"/>
                <a:ext cx="1" cy="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518" name="Rectangle 5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5" cy="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</a:ln>
            </p:spPr>
            <p:txBody>
              <a:bodyPr/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>
                  <a:latin typeface="Calibri" panose="020F0502020204030204" pitchFamily="34" charset="0"/>
                  <a:ea typeface="微软雅黑" panose="020B0503020204020204" charset="-122"/>
                </a:endParaRPr>
              </a:p>
            </p:txBody>
          </p:sp>
          <p:sp>
            <p:nvSpPr>
              <p:cNvPr id="519" name="Line 59"/>
              <p:cNvSpPr>
                <a:spLocks noChangeShapeType="1"/>
              </p:cNvSpPr>
              <p:nvPr/>
            </p:nvSpPr>
            <p:spPr bwMode="auto">
              <a:xfrm>
                <a:off x="0" y="0"/>
                <a:ext cx="5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520" name="Line 60"/>
              <p:cNvSpPr>
                <a:spLocks noChangeShapeType="1"/>
              </p:cNvSpPr>
              <p:nvPr/>
            </p:nvSpPr>
            <p:spPr bwMode="auto">
              <a:xfrm>
                <a:off x="0" y="0"/>
                <a:ext cx="1" cy="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521" name="Rectangle 61"/>
              <p:cNvSpPr>
                <a:spLocks noChangeArrowheads="1"/>
              </p:cNvSpPr>
              <p:nvPr/>
            </p:nvSpPr>
            <p:spPr bwMode="auto">
              <a:xfrm>
                <a:off x="5" y="0"/>
                <a:ext cx="1235" cy="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</a:ln>
            </p:spPr>
            <p:txBody>
              <a:bodyPr/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>
                  <a:latin typeface="Calibri" panose="020F0502020204030204" pitchFamily="34" charset="0"/>
                  <a:ea typeface="微软雅黑" panose="020B0503020204020204" charset="-122"/>
                </a:endParaRPr>
              </a:p>
            </p:txBody>
          </p:sp>
          <p:sp>
            <p:nvSpPr>
              <p:cNvPr id="522" name="Line 62"/>
              <p:cNvSpPr>
                <a:spLocks noChangeShapeType="1"/>
              </p:cNvSpPr>
              <p:nvPr/>
            </p:nvSpPr>
            <p:spPr bwMode="auto">
              <a:xfrm>
                <a:off x="5" y="0"/>
                <a:ext cx="1235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523" name="Rectangle 63"/>
              <p:cNvSpPr>
                <a:spLocks noChangeArrowheads="1"/>
              </p:cNvSpPr>
              <p:nvPr/>
            </p:nvSpPr>
            <p:spPr bwMode="auto">
              <a:xfrm>
                <a:off x="1240" y="0"/>
                <a:ext cx="4" cy="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</a:ln>
            </p:spPr>
            <p:txBody>
              <a:bodyPr/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>
                  <a:latin typeface="Calibri" panose="020F0502020204030204" pitchFamily="34" charset="0"/>
                  <a:ea typeface="微软雅黑" panose="020B0503020204020204" charset="-122"/>
                </a:endParaRPr>
              </a:p>
            </p:txBody>
          </p:sp>
          <p:sp>
            <p:nvSpPr>
              <p:cNvPr id="524" name="Line 64"/>
              <p:cNvSpPr>
                <a:spLocks noChangeShapeType="1"/>
              </p:cNvSpPr>
              <p:nvPr/>
            </p:nvSpPr>
            <p:spPr bwMode="auto">
              <a:xfrm>
                <a:off x="1240" y="0"/>
                <a:ext cx="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525" name="Line 65"/>
              <p:cNvSpPr>
                <a:spLocks noChangeShapeType="1"/>
              </p:cNvSpPr>
              <p:nvPr/>
            </p:nvSpPr>
            <p:spPr bwMode="auto">
              <a:xfrm>
                <a:off x="1240" y="0"/>
                <a:ext cx="1" cy="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526" name="Rectangle 66"/>
              <p:cNvSpPr>
                <a:spLocks noChangeArrowheads="1"/>
              </p:cNvSpPr>
              <p:nvPr/>
            </p:nvSpPr>
            <p:spPr bwMode="auto">
              <a:xfrm>
                <a:off x="1244" y="0"/>
                <a:ext cx="1260" cy="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</a:ln>
            </p:spPr>
            <p:txBody>
              <a:bodyPr/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>
                  <a:latin typeface="Calibri" panose="020F0502020204030204" pitchFamily="34" charset="0"/>
                  <a:ea typeface="微软雅黑" panose="020B0503020204020204" charset="-122"/>
                </a:endParaRPr>
              </a:p>
            </p:txBody>
          </p:sp>
          <p:sp>
            <p:nvSpPr>
              <p:cNvPr id="527" name="Line 67"/>
              <p:cNvSpPr>
                <a:spLocks noChangeShapeType="1"/>
              </p:cNvSpPr>
              <p:nvPr/>
            </p:nvSpPr>
            <p:spPr bwMode="auto">
              <a:xfrm>
                <a:off x="1244" y="0"/>
                <a:ext cx="1260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528" name="Rectangle 68"/>
              <p:cNvSpPr>
                <a:spLocks noChangeArrowheads="1"/>
              </p:cNvSpPr>
              <p:nvPr/>
            </p:nvSpPr>
            <p:spPr bwMode="auto">
              <a:xfrm>
                <a:off x="2504" y="0"/>
                <a:ext cx="4" cy="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</a:ln>
            </p:spPr>
            <p:txBody>
              <a:bodyPr/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>
                  <a:latin typeface="Calibri" panose="020F0502020204030204" pitchFamily="34" charset="0"/>
                  <a:ea typeface="微软雅黑" panose="020B0503020204020204" charset="-122"/>
                </a:endParaRPr>
              </a:p>
            </p:txBody>
          </p:sp>
          <p:sp>
            <p:nvSpPr>
              <p:cNvPr id="529" name="Line 69"/>
              <p:cNvSpPr>
                <a:spLocks noChangeShapeType="1"/>
              </p:cNvSpPr>
              <p:nvPr/>
            </p:nvSpPr>
            <p:spPr bwMode="auto">
              <a:xfrm>
                <a:off x="2504" y="0"/>
                <a:ext cx="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530" name="Line 70"/>
              <p:cNvSpPr>
                <a:spLocks noChangeShapeType="1"/>
              </p:cNvSpPr>
              <p:nvPr/>
            </p:nvSpPr>
            <p:spPr bwMode="auto">
              <a:xfrm>
                <a:off x="2504" y="0"/>
                <a:ext cx="1" cy="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531" name="Rectangle 71"/>
              <p:cNvSpPr>
                <a:spLocks noChangeArrowheads="1"/>
              </p:cNvSpPr>
              <p:nvPr/>
            </p:nvSpPr>
            <p:spPr bwMode="auto">
              <a:xfrm>
                <a:off x="2508" y="0"/>
                <a:ext cx="1145" cy="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</a:ln>
            </p:spPr>
            <p:txBody>
              <a:bodyPr/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>
                  <a:latin typeface="Calibri" panose="020F0502020204030204" pitchFamily="34" charset="0"/>
                  <a:ea typeface="微软雅黑" panose="020B0503020204020204" charset="-122"/>
                </a:endParaRPr>
              </a:p>
            </p:txBody>
          </p:sp>
          <p:sp>
            <p:nvSpPr>
              <p:cNvPr id="532" name="Line 72"/>
              <p:cNvSpPr>
                <a:spLocks noChangeShapeType="1"/>
              </p:cNvSpPr>
              <p:nvPr/>
            </p:nvSpPr>
            <p:spPr bwMode="auto">
              <a:xfrm>
                <a:off x="2508" y="0"/>
                <a:ext cx="1145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533" name="Line 73"/>
              <p:cNvSpPr>
                <a:spLocks noChangeShapeType="1"/>
              </p:cNvSpPr>
              <p:nvPr/>
            </p:nvSpPr>
            <p:spPr bwMode="auto">
              <a:xfrm>
                <a:off x="3653" y="0"/>
                <a:ext cx="5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534" name="Line 74"/>
              <p:cNvSpPr>
                <a:spLocks noChangeShapeType="1"/>
              </p:cNvSpPr>
              <p:nvPr/>
            </p:nvSpPr>
            <p:spPr bwMode="auto">
              <a:xfrm>
                <a:off x="3653" y="0"/>
                <a:ext cx="1" cy="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535" name="Rectangle 75"/>
              <p:cNvSpPr>
                <a:spLocks noChangeArrowheads="1"/>
              </p:cNvSpPr>
              <p:nvPr/>
            </p:nvSpPr>
            <p:spPr bwMode="auto">
              <a:xfrm>
                <a:off x="3658" y="0"/>
                <a:ext cx="1300" cy="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</a:ln>
            </p:spPr>
            <p:txBody>
              <a:bodyPr/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>
                  <a:latin typeface="Calibri" panose="020F0502020204030204" pitchFamily="34" charset="0"/>
                  <a:ea typeface="微软雅黑" panose="020B0503020204020204" charset="-122"/>
                </a:endParaRPr>
              </a:p>
            </p:txBody>
          </p:sp>
          <p:sp>
            <p:nvSpPr>
              <p:cNvPr id="536" name="Line 76"/>
              <p:cNvSpPr>
                <a:spLocks noChangeShapeType="1"/>
              </p:cNvSpPr>
              <p:nvPr/>
            </p:nvSpPr>
            <p:spPr bwMode="auto">
              <a:xfrm>
                <a:off x="3658" y="0"/>
                <a:ext cx="1300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537" name="Line 77"/>
              <p:cNvSpPr>
                <a:spLocks noChangeShapeType="1"/>
              </p:cNvSpPr>
              <p:nvPr/>
            </p:nvSpPr>
            <p:spPr bwMode="auto">
              <a:xfrm>
                <a:off x="4958" y="0"/>
                <a:ext cx="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538" name="Line 78"/>
              <p:cNvSpPr>
                <a:spLocks noChangeShapeType="1"/>
              </p:cNvSpPr>
              <p:nvPr/>
            </p:nvSpPr>
            <p:spPr bwMode="auto">
              <a:xfrm>
                <a:off x="4958" y="0"/>
                <a:ext cx="1" cy="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539" name="Line 79"/>
              <p:cNvSpPr>
                <a:spLocks noChangeShapeType="1"/>
              </p:cNvSpPr>
              <p:nvPr/>
            </p:nvSpPr>
            <p:spPr bwMode="auto">
              <a:xfrm>
                <a:off x="4958" y="0"/>
                <a:ext cx="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540" name="Line 80"/>
              <p:cNvSpPr>
                <a:spLocks noChangeShapeType="1"/>
              </p:cNvSpPr>
              <p:nvPr/>
            </p:nvSpPr>
            <p:spPr bwMode="auto">
              <a:xfrm>
                <a:off x="4958" y="0"/>
                <a:ext cx="1" cy="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541" name="Rectangle 81"/>
              <p:cNvSpPr>
                <a:spLocks noChangeArrowheads="1"/>
              </p:cNvSpPr>
              <p:nvPr/>
            </p:nvSpPr>
            <p:spPr bwMode="auto">
              <a:xfrm>
                <a:off x="0" y="4"/>
                <a:ext cx="5" cy="61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</a:ln>
            </p:spPr>
            <p:txBody>
              <a:bodyPr/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>
                  <a:latin typeface="Calibri" panose="020F0502020204030204" pitchFamily="34" charset="0"/>
                  <a:ea typeface="微软雅黑" panose="020B0503020204020204" charset="-122"/>
                </a:endParaRPr>
              </a:p>
            </p:txBody>
          </p:sp>
          <p:sp>
            <p:nvSpPr>
              <p:cNvPr id="542" name="Line 82"/>
              <p:cNvSpPr>
                <a:spLocks noChangeShapeType="1"/>
              </p:cNvSpPr>
              <p:nvPr/>
            </p:nvSpPr>
            <p:spPr bwMode="auto">
              <a:xfrm>
                <a:off x="0" y="4"/>
                <a:ext cx="1" cy="61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543" name="Rectangle 83"/>
              <p:cNvSpPr>
                <a:spLocks noChangeArrowheads="1"/>
              </p:cNvSpPr>
              <p:nvPr/>
            </p:nvSpPr>
            <p:spPr bwMode="auto">
              <a:xfrm>
                <a:off x="1240" y="4"/>
                <a:ext cx="4" cy="61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</a:ln>
            </p:spPr>
            <p:txBody>
              <a:bodyPr/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>
                  <a:latin typeface="Calibri" panose="020F0502020204030204" pitchFamily="34" charset="0"/>
                  <a:ea typeface="微软雅黑" panose="020B0503020204020204" charset="-122"/>
                </a:endParaRPr>
              </a:p>
            </p:txBody>
          </p:sp>
          <p:sp>
            <p:nvSpPr>
              <p:cNvPr id="544" name="Line 84"/>
              <p:cNvSpPr>
                <a:spLocks noChangeShapeType="1"/>
              </p:cNvSpPr>
              <p:nvPr/>
            </p:nvSpPr>
            <p:spPr bwMode="auto">
              <a:xfrm>
                <a:off x="1240" y="4"/>
                <a:ext cx="1" cy="61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545" name="Rectangle 85"/>
              <p:cNvSpPr>
                <a:spLocks noChangeArrowheads="1"/>
              </p:cNvSpPr>
              <p:nvPr/>
            </p:nvSpPr>
            <p:spPr bwMode="auto">
              <a:xfrm>
                <a:off x="2504" y="4"/>
                <a:ext cx="20" cy="61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</a:ln>
            </p:spPr>
            <p:txBody>
              <a:bodyPr/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>
                  <a:latin typeface="Calibri" panose="020F0502020204030204" pitchFamily="34" charset="0"/>
                  <a:ea typeface="微软雅黑" panose="020B0503020204020204" charset="-122"/>
                </a:endParaRPr>
              </a:p>
            </p:txBody>
          </p:sp>
          <p:sp>
            <p:nvSpPr>
              <p:cNvPr id="546" name="Line 86"/>
              <p:cNvSpPr>
                <a:spLocks noChangeShapeType="1"/>
              </p:cNvSpPr>
              <p:nvPr/>
            </p:nvSpPr>
            <p:spPr bwMode="auto">
              <a:xfrm>
                <a:off x="3652" y="-39"/>
                <a:ext cx="1" cy="61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547" name="Line 87"/>
              <p:cNvSpPr>
                <a:spLocks noChangeShapeType="1"/>
              </p:cNvSpPr>
              <p:nvPr/>
            </p:nvSpPr>
            <p:spPr bwMode="auto">
              <a:xfrm>
                <a:off x="3653" y="4"/>
                <a:ext cx="1" cy="61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548" name="Line 88"/>
              <p:cNvSpPr>
                <a:spLocks noChangeShapeType="1"/>
              </p:cNvSpPr>
              <p:nvPr/>
            </p:nvSpPr>
            <p:spPr bwMode="auto">
              <a:xfrm>
                <a:off x="4958" y="4"/>
                <a:ext cx="1" cy="61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549" name="Rectangle 89"/>
              <p:cNvSpPr>
                <a:spLocks noChangeArrowheads="1"/>
              </p:cNvSpPr>
              <p:nvPr/>
            </p:nvSpPr>
            <p:spPr bwMode="auto">
              <a:xfrm>
                <a:off x="5" y="627"/>
                <a:ext cx="1235" cy="234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9525">
                <a:noFill/>
                <a:miter lim="800000"/>
              </a:ln>
            </p:spPr>
            <p:txBody>
              <a:bodyPr/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>
                  <a:latin typeface="Calibri" panose="020F0502020204030204" pitchFamily="34" charset="0"/>
                  <a:ea typeface="微软雅黑" panose="020B0503020204020204" charset="-122"/>
                </a:endParaRPr>
              </a:p>
            </p:txBody>
          </p:sp>
          <p:sp>
            <p:nvSpPr>
              <p:cNvPr id="550" name="Rectangle 90"/>
              <p:cNvSpPr>
                <a:spLocks noChangeArrowheads="1"/>
              </p:cNvSpPr>
              <p:nvPr/>
            </p:nvSpPr>
            <p:spPr bwMode="auto">
              <a:xfrm>
                <a:off x="348" y="631"/>
                <a:ext cx="330" cy="185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 lIns="0" tIns="0" rIns="0" bIns="0">
                <a:spAutoFit/>
              </a:bodyPr>
              <a:p>
                <a:pPr>
                  <a:buFont typeface="Arial" panose="020B0604020202020204" pitchFamily="34" charset="0"/>
                  <a:buNone/>
                </a:pPr>
                <a:r>
                  <a:rPr lang="en-US" altLang="zh-CN" dirty="0">
                    <a:latin typeface="微软雅黑" panose="020B0503020204020204" charset="-122"/>
                    <a:ea typeface="微软雅黑" panose="020B0503020204020204" charset="-122"/>
                  </a:rPr>
                  <a:t>ESTJ</a:t>
                </a:r>
                <a:endParaRPr lang="en-US" altLang="zh-CN" dirty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551" name="Rectangle 91"/>
              <p:cNvSpPr>
                <a:spLocks noChangeArrowheads="1"/>
              </p:cNvSpPr>
              <p:nvPr/>
            </p:nvSpPr>
            <p:spPr bwMode="auto">
              <a:xfrm>
                <a:off x="5" y="861"/>
                <a:ext cx="1235" cy="181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9525">
                <a:noFill/>
                <a:miter lim="800000"/>
              </a:ln>
            </p:spPr>
            <p:txBody>
              <a:bodyPr/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>
                  <a:latin typeface="Calibri" panose="020F0502020204030204" pitchFamily="34" charset="0"/>
                  <a:ea typeface="微软雅黑" panose="020B0503020204020204" charset="-122"/>
                </a:endParaRPr>
              </a:p>
            </p:txBody>
          </p:sp>
          <p:sp>
            <p:nvSpPr>
              <p:cNvPr id="552" name="Rectangle 92"/>
              <p:cNvSpPr>
                <a:spLocks noChangeArrowheads="1"/>
              </p:cNvSpPr>
              <p:nvPr/>
            </p:nvSpPr>
            <p:spPr bwMode="auto">
              <a:xfrm>
                <a:off x="207" y="864"/>
                <a:ext cx="585" cy="123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 lIns="0" tIns="0" rIns="0" bIns="0">
                <a:spAutoFit/>
              </a:bodyPr>
              <a:p>
                <a:pPr>
                  <a:buFont typeface="Arial" panose="020B0604020202020204" pitchFamily="34" charset="0"/>
                  <a:buNone/>
                </a:pPr>
                <a:r>
                  <a:rPr lang="en-US" altLang="zh-CN" sz="1200" b="1" dirty="0">
                    <a:latin typeface="微软雅黑" panose="020B0503020204020204" charset="-122"/>
                    <a:ea typeface="微软雅黑" panose="020B0503020204020204" charset="-122"/>
                  </a:rPr>
                  <a:t>Supervisor</a:t>
                </a:r>
                <a:endParaRPr lang="en-US" altLang="zh-CN" sz="1200" dirty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553" name="Rectangle 93"/>
              <p:cNvSpPr>
                <a:spLocks noChangeArrowheads="1"/>
              </p:cNvSpPr>
              <p:nvPr/>
            </p:nvSpPr>
            <p:spPr bwMode="auto">
              <a:xfrm>
                <a:off x="5" y="1042"/>
                <a:ext cx="1235" cy="204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9525">
                <a:noFill/>
                <a:miter lim="800000"/>
              </a:ln>
            </p:spPr>
            <p:txBody>
              <a:bodyPr/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>
                  <a:latin typeface="Calibri" panose="020F0502020204030204" pitchFamily="34" charset="0"/>
                  <a:ea typeface="微软雅黑" panose="020B0503020204020204" charset="-122"/>
                </a:endParaRPr>
              </a:p>
            </p:txBody>
          </p:sp>
          <p:sp>
            <p:nvSpPr>
              <p:cNvPr id="554" name="Rectangle 94"/>
              <p:cNvSpPr>
                <a:spLocks noChangeArrowheads="1"/>
              </p:cNvSpPr>
              <p:nvPr/>
            </p:nvSpPr>
            <p:spPr bwMode="auto">
              <a:xfrm>
                <a:off x="451" y="1065"/>
                <a:ext cx="216" cy="123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 lIns="0" tIns="0" rIns="0" bIns="0">
                <a:spAutoFit/>
              </a:bodyPr>
              <a:p>
                <a:pPr>
                  <a:buFont typeface="Arial" panose="020B0604020202020204" pitchFamily="34" charset="0"/>
                  <a:buNone/>
                </a:pPr>
                <a:r>
                  <a:rPr lang="zh-CN" altLang="en-US" sz="1200" dirty="0">
                    <a:latin typeface="微软雅黑" panose="020B0503020204020204" charset="-122"/>
                    <a:ea typeface="微软雅黑" panose="020B0503020204020204" charset="-122"/>
                  </a:rPr>
                  <a:t>督导</a:t>
                </a:r>
                <a:endParaRPr lang="zh-CN" altLang="en-US" sz="1200" dirty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555" name="Rectangle 95"/>
              <p:cNvSpPr>
                <a:spLocks noChangeArrowheads="1"/>
              </p:cNvSpPr>
              <p:nvPr/>
            </p:nvSpPr>
            <p:spPr bwMode="auto">
              <a:xfrm>
                <a:off x="5" y="1246"/>
                <a:ext cx="1235" cy="89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9525">
                <a:noFill/>
                <a:miter lim="800000"/>
              </a:ln>
            </p:spPr>
            <p:txBody>
              <a:bodyPr/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>
                  <a:latin typeface="Calibri" panose="020F0502020204030204" pitchFamily="34" charset="0"/>
                  <a:ea typeface="微软雅黑" panose="020B0503020204020204" charset="-122"/>
                </a:endParaRPr>
              </a:p>
            </p:txBody>
          </p:sp>
          <p:sp>
            <p:nvSpPr>
              <p:cNvPr id="556" name="Rectangle 96"/>
              <p:cNvSpPr>
                <a:spLocks noChangeArrowheads="1"/>
              </p:cNvSpPr>
              <p:nvPr/>
            </p:nvSpPr>
            <p:spPr bwMode="auto">
              <a:xfrm>
                <a:off x="1244" y="627"/>
                <a:ext cx="1260" cy="234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9525">
                <a:noFill/>
                <a:miter lim="800000"/>
              </a:ln>
            </p:spPr>
            <p:txBody>
              <a:bodyPr/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>
                  <a:latin typeface="Calibri" panose="020F0502020204030204" pitchFamily="34" charset="0"/>
                  <a:ea typeface="微软雅黑" panose="020B0503020204020204" charset="-122"/>
                </a:endParaRPr>
              </a:p>
            </p:txBody>
          </p:sp>
          <p:sp>
            <p:nvSpPr>
              <p:cNvPr id="557" name="Rectangle 97"/>
              <p:cNvSpPr>
                <a:spLocks noChangeArrowheads="1"/>
              </p:cNvSpPr>
              <p:nvPr/>
            </p:nvSpPr>
            <p:spPr bwMode="auto">
              <a:xfrm>
                <a:off x="1602" y="631"/>
                <a:ext cx="328" cy="185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 lIns="0" tIns="0" rIns="0" bIns="0">
                <a:spAutoFit/>
              </a:bodyPr>
              <a:p>
                <a:pPr>
                  <a:buFont typeface="Arial" panose="020B0604020202020204" pitchFamily="34" charset="0"/>
                  <a:buNone/>
                </a:pPr>
                <a:r>
                  <a:rPr lang="en-US" altLang="zh-CN" dirty="0">
                    <a:latin typeface="微软雅黑" panose="020B0503020204020204" charset="-122"/>
                    <a:ea typeface="微软雅黑" panose="020B0503020204020204" charset="-122"/>
                  </a:rPr>
                  <a:t>ESFJ</a:t>
                </a:r>
                <a:endParaRPr lang="en-US" altLang="zh-CN" dirty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558" name="Rectangle 98"/>
              <p:cNvSpPr>
                <a:spLocks noChangeArrowheads="1"/>
              </p:cNvSpPr>
              <p:nvPr/>
            </p:nvSpPr>
            <p:spPr bwMode="auto">
              <a:xfrm>
                <a:off x="1244" y="861"/>
                <a:ext cx="1260" cy="164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9525">
                <a:noFill/>
                <a:miter lim="800000"/>
              </a:ln>
            </p:spPr>
            <p:txBody>
              <a:bodyPr/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>
                  <a:latin typeface="Calibri" panose="020F0502020204030204" pitchFamily="34" charset="0"/>
                  <a:ea typeface="微软雅黑" panose="020B0503020204020204" charset="-122"/>
                </a:endParaRPr>
              </a:p>
            </p:txBody>
          </p:sp>
          <p:sp>
            <p:nvSpPr>
              <p:cNvPr id="559" name="Rectangle 99"/>
              <p:cNvSpPr>
                <a:spLocks noChangeArrowheads="1"/>
              </p:cNvSpPr>
              <p:nvPr/>
            </p:nvSpPr>
            <p:spPr bwMode="auto">
              <a:xfrm>
                <a:off x="1348" y="864"/>
                <a:ext cx="814" cy="123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 lIns="0" tIns="0" rIns="0" bIns="0">
                <a:spAutoFit/>
              </a:bodyPr>
              <a:p>
                <a:pPr>
                  <a:buFont typeface="Arial" panose="020B0604020202020204" pitchFamily="34" charset="0"/>
                  <a:buNone/>
                </a:pPr>
                <a:r>
                  <a:rPr lang="en-US" altLang="zh-CN" sz="1200" b="1" dirty="0">
                    <a:latin typeface="微软雅黑" panose="020B0503020204020204" charset="-122"/>
                    <a:ea typeface="微软雅黑" panose="020B0503020204020204" charset="-122"/>
                  </a:rPr>
                  <a:t>Provider/Seller</a:t>
                </a:r>
                <a:endParaRPr lang="en-US" altLang="zh-CN" sz="1200" dirty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560" name="Rectangle 100"/>
              <p:cNvSpPr>
                <a:spLocks noChangeArrowheads="1"/>
              </p:cNvSpPr>
              <p:nvPr/>
            </p:nvSpPr>
            <p:spPr bwMode="auto">
              <a:xfrm>
                <a:off x="1244" y="1025"/>
                <a:ext cx="1260" cy="183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9525">
                <a:noFill/>
                <a:miter lim="800000"/>
              </a:ln>
            </p:spPr>
            <p:txBody>
              <a:bodyPr/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>
                  <a:latin typeface="Calibri" panose="020F0502020204030204" pitchFamily="34" charset="0"/>
                  <a:ea typeface="微软雅黑" panose="020B0503020204020204" charset="-122"/>
                </a:endParaRPr>
              </a:p>
            </p:txBody>
          </p:sp>
          <p:sp>
            <p:nvSpPr>
              <p:cNvPr id="561" name="Rectangle 101"/>
              <p:cNvSpPr>
                <a:spLocks noChangeArrowheads="1"/>
              </p:cNvSpPr>
              <p:nvPr/>
            </p:nvSpPr>
            <p:spPr bwMode="auto">
              <a:xfrm>
                <a:off x="1366" y="1065"/>
                <a:ext cx="904" cy="123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 lIns="0" tIns="0" rIns="0" bIns="0">
                <a:spAutoFit/>
              </a:bodyPr>
              <a:p>
                <a:pPr>
                  <a:buFont typeface="Arial" panose="020B0604020202020204" pitchFamily="34" charset="0"/>
                  <a:buNone/>
                </a:pPr>
                <a:r>
                  <a:rPr lang="zh-CN" altLang="en-US" sz="1200" dirty="0">
                    <a:latin typeface="宋体" panose="02010600030101010101" pitchFamily="2" charset="-122"/>
                    <a:ea typeface="微软雅黑" panose="020B0503020204020204" charset="-122"/>
                  </a:rPr>
                  <a:t>供给</a:t>
                </a:r>
                <a:r>
                  <a:rPr lang="zh-CN" altLang="en-US" sz="1200" dirty="0" smtClean="0">
                    <a:latin typeface="宋体" panose="02010600030101010101" pitchFamily="2" charset="-122"/>
                    <a:ea typeface="微软雅黑" panose="020B0503020204020204" charset="-122"/>
                  </a:rPr>
                  <a:t>者</a:t>
                </a:r>
                <a:r>
                  <a:rPr lang="en-US" altLang="zh-CN" sz="1200" dirty="0" smtClean="0">
                    <a:latin typeface="宋体" panose="02010600030101010101" pitchFamily="2" charset="-122"/>
                    <a:ea typeface="微软雅黑" panose="020B0503020204020204" charset="-122"/>
                  </a:rPr>
                  <a:t>/</a:t>
                </a:r>
                <a:r>
                  <a:rPr lang="zh-CN" altLang="en-US" sz="1200" dirty="0" smtClean="0">
                    <a:latin typeface="宋体" panose="02010600030101010101" pitchFamily="2" charset="-122"/>
                    <a:ea typeface="微软雅黑" panose="020B0503020204020204" charset="-122"/>
                  </a:rPr>
                  <a:t>销售员</a:t>
                </a:r>
                <a:endParaRPr lang="zh-CN" altLang="en-US" sz="1200" dirty="0">
                  <a:latin typeface="Calibri" panose="020F0502020204030204" pitchFamily="34" charset="0"/>
                  <a:ea typeface="微软雅黑" panose="020B0503020204020204" charset="-122"/>
                </a:endParaRPr>
              </a:p>
            </p:txBody>
          </p:sp>
          <p:sp>
            <p:nvSpPr>
              <p:cNvPr id="564" name="Rectangle 104"/>
              <p:cNvSpPr>
                <a:spLocks noChangeArrowheads="1"/>
              </p:cNvSpPr>
              <p:nvPr/>
            </p:nvSpPr>
            <p:spPr bwMode="auto">
              <a:xfrm>
                <a:off x="1244" y="1208"/>
                <a:ext cx="1260" cy="127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9525">
                <a:noFill/>
                <a:miter lim="800000"/>
              </a:ln>
            </p:spPr>
            <p:txBody>
              <a:bodyPr/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>
                  <a:latin typeface="Calibri" panose="020F0502020204030204" pitchFamily="34" charset="0"/>
                  <a:ea typeface="微软雅黑" panose="020B0503020204020204" charset="-122"/>
                </a:endParaRPr>
              </a:p>
            </p:txBody>
          </p:sp>
          <p:sp>
            <p:nvSpPr>
              <p:cNvPr id="565" name="Rectangle 105"/>
              <p:cNvSpPr>
                <a:spLocks noChangeArrowheads="1"/>
              </p:cNvSpPr>
              <p:nvPr/>
            </p:nvSpPr>
            <p:spPr bwMode="auto">
              <a:xfrm>
                <a:off x="2524" y="627"/>
                <a:ext cx="1129" cy="234"/>
              </a:xfrm>
              <a:prstGeom prst="rect">
                <a:avLst/>
              </a:prstGeom>
              <a:solidFill>
                <a:srgbClr val="FF00FF"/>
              </a:solidFill>
              <a:ln w="9525">
                <a:noFill/>
                <a:miter lim="800000"/>
              </a:ln>
            </p:spPr>
            <p:txBody>
              <a:bodyPr/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>
                  <a:latin typeface="Calibri" panose="020F0502020204030204" pitchFamily="34" charset="0"/>
                  <a:ea typeface="微软雅黑" panose="020B0503020204020204" charset="-122"/>
                </a:endParaRPr>
              </a:p>
            </p:txBody>
          </p:sp>
          <p:sp>
            <p:nvSpPr>
              <p:cNvPr id="566" name="Rectangle 106"/>
              <p:cNvSpPr>
                <a:spLocks noChangeArrowheads="1"/>
              </p:cNvSpPr>
              <p:nvPr/>
            </p:nvSpPr>
            <p:spPr bwMode="auto">
              <a:xfrm>
                <a:off x="2774" y="631"/>
                <a:ext cx="366" cy="185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 lIns="0" tIns="0" rIns="0" bIns="0">
                <a:spAutoFit/>
              </a:bodyPr>
              <a:p>
                <a:pPr>
                  <a:buFont typeface="Arial" panose="020B0604020202020204" pitchFamily="34" charset="0"/>
                  <a:buNone/>
                </a:pPr>
                <a:r>
                  <a:rPr lang="en-US" altLang="zh-CN" dirty="0">
                    <a:latin typeface="微软雅黑" panose="020B0503020204020204" charset="-122"/>
                    <a:ea typeface="微软雅黑" panose="020B0503020204020204" charset="-122"/>
                  </a:rPr>
                  <a:t>ENFJ</a:t>
                </a:r>
                <a:endParaRPr lang="en-US" altLang="zh-CN" dirty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567" name="Rectangle 107"/>
              <p:cNvSpPr>
                <a:spLocks noChangeArrowheads="1"/>
              </p:cNvSpPr>
              <p:nvPr/>
            </p:nvSpPr>
            <p:spPr bwMode="auto">
              <a:xfrm>
                <a:off x="2524" y="861"/>
                <a:ext cx="1129" cy="181"/>
              </a:xfrm>
              <a:prstGeom prst="rect">
                <a:avLst/>
              </a:prstGeom>
              <a:solidFill>
                <a:srgbClr val="FF00FF"/>
              </a:solidFill>
              <a:ln w="9525">
                <a:noFill/>
                <a:miter lim="800000"/>
              </a:ln>
            </p:spPr>
            <p:txBody>
              <a:bodyPr/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>
                  <a:latin typeface="Calibri" panose="020F0502020204030204" pitchFamily="34" charset="0"/>
                  <a:ea typeface="微软雅黑" panose="020B0503020204020204" charset="-122"/>
                </a:endParaRPr>
              </a:p>
            </p:txBody>
          </p:sp>
          <p:sp>
            <p:nvSpPr>
              <p:cNvPr id="568" name="Rectangle 108"/>
              <p:cNvSpPr>
                <a:spLocks noChangeArrowheads="1"/>
              </p:cNvSpPr>
              <p:nvPr/>
            </p:nvSpPr>
            <p:spPr bwMode="auto">
              <a:xfrm>
                <a:off x="2759" y="864"/>
                <a:ext cx="417" cy="123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 lIns="0" tIns="0" rIns="0" bIns="0">
                <a:spAutoFit/>
              </a:bodyPr>
              <a:p>
                <a:pPr>
                  <a:buFont typeface="Arial" panose="020B0604020202020204" pitchFamily="34" charset="0"/>
                  <a:buNone/>
                </a:pPr>
                <a:r>
                  <a:rPr lang="en-US" altLang="zh-CN" sz="1200" b="1" dirty="0">
                    <a:latin typeface="微软雅黑" panose="020B0503020204020204" charset="-122"/>
                    <a:ea typeface="微软雅黑" panose="020B0503020204020204" charset="-122"/>
                  </a:rPr>
                  <a:t>Teacher</a:t>
                </a:r>
                <a:endParaRPr lang="en-US" altLang="zh-CN" sz="1200" b="1" dirty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569" name="Rectangle 109"/>
              <p:cNvSpPr>
                <a:spLocks noChangeArrowheads="1"/>
              </p:cNvSpPr>
              <p:nvPr/>
            </p:nvSpPr>
            <p:spPr bwMode="auto">
              <a:xfrm>
                <a:off x="2524" y="1042"/>
                <a:ext cx="1129" cy="204"/>
              </a:xfrm>
              <a:prstGeom prst="rect">
                <a:avLst/>
              </a:prstGeom>
              <a:solidFill>
                <a:srgbClr val="FF00FF"/>
              </a:solidFill>
              <a:ln w="9525">
                <a:noFill/>
                <a:miter lim="800000"/>
              </a:ln>
            </p:spPr>
            <p:txBody>
              <a:bodyPr/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>
                  <a:latin typeface="Calibri" panose="020F0502020204030204" pitchFamily="34" charset="0"/>
                  <a:ea typeface="微软雅黑" panose="020B0503020204020204" charset="-122"/>
                </a:endParaRPr>
              </a:p>
            </p:txBody>
          </p:sp>
          <p:sp>
            <p:nvSpPr>
              <p:cNvPr id="570" name="Rectangle 110"/>
              <p:cNvSpPr>
                <a:spLocks noChangeArrowheads="1"/>
              </p:cNvSpPr>
              <p:nvPr/>
            </p:nvSpPr>
            <p:spPr bwMode="auto">
              <a:xfrm>
                <a:off x="2890" y="1065"/>
                <a:ext cx="216" cy="123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 lIns="0" tIns="0" rIns="0" bIns="0">
                <a:spAutoFit/>
              </a:bodyPr>
              <a:p>
                <a:pPr>
                  <a:buFont typeface="Arial" panose="020B0604020202020204" pitchFamily="34" charset="0"/>
                  <a:buNone/>
                </a:pPr>
                <a:r>
                  <a:rPr lang="zh-CN" altLang="en-US" sz="1200" dirty="0">
                    <a:latin typeface="宋体" panose="02010600030101010101" pitchFamily="2" charset="-122"/>
                    <a:ea typeface="微软雅黑" panose="020B0503020204020204" charset="-122"/>
                  </a:rPr>
                  <a:t>教师</a:t>
                </a:r>
                <a:endParaRPr lang="zh-CN" altLang="en-US" sz="1200" dirty="0">
                  <a:latin typeface="Calibri" panose="020F0502020204030204" pitchFamily="34" charset="0"/>
                  <a:ea typeface="微软雅黑" panose="020B0503020204020204" charset="-122"/>
                </a:endParaRPr>
              </a:p>
            </p:txBody>
          </p:sp>
          <p:sp>
            <p:nvSpPr>
              <p:cNvPr id="571" name="Rectangle 111"/>
              <p:cNvSpPr>
                <a:spLocks noChangeArrowheads="1"/>
              </p:cNvSpPr>
              <p:nvPr/>
            </p:nvSpPr>
            <p:spPr bwMode="auto">
              <a:xfrm>
                <a:off x="2524" y="1246"/>
                <a:ext cx="1129" cy="89"/>
              </a:xfrm>
              <a:prstGeom prst="rect">
                <a:avLst/>
              </a:prstGeom>
              <a:solidFill>
                <a:srgbClr val="FF00FF"/>
              </a:solidFill>
              <a:ln w="9525">
                <a:noFill/>
                <a:miter lim="800000"/>
              </a:ln>
            </p:spPr>
            <p:txBody>
              <a:bodyPr/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>
                  <a:latin typeface="Calibri" panose="020F0502020204030204" pitchFamily="34" charset="0"/>
                  <a:ea typeface="微软雅黑" panose="020B0503020204020204" charset="-122"/>
                </a:endParaRPr>
              </a:p>
            </p:txBody>
          </p:sp>
          <p:sp>
            <p:nvSpPr>
              <p:cNvPr id="572" name="Rectangle 112"/>
              <p:cNvSpPr>
                <a:spLocks noChangeArrowheads="1"/>
              </p:cNvSpPr>
              <p:nvPr/>
            </p:nvSpPr>
            <p:spPr bwMode="auto">
              <a:xfrm>
                <a:off x="3658" y="627"/>
                <a:ext cx="1300" cy="677"/>
              </a:xfrm>
              <a:prstGeom prst="rect">
                <a:avLst/>
              </a:prstGeom>
              <a:solidFill>
                <a:srgbClr val="FF00FF"/>
              </a:solidFill>
              <a:ln w="9525">
                <a:noFill/>
                <a:miter lim="800000"/>
              </a:ln>
            </p:spPr>
            <p:txBody>
              <a:bodyPr/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>
                  <a:latin typeface="Calibri" panose="020F0502020204030204" pitchFamily="34" charset="0"/>
                  <a:ea typeface="微软雅黑" panose="020B0503020204020204" charset="-122"/>
                </a:endParaRPr>
              </a:p>
            </p:txBody>
          </p:sp>
          <p:sp>
            <p:nvSpPr>
              <p:cNvPr id="573" name="Rectangle 113"/>
              <p:cNvSpPr>
                <a:spLocks noChangeArrowheads="1"/>
              </p:cNvSpPr>
              <p:nvPr/>
            </p:nvSpPr>
            <p:spPr bwMode="auto">
              <a:xfrm>
                <a:off x="3999" y="631"/>
                <a:ext cx="407" cy="185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 lIns="0" tIns="0" rIns="0" bIns="0">
                <a:spAutoFit/>
              </a:bodyPr>
              <a:p>
                <a:pPr>
                  <a:buFont typeface="Arial" panose="020B0604020202020204" pitchFamily="34" charset="0"/>
                  <a:buNone/>
                </a:pPr>
                <a:r>
                  <a:rPr lang="en-US" altLang="zh-CN" dirty="0">
                    <a:latin typeface="微软雅黑" panose="020B0503020204020204" charset="-122"/>
                    <a:ea typeface="微软雅黑" panose="020B0503020204020204" charset="-122"/>
                  </a:rPr>
                  <a:t>ENFP</a:t>
                </a:r>
                <a:endParaRPr lang="en-US" altLang="zh-CN" dirty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575" name="Rectangle 115"/>
              <p:cNvSpPr>
                <a:spLocks noChangeArrowheads="1"/>
              </p:cNvSpPr>
              <p:nvPr/>
            </p:nvSpPr>
            <p:spPr bwMode="auto">
              <a:xfrm>
                <a:off x="3704" y="863"/>
                <a:ext cx="1203" cy="246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 lIns="0" tIns="0" rIns="0" bIns="0">
                <a:spAutoFit/>
              </a:bodyPr>
              <a:p>
                <a:pPr>
                  <a:buFont typeface="Arial" panose="020B0604020202020204" pitchFamily="34" charset="0"/>
                  <a:buNone/>
                </a:pPr>
                <a:r>
                  <a:rPr lang="en-US" altLang="zh-CN" sz="1200" b="1" dirty="0" smtClean="0">
                    <a:latin typeface="微软雅黑" panose="020B0503020204020204" charset="-122"/>
                    <a:ea typeface="微软雅黑" panose="020B0503020204020204" charset="-122"/>
                  </a:rPr>
                  <a:t>Champion/Advocate</a:t>
                </a:r>
                <a:endParaRPr lang="en-US" altLang="zh-CN" sz="1200" b="1" dirty="0" smtClean="0">
                  <a:latin typeface="微软雅黑" panose="020B0503020204020204" charset="-122"/>
                  <a:ea typeface="微软雅黑" panose="020B0503020204020204" charset="-122"/>
                </a:endParaRPr>
              </a:p>
              <a:p>
                <a:pPr>
                  <a:buFont typeface="Arial" panose="020B0604020202020204" pitchFamily="34" charset="0"/>
                  <a:buNone/>
                </a:pPr>
                <a:endParaRPr lang="en-US" altLang="zh-CN" sz="1200" dirty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577" name="Rectangle 117"/>
              <p:cNvSpPr>
                <a:spLocks noChangeArrowheads="1"/>
              </p:cNvSpPr>
              <p:nvPr/>
            </p:nvSpPr>
            <p:spPr bwMode="auto">
              <a:xfrm>
                <a:off x="3899" y="1009"/>
                <a:ext cx="755" cy="123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 lIns="0" tIns="0" rIns="0" bIns="0">
                <a:spAutoFit/>
              </a:bodyPr>
              <a:p>
                <a:pPr>
                  <a:buFont typeface="Arial" panose="020B0604020202020204" pitchFamily="34" charset="0"/>
                  <a:buNone/>
                </a:pPr>
                <a:r>
                  <a:rPr lang="en-US" altLang="zh-CN" sz="1200" b="1" dirty="0" smtClean="0">
                    <a:latin typeface="微软雅黑" panose="020B0503020204020204" charset="-122"/>
                    <a:ea typeface="微软雅黑" panose="020B0503020204020204" charset="-122"/>
                  </a:rPr>
                  <a:t>/</a:t>
                </a:r>
                <a:r>
                  <a:rPr lang="en-US" altLang="zh-CN" sz="1200" b="1" dirty="0">
                    <a:latin typeface="微软雅黑" panose="020B0503020204020204" charset="-122"/>
                    <a:ea typeface="微软雅黑" panose="020B0503020204020204" charset="-122"/>
                  </a:rPr>
                  <a:t>Motivator</a:t>
                </a:r>
                <a:endParaRPr lang="en-US" altLang="zh-CN" sz="1200" dirty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579" name="Rectangle 119"/>
              <p:cNvSpPr>
                <a:spLocks noChangeArrowheads="1"/>
              </p:cNvSpPr>
              <p:nvPr/>
            </p:nvSpPr>
            <p:spPr bwMode="auto">
              <a:xfrm>
                <a:off x="3803" y="1161"/>
                <a:ext cx="1054" cy="123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 lIns="0" tIns="0" rIns="0" bIns="0">
                <a:spAutoFit/>
              </a:bodyPr>
              <a:p>
                <a:pPr>
                  <a:buFont typeface="Arial" panose="020B0604020202020204" pitchFamily="34" charset="0"/>
                  <a:buNone/>
                </a:pPr>
                <a:r>
                  <a:rPr lang="zh-CN" altLang="en-US" sz="1200" dirty="0">
                    <a:latin typeface="宋体" panose="02010600030101010101" pitchFamily="2" charset="-122"/>
                    <a:ea typeface="微软雅黑" panose="020B0503020204020204" charset="-122"/>
                  </a:rPr>
                  <a:t>倡导</a:t>
                </a:r>
                <a:r>
                  <a:rPr lang="zh-CN" altLang="en-US" sz="1200" dirty="0" smtClean="0">
                    <a:latin typeface="宋体" panose="02010600030101010101" pitchFamily="2" charset="-122"/>
                    <a:ea typeface="微软雅黑" panose="020B0503020204020204" charset="-122"/>
                  </a:rPr>
                  <a:t>者</a:t>
                </a:r>
                <a:r>
                  <a:rPr lang="en-US" altLang="zh-CN" sz="1200" dirty="0" smtClean="0">
                    <a:latin typeface="宋体" panose="02010600030101010101" pitchFamily="2" charset="-122"/>
                    <a:ea typeface="微软雅黑" panose="020B0503020204020204" charset="-122"/>
                  </a:rPr>
                  <a:t>/</a:t>
                </a:r>
                <a:r>
                  <a:rPr lang="zh-CN" altLang="en-US" sz="1200" dirty="0" smtClean="0">
                    <a:latin typeface="宋体" panose="02010600030101010101" pitchFamily="2" charset="-122"/>
                    <a:ea typeface="微软雅黑" panose="020B0503020204020204" charset="-122"/>
                  </a:rPr>
                  <a:t>激发者</a:t>
                </a:r>
                <a:endParaRPr lang="zh-CN" altLang="en-US" sz="1200" dirty="0">
                  <a:latin typeface="Calibri" panose="020F0502020204030204" pitchFamily="34" charset="0"/>
                  <a:ea typeface="微软雅黑" panose="020B0503020204020204" charset="-122"/>
                </a:endParaRPr>
              </a:p>
            </p:txBody>
          </p:sp>
          <p:sp>
            <p:nvSpPr>
              <p:cNvPr id="582" name="Line 122"/>
              <p:cNvSpPr>
                <a:spLocks noChangeShapeType="1"/>
              </p:cNvSpPr>
              <p:nvPr/>
            </p:nvSpPr>
            <p:spPr bwMode="auto">
              <a:xfrm>
                <a:off x="0" y="623"/>
                <a:ext cx="5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583" name="Line 123"/>
              <p:cNvSpPr>
                <a:spLocks noChangeShapeType="1"/>
              </p:cNvSpPr>
              <p:nvPr/>
            </p:nvSpPr>
            <p:spPr bwMode="auto">
              <a:xfrm>
                <a:off x="0" y="623"/>
                <a:ext cx="1" cy="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584" name="Line 124"/>
              <p:cNvSpPr>
                <a:spLocks noChangeShapeType="1"/>
              </p:cNvSpPr>
              <p:nvPr/>
            </p:nvSpPr>
            <p:spPr bwMode="auto">
              <a:xfrm>
                <a:off x="5" y="623"/>
                <a:ext cx="1235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585" name="Line 125"/>
              <p:cNvSpPr>
                <a:spLocks noChangeShapeType="1"/>
              </p:cNvSpPr>
              <p:nvPr/>
            </p:nvSpPr>
            <p:spPr bwMode="auto">
              <a:xfrm>
                <a:off x="1240" y="623"/>
                <a:ext cx="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586" name="Line 126"/>
              <p:cNvSpPr>
                <a:spLocks noChangeShapeType="1"/>
              </p:cNvSpPr>
              <p:nvPr/>
            </p:nvSpPr>
            <p:spPr bwMode="auto">
              <a:xfrm>
                <a:off x="1240" y="623"/>
                <a:ext cx="1" cy="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587" name="Line 127"/>
              <p:cNvSpPr>
                <a:spLocks noChangeShapeType="1"/>
              </p:cNvSpPr>
              <p:nvPr/>
            </p:nvSpPr>
            <p:spPr bwMode="auto">
              <a:xfrm>
                <a:off x="1244" y="623"/>
                <a:ext cx="1260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588" name="Line 128"/>
              <p:cNvSpPr>
                <a:spLocks noChangeShapeType="1"/>
              </p:cNvSpPr>
              <p:nvPr/>
            </p:nvSpPr>
            <p:spPr bwMode="auto">
              <a:xfrm>
                <a:off x="2504" y="623"/>
                <a:ext cx="20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589" name="Line 129"/>
              <p:cNvSpPr>
                <a:spLocks noChangeShapeType="1"/>
              </p:cNvSpPr>
              <p:nvPr/>
            </p:nvSpPr>
            <p:spPr bwMode="auto">
              <a:xfrm>
                <a:off x="2524" y="623"/>
                <a:ext cx="1129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590" name="Line 130"/>
              <p:cNvSpPr>
                <a:spLocks noChangeShapeType="1"/>
              </p:cNvSpPr>
              <p:nvPr/>
            </p:nvSpPr>
            <p:spPr bwMode="auto">
              <a:xfrm>
                <a:off x="3653" y="623"/>
                <a:ext cx="5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591" name="Line 131"/>
              <p:cNvSpPr>
                <a:spLocks noChangeShapeType="1"/>
              </p:cNvSpPr>
              <p:nvPr/>
            </p:nvSpPr>
            <p:spPr bwMode="auto">
              <a:xfrm>
                <a:off x="3653" y="623"/>
                <a:ext cx="1" cy="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592" name="Line 132"/>
              <p:cNvSpPr>
                <a:spLocks noChangeShapeType="1"/>
              </p:cNvSpPr>
              <p:nvPr/>
            </p:nvSpPr>
            <p:spPr bwMode="auto">
              <a:xfrm>
                <a:off x="3658" y="623"/>
                <a:ext cx="1300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593" name="Line 133"/>
              <p:cNvSpPr>
                <a:spLocks noChangeShapeType="1"/>
              </p:cNvSpPr>
              <p:nvPr/>
            </p:nvSpPr>
            <p:spPr bwMode="auto">
              <a:xfrm>
                <a:off x="4958" y="623"/>
                <a:ext cx="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594" name="Line 134"/>
              <p:cNvSpPr>
                <a:spLocks noChangeShapeType="1"/>
              </p:cNvSpPr>
              <p:nvPr/>
            </p:nvSpPr>
            <p:spPr bwMode="auto">
              <a:xfrm>
                <a:off x="4958" y="623"/>
                <a:ext cx="1" cy="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595" name="Rectangle 135"/>
              <p:cNvSpPr>
                <a:spLocks noChangeArrowheads="1"/>
              </p:cNvSpPr>
              <p:nvPr/>
            </p:nvSpPr>
            <p:spPr bwMode="auto">
              <a:xfrm>
                <a:off x="0" y="627"/>
                <a:ext cx="5" cy="708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</a:ln>
            </p:spPr>
            <p:txBody>
              <a:bodyPr/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>
                  <a:latin typeface="Calibri" panose="020F0502020204030204" pitchFamily="34" charset="0"/>
                  <a:ea typeface="微软雅黑" panose="020B0503020204020204" charset="-122"/>
                </a:endParaRPr>
              </a:p>
            </p:txBody>
          </p:sp>
          <p:sp>
            <p:nvSpPr>
              <p:cNvPr id="596" name="Line 136"/>
              <p:cNvSpPr>
                <a:spLocks noChangeShapeType="1"/>
              </p:cNvSpPr>
              <p:nvPr/>
            </p:nvSpPr>
            <p:spPr bwMode="auto">
              <a:xfrm>
                <a:off x="0" y="627"/>
                <a:ext cx="1" cy="70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597" name="Rectangle 137"/>
              <p:cNvSpPr>
                <a:spLocks noChangeArrowheads="1"/>
              </p:cNvSpPr>
              <p:nvPr/>
            </p:nvSpPr>
            <p:spPr bwMode="auto">
              <a:xfrm>
                <a:off x="1240" y="627"/>
                <a:ext cx="4" cy="708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</a:ln>
            </p:spPr>
            <p:txBody>
              <a:bodyPr/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>
                  <a:latin typeface="Calibri" panose="020F0502020204030204" pitchFamily="34" charset="0"/>
                  <a:ea typeface="微软雅黑" panose="020B0503020204020204" charset="-122"/>
                </a:endParaRPr>
              </a:p>
            </p:txBody>
          </p:sp>
          <p:sp>
            <p:nvSpPr>
              <p:cNvPr id="598" name="Line 138"/>
              <p:cNvSpPr>
                <a:spLocks noChangeShapeType="1"/>
              </p:cNvSpPr>
              <p:nvPr/>
            </p:nvSpPr>
            <p:spPr bwMode="auto">
              <a:xfrm>
                <a:off x="1240" y="627"/>
                <a:ext cx="1" cy="70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599" name="Rectangle 139"/>
              <p:cNvSpPr>
                <a:spLocks noChangeArrowheads="1"/>
              </p:cNvSpPr>
              <p:nvPr/>
            </p:nvSpPr>
            <p:spPr bwMode="auto">
              <a:xfrm>
                <a:off x="2504" y="627"/>
                <a:ext cx="20" cy="708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</a:ln>
            </p:spPr>
            <p:txBody>
              <a:bodyPr/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>
                  <a:latin typeface="Calibri" panose="020F0502020204030204" pitchFamily="34" charset="0"/>
                  <a:ea typeface="微软雅黑" panose="020B0503020204020204" charset="-122"/>
                </a:endParaRPr>
              </a:p>
            </p:txBody>
          </p:sp>
          <p:sp>
            <p:nvSpPr>
              <p:cNvPr id="600" name="Line 140"/>
              <p:cNvSpPr>
                <a:spLocks noChangeShapeType="1"/>
              </p:cNvSpPr>
              <p:nvPr/>
            </p:nvSpPr>
            <p:spPr bwMode="auto">
              <a:xfrm>
                <a:off x="2504" y="627"/>
                <a:ext cx="1" cy="70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601" name="Line 141"/>
              <p:cNvSpPr>
                <a:spLocks noChangeShapeType="1"/>
              </p:cNvSpPr>
              <p:nvPr/>
            </p:nvSpPr>
            <p:spPr bwMode="auto">
              <a:xfrm>
                <a:off x="3653" y="627"/>
                <a:ext cx="1" cy="70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602" name="Line 142"/>
              <p:cNvSpPr>
                <a:spLocks noChangeShapeType="1"/>
              </p:cNvSpPr>
              <p:nvPr/>
            </p:nvSpPr>
            <p:spPr bwMode="auto">
              <a:xfrm>
                <a:off x="4958" y="627"/>
                <a:ext cx="1" cy="70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603" name="Line 143"/>
              <p:cNvSpPr>
                <a:spLocks noChangeShapeType="1"/>
              </p:cNvSpPr>
              <p:nvPr/>
            </p:nvSpPr>
            <p:spPr bwMode="auto">
              <a:xfrm>
                <a:off x="0" y="1335"/>
                <a:ext cx="5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604" name="Line 144"/>
              <p:cNvSpPr>
                <a:spLocks noChangeShapeType="1"/>
              </p:cNvSpPr>
              <p:nvPr/>
            </p:nvSpPr>
            <p:spPr bwMode="auto">
              <a:xfrm>
                <a:off x="0" y="1335"/>
                <a:ext cx="1" cy="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605" name="Line 145"/>
              <p:cNvSpPr>
                <a:spLocks noChangeShapeType="1"/>
              </p:cNvSpPr>
              <p:nvPr/>
            </p:nvSpPr>
            <p:spPr bwMode="auto">
              <a:xfrm>
                <a:off x="5" y="1335"/>
                <a:ext cx="1235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606" name="Line 146"/>
              <p:cNvSpPr>
                <a:spLocks noChangeShapeType="1"/>
              </p:cNvSpPr>
              <p:nvPr/>
            </p:nvSpPr>
            <p:spPr bwMode="auto">
              <a:xfrm>
                <a:off x="1240" y="1335"/>
                <a:ext cx="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607" name="Line 147"/>
              <p:cNvSpPr>
                <a:spLocks noChangeShapeType="1"/>
              </p:cNvSpPr>
              <p:nvPr/>
            </p:nvSpPr>
            <p:spPr bwMode="auto">
              <a:xfrm>
                <a:off x="1240" y="1335"/>
                <a:ext cx="1" cy="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608" name="Line 148"/>
              <p:cNvSpPr>
                <a:spLocks noChangeShapeType="1"/>
              </p:cNvSpPr>
              <p:nvPr/>
            </p:nvSpPr>
            <p:spPr bwMode="auto">
              <a:xfrm>
                <a:off x="1244" y="1335"/>
                <a:ext cx="1260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609" name="Line 149"/>
              <p:cNvSpPr>
                <a:spLocks noChangeShapeType="1"/>
              </p:cNvSpPr>
              <p:nvPr/>
            </p:nvSpPr>
            <p:spPr bwMode="auto">
              <a:xfrm>
                <a:off x="2504" y="1335"/>
                <a:ext cx="20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610" name="Line 150"/>
              <p:cNvSpPr>
                <a:spLocks noChangeShapeType="1"/>
              </p:cNvSpPr>
              <p:nvPr/>
            </p:nvSpPr>
            <p:spPr bwMode="auto">
              <a:xfrm>
                <a:off x="2524" y="1335"/>
                <a:ext cx="1129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611" name="Line 151"/>
              <p:cNvSpPr>
                <a:spLocks noChangeShapeType="1"/>
              </p:cNvSpPr>
              <p:nvPr/>
            </p:nvSpPr>
            <p:spPr bwMode="auto">
              <a:xfrm>
                <a:off x="3653" y="1335"/>
                <a:ext cx="5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612" name="Line 152"/>
              <p:cNvSpPr>
                <a:spLocks noChangeShapeType="1"/>
              </p:cNvSpPr>
              <p:nvPr/>
            </p:nvSpPr>
            <p:spPr bwMode="auto">
              <a:xfrm>
                <a:off x="3653" y="1335"/>
                <a:ext cx="1" cy="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613" name="Line 153"/>
              <p:cNvSpPr>
                <a:spLocks noChangeShapeType="1"/>
              </p:cNvSpPr>
              <p:nvPr/>
            </p:nvSpPr>
            <p:spPr bwMode="auto">
              <a:xfrm>
                <a:off x="3658" y="1335"/>
                <a:ext cx="1300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614" name="Line 154"/>
              <p:cNvSpPr>
                <a:spLocks noChangeShapeType="1"/>
              </p:cNvSpPr>
              <p:nvPr/>
            </p:nvSpPr>
            <p:spPr bwMode="auto">
              <a:xfrm>
                <a:off x="4958" y="1335"/>
                <a:ext cx="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615" name="Line 155"/>
              <p:cNvSpPr>
                <a:spLocks noChangeShapeType="1"/>
              </p:cNvSpPr>
              <p:nvPr/>
            </p:nvSpPr>
            <p:spPr bwMode="auto">
              <a:xfrm>
                <a:off x="4958" y="1335"/>
                <a:ext cx="1" cy="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</a:ln>
            </p:spPr>
            <p:txBody>
              <a:bodyPr/>
              <a:p>
                <a:endParaRPr lang="zh-CN" altLang="en-US"/>
              </a:p>
            </p:txBody>
          </p:sp>
        </p:grpSp>
        <p:sp>
          <p:nvSpPr>
            <p:cNvPr id="336" name="Rectangle 156"/>
            <p:cNvSpPr>
              <a:spLocks noChangeArrowheads="1"/>
            </p:cNvSpPr>
            <p:nvPr/>
          </p:nvSpPr>
          <p:spPr bwMode="auto">
            <a:xfrm>
              <a:off x="161" y="2278"/>
              <a:ext cx="5" cy="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</a:ln>
          </p:spPr>
          <p:txBody>
            <a:bodyPr/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>
                <a:latin typeface="Calibri" panose="020F0502020204030204" pitchFamily="34" charset="0"/>
                <a:ea typeface="微软雅黑" panose="020B0503020204020204" charset="-122"/>
              </a:endParaRPr>
            </a:p>
          </p:txBody>
        </p:sp>
        <p:sp>
          <p:nvSpPr>
            <p:cNvPr id="337" name="Rectangle 157"/>
            <p:cNvSpPr>
              <a:spLocks noChangeArrowheads="1"/>
            </p:cNvSpPr>
            <p:nvPr/>
          </p:nvSpPr>
          <p:spPr bwMode="auto">
            <a:xfrm>
              <a:off x="118" y="2464"/>
              <a:ext cx="1235" cy="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</a:ln>
          </p:spPr>
          <p:txBody>
            <a:bodyPr/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>
                <a:latin typeface="Calibri" panose="020F0502020204030204" pitchFamily="34" charset="0"/>
                <a:ea typeface="微软雅黑" panose="020B0503020204020204" charset="-122"/>
              </a:endParaRPr>
            </a:p>
          </p:txBody>
        </p:sp>
        <p:sp>
          <p:nvSpPr>
            <p:cNvPr id="338" name="Rectangle 158"/>
            <p:cNvSpPr>
              <a:spLocks noChangeArrowheads="1"/>
            </p:cNvSpPr>
            <p:nvPr/>
          </p:nvSpPr>
          <p:spPr bwMode="auto">
            <a:xfrm>
              <a:off x="1353" y="2464"/>
              <a:ext cx="4" cy="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</a:ln>
          </p:spPr>
          <p:txBody>
            <a:bodyPr/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>
                <a:latin typeface="Calibri" panose="020F0502020204030204" pitchFamily="34" charset="0"/>
                <a:ea typeface="微软雅黑" panose="020B0503020204020204" charset="-122"/>
              </a:endParaRPr>
            </a:p>
          </p:txBody>
        </p:sp>
        <p:sp>
          <p:nvSpPr>
            <p:cNvPr id="339" name="Rectangle 159"/>
            <p:cNvSpPr>
              <a:spLocks noChangeArrowheads="1"/>
            </p:cNvSpPr>
            <p:nvPr/>
          </p:nvSpPr>
          <p:spPr bwMode="auto">
            <a:xfrm>
              <a:off x="1357" y="2464"/>
              <a:ext cx="1260" cy="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</a:ln>
          </p:spPr>
          <p:txBody>
            <a:bodyPr/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>
                <a:latin typeface="Calibri" panose="020F0502020204030204" pitchFamily="34" charset="0"/>
                <a:ea typeface="微软雅黑" panose="020B0503020204020204" charset="-122"/>
              </a:endParaRPr>
            </a:p>
          </p:txBody>
        </p:sp>
        <p:sp>
          <p:nvSpPr>
            <p:cNvPr id="340" name="Rectangle 160"/>
            <p:cNvSpPr>
              <a:spLocks noChangeArrowheads="1"/>
            </p:cNvSpPr>
            <p:nvPr/>
          </p:nvSpPr>
          <p:spPr bwMode="auto">
            <a:xfrm>
              <a:off x="2617" y="2464"/>
              <a:ext cx="20" cy="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</a:ln>
          </p:spPr>
          <p:txBody>
            <a:bodyPr/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>
                <a:latin typeface="Calibri" panose="020F0502020204030204" pitchFamily="34" charset="0"/>
                <a:ea typeface="微软雅黑" panose="020B0503020204020204" charset="-122"/>
              </a:endParaRPr>
            </a:p>
          </p:txBody>
        </p:sp>
        <p:sp>
          <p:nvSpPr>
            <p:cNvPr id="341" name="Rectangle 161"/>
            <p:cNvSpPr>
              <a:spLocks noChangeArrowheads="1"/>
            </p:cNvSpPr>
            <p:nvPr/>
          </p:nvSpPr>
          <p:spPr bwMode="auto">
            <a:xfrm>
              <a:off x="2637" y="2464"/>
              <a:ext cx="1129" cy="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</a:ln>
          </p:spPr>
          <p:txBody>
            <a:bodyPr/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>
                <a:latin typeface="Calibri" panose="020F0502020204030204" pitchFamily="34" charset="0"/>
                <a:ea typeface="微软雅黑" panose="020B0503020204020204" charset="-122"/>
              </a:endParaRPr>
            </a:p>
          </p:txBody>
        </p:sp>
        <p:sp>
          <p:nvSpPr>
            <p:cNvPr id="342" name="Rectangle 162"/>
            <p:cNvSpPr>
              <a:spLocks noChangeArrowheads="1"/>
            </p:cNvSpPr>
            <p:nvPr/>
          </p:nvSpPr>
          <p:spPr bwMode="auto">
            <a:xfrm>
              <a:off x="3814" y="2278"/>
              <a:ext cx="5" cy="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</a:ln>
          </p:spPr>
          <p:txBody>
            <a:bodyPr/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>
                <a:latin typeface="Calibri" panose="020F0502020204030204" pitchFamily="34" charset="0"/>
                <a:ea typeface="微软雅黑" panose="020B0503020204020204" charset="-122"/>
              </a:endParaRPr>
            </a:p>
          </p:txBody>
        </p:sp>
        <p:sp>
          <p:nvSpPr>
            <p:cNvPr id="343" name="Rectangle 163"/>
            <p:cNvSpPr>
              <a:spLocks noChangeArrowheads="1"/>
            </p:cNvSpPr>
            <p:nvPr/>
          </p:nvSpPr>
          <p:spPr bwMode="auto">
            <a:xfrm>
              <a:off x="3771" y="2464"/>
              <a:ext cx="1300" cy="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</a:ln>
          </p:spPr>
          <p:txBody>
            <a:bodyPr/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>
                <a:latin typeface="Calibri" panose="020F0502020204030204" pitchFamily="34" charset="0"/>
                <a:ea typeface="微软雅黑" panose="020B0503020204020204" charset="-122"/>
              </a:endParaRPr>
            </a:p>
          </p:txBody>
        </p:sp>
        <p:sp>
          <p:nvSpPr>
            <p:cNvPr id="344" name="Rectangle 164"/>
            <p:cNvSpPr>
              <a:spLocks noChangeArrowheads="1"/>
            </p:cNvSpPr>
            <p:nvPr/>
          </p:nvSpPr>
          <p:spPr bwMode="auto">
            <a:xfrm>
              <a:off x="5119" y="2278"/>
              <a:ext cx="4" cy="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</a:ln>
          </p:spPr>
          <p:txBody>
            <a:bodyPr/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>
                <a:latin typeface="Calibri" panose="020F0502020204030204" pitchFamily="34" charset="0"/>
                <a:ea typeface="微软雅黑" panose="020B0503020204020204" charset="-122"/>
              </a:endParaRPr>
            </a:p>
          </p:txBody>
        </p:sp>
        <p:sp>
          <p:nvSpPr>
            <p:cNvPr id="345" name="Rectangle 165"/>
            <p:cNvSpPr>
              <a:spLocks noChangeArrowheads="1"/>
            </p:cNvSpPr>
            <p:nvPr/>
          </p:nvSpPr>
          <p:spPr bwMode="auto">
            <a:xfrm>
              <a:off x="3814" y="3025"/>
              <a:ext cx="5" cy="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</a:ln>
          </p:spPr>
          <p:txBody>
            <a:bodyPr/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>
                <a:latin typeface="Calibri" panose="020F0502020204030204" pitchFamily="34" charset="0"/>
                <a:ea typeface="微软雅黑" panose="020B0503020204020204" charset="-122"/>
              </a:endParaRPr>
            </a:p>
          </p:txBody>
        </p:sp>
        <p:sp>
          <p:nvSpPr>
            <p:cNvPr id="346" name="Rectangle 166"/>
            <p:cNvSpPr>
              <a:spLocks noChangeArrowheads="1"/>
            </p:cNvSpPr>
            <p:nvPr/>
          </p:nvSpPr>
          <p:spPr bwMode="auto">
            <a:xfrm>
              <a:off x="5119" y="3025"/>
              <a:ext cx="4" cy="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</a:ln>
          </p:spPr>
          <p:txBody>
            <a:bodyPr/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>
                <a:latin typeface="Calibri" panose="020F0502020204030204" pitchFamily="34" charset="0"/>
                <a:ea typeface="微软雅黑" panose="020B0503020204020204" charset="-122"/>
              </a:endParaRPr>
            </a:p>
          </p:txBody>
        </p:sp>
        <p:sp>
          <p:nvSpPr>
            <p:cNvPr id="347" name="Rectangle 167"/>
            <p:cNvSpPr>
              <a:spLocks noChangeArrowheads="1"/>
            </p:cNvSpPr>
            <p:nvPr/>
          </p:nvSpPr>
          <p:spPr bwMode="auto">
            <a:xfrm>
              <a:off x="5119" y="3025"/>
              <a:ext cx="4" cy="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</a:ln>
          </p:spPr>
          <p:txBody>
            <a:bodyPr/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>
                <a:latin typeface="Calibri" panose="020F0502020204030204" pitchFamily="34" charset="0"/>
                <a:ea typeface="微软雅黑" panose="020B0503020204020204" charset="-122"/>
              </a:endParaRPr>
            </a:p>
          </p:txBody>
        </p:sp>
        <p:sp>
          <p:nvSpPr>
            <p:cNvPr id="348" name="Rectangle 168"/>
            <p:cNvSpPr>
              <a:spLocks noChangeArrowheads="1"/>
            </p:cNvSpPr>
            <p:nvPr/>
          </p:nvSpPr>
          <p:spPr bwMode="auto">
            <a:xfrm>
              <a:off x="1353" y="1684"/>
              <a:ext cx="4" cy="78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</a:ln>
          </p:spPr>
          <p:txBody>
            <a:bodyPr/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>
                <a:latin typeface="Calibri" panose="020F0502020204030204" pitchFamily="34" charset="0"/>
                <a:ea typeface="微软雅黑" panose="020B0503020204020204" charset="-122"/>
              </a:endParaRPr>
            </a:p>
          </p:txBody>
        </p:sp>
        <p:sp>
          <p:nvSpPr>
            <p:cNvPr id="351" name="Rectangle 171"/>
            <p:cNvSpPr>
              <a:spLocks noChangeArrowheads="1"/>
            </p:cNvSpPr>
            <p:nvPr/>
          </p:nvSpPr>
          <p:spPr bwMode="auto">
            <a:xfrm>
              <a:off x="161" y="3025"/>
              <a:ext cx="5" cy="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</a:ln>
          </p:spPr>
          <p:txBody>
            <a:bodyPr/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>
                <a:latin typeface="Calibri" panose="020F0502020204030204" pitchFamily="34" charset="0"/>
                <a:ea typeface="微软雅黑" panose="020B0503020204020204" charset="-122"/>
              </a:endParaRPr>
            </a:p>
          </p:txBody>
        </p:sp>
        <p:sp>
          <p:nvSpPr>
            <p:cNvPr id="352" name="Rectangle 172"/>
            <p:cNvSpPr>
              <a:spLocks noChangeArrowheads="1"/>
            </p:cNvSpPr>
            <p:nvPr/>
          </p:nvSpPr>
          <p:spPr bwMode="auto">
            <a:xfrm>
              <a:off x="161" y="3025"/>
              <a:ext cx="5" cy="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</a:ln>
          </p:spPr>
          <p:txBody>
            <a:bodyPr/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>
                <a:latin typeface="Calibri" panose="020F0502020204030204" pitchFamily="34" charset="0"/>
                <a:ea typeface="微软雅黑" panose="020B0503020204020204" charset="-122"/>
              </a:endParaRPr>
            </a:p>
          </p:txBody>
        </p:sp>
        <p:sp>
          <p:nvSpPr>
            <p:cNvPr id="353" name="Rectangle 173"/>
            <p:cNvSpPr>
              <a:spLocks noChangeArrowheads="1"/>
            </p:cNvSpPr>
            <p:nvPr/>
          </p:nvSpPr>
          <p:spPr bwMode="auto">
            <a:xfrm>
              <a:off x="118" y="3211"/>
              <a:ext cx="1235" cy="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</a:ln>
          </p:spPr>
          <p:txBody>
            <a:bodyPr/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>
                <a:latin typeface="Calibri" panose="020F0502020204030204" pitchFamily="34" charset="0"/>
                <a:ea typeface="微软雅黑" panose="020B0503020204020204" charset="-122"/>
              </a:endParaRPr>
            </a:p>
          </p:txBody>
        </p:sp>
        <p:sp>
          <p:nvSpPr>
            <p:cNvPr id="354" name="Rectangle 174"/>
            <p:cNvSpPr>
              <a:spLocks noChangeArrowheads="1"/>
            </p:cNvSpPr>
            <p:nvPr/>
          </p:nvSpPr>
          <p:spPr bwMode="auto">
            <a:xfrm>
              <a:off x="1353" y="2468"/>
              <a:ext cx="4" cy="743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</a:ln>
          </p:spPr>
          <p:txBody>
            <a:bodyPr/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>
                <a:latin typeface="Calibri" panose="020F0502020204030204" pitchFamily="34" charset="0"/>
                <a:ea typeface="微软雅黑" panose="020B0503020204020204" charset="-122"/>
              </a:endParaRPr>
            </a:p>
          </p:txBody>
        </p:sp>
        <p:sp>
          <p:nvSpPr>
            <p:cNvPr id="355" name="Rectangle 175"/>
            <p:cNvSpPr>
              <a:spLocks noChangeArrowheads="1"/>
            </p:cNvSpPr>
            <p:nvPr/>
          </p:nvSpPr>
          <p:spPr bwMode="auto">
            <a:xfrm>
              <a:off x="1353" y="3211"/>
              <a:ext cx="4" cy="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</a:ln>
          </p:spPr>
          <p:txBody>
            <a:bodyPr/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>
                <a:latin typeface="Calibri" panose="020F0502020204030204" pitchFamily="34" charset="0"/>
                <a:ea typeface="微软雅黑" panose="020B0503020204020204" charset="-122"/>
              </a:endParaRPr>
            </a:p>
          </p:txBody>
        </p:sp>
        <p:sp>
          <p:nvSpPr>
            <p:cNvPr id="356" name="Rectangle 176"/>
            <p:cNvSpPr>
              <a:spLocks noChangeArrowheads="1"/>
            </p:cNvSpPr>
            <p:nvPr/>
          </p:nvSpPr>
          <p:spPr bwMode="auto">
            <a:xfrm>
              <a:off x="1357" y="3211"/>
              <a:ext cx="1260" cy="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</a:ln>
          </p:spPr>
          <p:txBody>
            <a:bodyPr/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>
                <a:latin typeface="Calibri" panose="020F0502020204030204" pitchFamily="34" charset="0"/>
                <a:ea typeface="微软雅黑" panose="020B0503020204020204" charset="-122"/>
              </a:endParaRPr>
            </a:p>
          </p:txBody>
        </p:sp>
        <p:sp>
          <p:nvSpPr>
            <p:cNvPr id="357" name="Rectangle 177"/>
            <p:cNvSpPr>
              <a:spLocks noChangeArrowheads="1"/>
            </p:cNvSpPr>
            <p:nvPr/>
          </p:nvSpPr>
          <p:spPr bwMode="auto">
            <a:xfrm>
              <a:off x="2617" y="3211"/>
              <a:ext cx="4" cy="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</a:ln>
          </p:spPr>
          <p:txBody>
            <a:bodyPr/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>
                <a:latin typeface="Calibri" panose="020F0502020204030204" pitchFamily="34" charset="0"/>
                <a:ea typeface="微软雅黑" panose="020B0503020204020204" charset="-122"/>
              </a:endParaRPr>
            </a:p>
          </p:txBody>
        </p:sp>
        <p:sp>
          <p:nvSpPr>
            <p:cNvPr id="358" name="Rectangle 178"/>
            <p:cNvSpPr>
              <a:spLocks noChangeArrowheads="1"/>
            </p:cNvSpPr>
            <p:nvPr/>
          </p:nvSpPr>
          <p:spPr bwMode="auto">
            <a:xfrm>
              <a:off x="2621" y="3211"/>
              <a:ext cx="1145" cy="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</a:ln>
          </p:spPr>
          <p:txBody>
            <a:bodyPr/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>
                <a:latin typeface="Calibri" panose="020F0502020204030204" pitchFamily="34" charset="0"/>
                <a:ea typeface="微软雅黑" panose="020B0503020204020204" charset="-122"/>
              </a:endParaRPr>
            </a:p>
          </p:txBody>
        </p:sp>
        <p:sp>
          <p:nvSpPr>
            <p:cNvPr id="359" name="Rectangle 179"/>
            <p:cNvSpPr>
              <a:spLocks noChangeArrowheads="1"/>
            </p:cNvSpPr>
            <p:nvPr/>
          </p:nvSpPr>
          <p:spPr bwMode="auto">
            <a:xfrm>
              <a:off x="3771" y="3211"/>
              <a:ext cx="1300" cy="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</a:ln>
          </p:spPr>
          <p:txBody>
            <a:bodyPr/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>
                <a:latin typeface="Calibri" panose="020F0502020204030204" pitchFamily="34" charset="0"/>
                <a:ea typeface="微软雅黑" panose="020B0503020204020204" charset="-122"/>
              </a:endParaRPr>
            </a:p>
          </p:txBody>
        </p:sp>
        <p:sp>
          <p:nvSpPr>
            <p:cNvPr id="360" name="Rectangle 180"/>
            <p:cNvSpPr>
              <a:spLocks noChangeArrowheads="1"/>
            </p:cNvSpPr>
            <p:nvPr/>
          </p:nvSpPr>
          <p:spPr bwMode="auto">
            <a:xfrm>
              <a:off x="3736" y="1594"/>
              <a:ext cx="5" cy="83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</a:ln>
          </p:spPr>
          <p:txBody>
            <a:bodyPr/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>
                <a:latin typeface="Calibri" panose="020F0502020204030204" pitchFamily="34" charset="0"/>
                <a:ea typeface="微软雅黑" panose="020B0503020204020204" charset="-122"/>
              </a:endParaRPr>
            </a:p>
          </p:txBody>
        </p:sp>
        <p:sp>
          <p:nvSpPr>
            <p:cNvPr id="362" name="Rectangle 182"/>
            <p:cNvSpPr>
              <a:spLocks noChangeArrowheads="1"/>
            </p:cNvSpPr>
            <p:nvPr/>
          </p:nvSpPr>
          <p:spPr bwMode="auto">
            <a:xfrm>
              <a:off x="3736" y="2433"/>
              <a:ext cx="5" cy="79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</a:ln>
          </p:spPr>
          <p:txBody>
            <a:bodyPr/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>
                <a:latin typeface="Calibri" panose="020F0502020204030204" pitchFamily="34" charset="0"/>
                <a:ea typeface="微软雅黑" panose="020B0503020204020204" charset="-122"/>
              </a:endParaRPr>
            </a:p>
          </p:txBody>
        </p:sp>
        <p:sp>
          <p:nvSpPr>
            <p:cNvPr id="364" name="Rectangle 184"/>
            <p:cNvSpPr>
              <a:spLocks noChangeArrowheads="1"/>
            </p:cNvSpPr>
            <p:nvPr/>
          </p:nvSpPr>
          <p:spPr bwMode="auto">
            <a:xfrm>
              <a:off x="5" y="1594"/>
              <a:ext cx="1263" cy="251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</a:ln>
          </p:spPr>
          <p:txBody>
            <a:bodyPr/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>
                <a:latin typeface="Calibri" panose="020F0502020204030204" pitchFamily="34" charset="0"/>
                <a:ea typeface="微软雅黑" panose="020B0503020204020204" charset="-122"/>
              </a:endParaRPr>
            </a:p>
          </p:txBody>
        </p:sp>
        <p:sp>
          <p:nvSpPr>
            <p:cNvPr id="365" name="Rectangle 185"/>
            <p:cNvSpPr>
              <a:spLocks noChangeArrowheads="1"/>
            </p:cNvSpPr>
            <p:nvPr/>
          </p:nvSpPr>
          <p:spPr bwMode="auto">
            <a:xfrm>
              <a:off x="367" y="1598"/>
              <a:ext cx="341" cy="22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 lIns="0" tIns="0" rIns="0" bIns="0">
              <a:spAutoFit/>
            </a:bodyPr>
            <a:p>
              <a:pPr>
                <a:buFont typeface="Arial" panose="020B0604020202020204" pitchFamily="34" charset="0"/>
                <a:buNone/>
              </a:pPr>
              <a:r>
                <a:rPr lang="en-US" altLang="zh-CN" dirty="0">
                  <a:latin typeface="微软雅黑" panose="020B0503020204020204" charset="-122"/>
                  <a:ea typeface="微软雅黑" panose="020B0503020204020204" charset="-122"/>
                </a:rPr>
                <a:t>ISTP</a:t>
              </a:r>
              <a:endParaRPr lang="en-US" altLang="zh-CN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66" name="Rectangle 186"/>
            <p:cNvSpPr>
              <a:spLocks noChangeArrowheads="1"/>
            </p:cNvSpPr>
            <p:nvPr/>
          </p:nvSpPr>
          <p:spPr bwMode="auto">
            <a:xfrm>
              <a:off x="5" y="1845"/>
              <a:ext cx="1263" cy="193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</a:ln>
          </p:spPr>
          <p:txBody>
            <a:bodyPr/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>
                <a:latin typeface="Calibri" panose="020F0502020204030204" pitchFamily="34" charset="0"/>
                <a:ea typeface="微软雅黑" panose="020B0503020204020204" charset="-122"/>
              </a:endParaRPr>
            </a:p>
          </p:txBody>
        </p:sp>
        <p:sp>
          <p:nvSpPr>
            <p:cNvPr id="367" name="Rectangle 187"/>
            <p:cNvSpPr>
              <a:spLocks noChangeArrowheads="1"/>
            </p:cNvSpPr>
            <p:nvPr/>
          </p:nvSpPr>
          <p:spPr bwMode="auto">
            <a:xfrm>
              <a:off x="103" y="1868"/>
              <a:ext cx="1190" cy="14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0" tIns="0" rIns="0" bIns="0">
              <a:spAutoFit/>
            </a:bodyPr>
            <a:p>
              <a:r>
                <a:rPr lang="en-US" altLang="zh-CN" sz="1200" b="1" dirty="0" smtClean="0">
                  <a:latin typeface="微软雅黑" panose="020B0503020204020204" charset="-122"/>
                  <a:ea typeface="微软雅黑" panose="020B0503020204020204" charset="-122"/>
                </a:rPr>
                <a:t>Operator/Instrument</a:t>
              </a:r>
              <a:endParaRPr lang="en-US" altLang="zh-CN" sz="1200" dirty="0" smtClean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68" name="Rectangle 188"/>
            <p:cNvSpPr>
              <a:spLocks noChangeArrowheads="1"/>
            </p:cNvSpPr>
            <p:nvPr/>
          </p:nvSpPr>
          <p:spPr bwMode="auto">
            <a:xfrm>
              <a:off x="5" y="2038"/>
              <a:ext cx="1263" cy="194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</a:ln>
          </p:spPr>
          <p:txBody>
            <a:bodyPr/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>
                <a:latin typeface="Calibri" panose="020F0502020204030204" pitchFamily="34" charset="0"/>
                <a:ea typeface="微软雅黑" panose="020B0503020204020204" charset="-122"/>
              </a:endParaRPr>
            </a:p>
          </p:txBody>
        </p:sp>
        <p:sp>
          <p:nvSpPr>
            <p:cNvPr id="371" name="Rectangle 191"/>
            <p:cNvSpPr>
              <a:spLocks noChangeArrowheads="1"/>
            </p:cNvSpPr>
            <p:nvPr/>
          </p:nvSpPr>
          <p:spPr bwMode="auto">
            <a:xfrm>
              <a:off x="5" y="2232"/>
              <a:ext cx="1263" cy="197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</a:ln>
          </p:spPr>
          <p:txBody>
            <a:bodyPr/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>
                <a:latin typeface="Calibri" panose="020F0502020204030204" pitchFamily="34" charset="0"/>
                <a:ea typeface="微软雅黑" panose="020B0503020204020204" charset="-122"/>
              </a:endParaRPr>
            </a:p>
          </p:txBody>
        </p:sp>
        <p:sp>
          <p:nvSpPr>
            <p:cNvPr id="372" name="Rectangle 192"/>
            <p:cNvSpPr>
              <a:spLocks noChangeArrowheads="1"/>
            </p:cNvSpPr>
            <p:nvPr/>
          </p:nvSpPr>
          <p:spPr bwMode="auto">
            <a:xfrm>
              <a:off x="103" y="2100"/>
              <a:ext cx="1138" cy="14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0" tIns="0" rIns="0" bIns="0">
              <a:spAutoFit/>
            </a:bodyPr>
            <a:p>
              <a:pPr>
                <a:buFont typeface="Arial" panose="020B0604020202020204" pitchFamily="34" charset="0"/>
                <a:buNone/>
              </a:pPr>
              <a:r>
                <a:rPr lang="zh-CN" altLang="en-US" sz="1200" dirty="0">
                  <a:latin typeface="宋体" panose="02010600030101010101" pitchFamily="2" charset="-122"/>
                  <a:ea typeface="微软雅黑" panose="020B0503020204020204" charset="-122"/>
                </a:rPr>
                <a:t>操作</a:t>
              </a:r>
              <a:r>
                <a:rPr lang="zh-CN" altLang="en-US" sz="1200" dirty="0" smtClean="0">
                  <a:latin typeface="宋体" panose="02010600030101010101" pitchFamily="2" charset="-122"/>
                  <a:ea typeface="微软雅黑" panose="020B0503020204020204" charset="-122"/>
                </a:rPr>
                <a:t>者</a:t>
              </a:r>
              <a:r>
                <a:rPr lang="en-US" altLang="zh-CN" sz="1200" dirty="0" smtClean="0">
                  <a:latin typeface="宋体" panose="02010600030101010101" pitchFamily="2" charset="-122"/>
                  <a:ea typeface="微软雅黑" panose="020B0503020204020204" charset="-122"/>
                </a:rPr>
                <a:t>/</a:t>
              </a:r>
              <a:r>
                <a:rPr lang="zh-CN" altLang="en-US" sz="1200" dirty="0" smtClean="0">
                  <a:latin typeface="宋体" panose="02010600030101010101" pitchFamily="2" charset="-122"/>
                  <a:ea typeface="微软雅黑" panose="020B0503020204020204" charset="-122"/>
                </a:rPr>
                <a:t>演奏者</a:t>
              </a:r>
              <a:endParaRPr lang="zh-CN" altLang="en-US" sz="1200" dirty="0">
                <a:latin typeface="Calibri" panose="020F0502020204030204" pitchFamily="34" charset="0"/>
                <a:ea typeface="微软雅黑" panose="020B0503020204020204" charset="-122"/>
              </a:endParaRPr>
            </a:p>
          </p:txBody>
        </p:sp>
        <p:sp>
          <p:nvSpPr>
            <p:cNvPr id="375" name="Rectangle 195"/>
            <p:cNvSpPr>
              <a:spLocks noChangeArrowheads="1"/>
            </p:cNvSpPr>
            <p:nvPr/>
          </p:nvSpPr>
          <p:spPr bwMode="auto">
            <a:xfrm>
              <a:off x="1272" y="1594"/>
              <a:ext cx="1289" cy="251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</a:ln>
          </p:spPr>
          <p:txBody>
            <a:bodyPr/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>
                <a:latin typeface="Calibri" panose="020F0502020204030204" pitchFamily="34" charset="0"/>
                <a:ea typeface="微软雅黑" panose="020B0503020204020204" charset="-122"/>
              </a:endParaRPr>
            </a:p>
          </p:txBody>
        </p:sp>
        <p:sp>
          <p:nvSpPr>
            <p:cNvPr id="376" name="Rectangle 196"/>
            <p:cNvSpPr>
              <a:spLocks noChangeArrowheads="1"/>
            </p:cNvSpPr>
            <p:nvPr/>
          </p:nvSpPr>
          <p:spPr bwMode="auto">
            <a:xfrm>
              <a:off x="1658" y="1598"/>
              <a:ext cx="334" cy="22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 lIns="0" tIns="0" rIns="0" bIns="0">
              <a:spAutoFit/>
            </a:bodyPr>
            <a:p>
              <a:pPr>
                <a:buFont typeface="Arial" panose="020B0604020202020204" pitchFamily="34" charset="0"/>
                <a:buNone/>
              </a:pPr>
              <a:r>
                <a:rPr lang="en-US" altLang="zh-CN" dirty="0">
                  <a:latin typeface="微软雅黑" panose="020B0503020204020204" charset="-122"/>
                  <a:ea typeface="微软雅黑" panose="020B0503020204020204" charset="-122"/>
                </a:rPr>
                <a:t>ISFP</a:t>
              </a:r>
              <a:endParaRPr lang="en-US" altLang="zh-CN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77" name="Rectangle 197"/>
            <p:cNvSpPr>
              <a:spLocks noChangeArrowheads="1"/>
            </p:cNvSpPr>
            <p:nvPr/>
          </p:nvSpPr>
          <p:spPr bwMode="auto">
            <a:xfrm>
              <a:off x="1272" y="1845"/>
              <a:ext cx="1289" cy="174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</a:ln>
          </p:spPr>
          <p:txBody>
            <a:bodyPr/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>
                <a:latin typeface="Calibri" panose="020F0502020204030204" pitchFamily="34" charset="0"/>
                <a:ea typeface="微软雅黑" panose="020B0503020204020204" charset="-122"/>
              </a:endParaRPr>
            </a:p>
          </p:txBody>
        </p:sp>
        <p:sp>
          <p:nvSpPr>
            <p:cNvPr id="378" name="Rectangle 198"/>
            <p:cNvSpPr>
              <a:spLocks noChangeArrowheads="1"/>
            </p:cNvSpPr>
            <p:nvPr/>
          </p:nvSpPr>
          <p:spPr bwMode="auto">
            <a:xfrm>
              <a:off x="1322" y="1848"/>
              <a:ext cx="932" cy="14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 lIns="0" tIns="0" rIns="0" bIns="0">
              <a:spAutoFit/>
            </a:bodyPr>
            <a:p>
              <a:pPr>
                <a:buFont typeface="Arial" panose="020B0604020202020204" pitchFamily="34" charset="0"/>
                <a:buNone/>
              </a:pPr>
              <a:r>
                <a:rPr lang="en-US" altLang="zh-CN" sz="1200" b="1" dirty="0">
                  <a:latin typeface="微软雅黑" panose="020B0503020204020204" charset="-122"/>
                  <a:ea typeface="微软雅黑" panose="020B0503020204020204" charset="-122"/>
                </a:rPr>
                <a:t>Composer/Artist</a:t>
              </a:r>
              <a:endParaRPr lang="en-US" altLang="zh-CN" sz="1200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79" name="Rectangle 199"/>
            <p:cNvSpPr>
              <a:spLocks noChangeArrowheads="1"/>
            </p:cNvSpPr>
            <p:nvPr/>
          </p:nvSpPr>
          <p:spPr bwMode="auto">
            <a:xfrm>
              <a:off x="1272" y="2019"/>
              <a:ext cx="1289" cy="219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</a:ln>
          </p:spPr>
          <p:txBody>
            <a:bodyPr/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>
                <a:latin typeface="Calibri" panose="020F0502020204030204" pitchFamily="34" charset="0"/>
                <a:ea typeface="微软雅黑" panose="020B0503020204020204" charset="-122"/>
              </a:endParaRPr>
            </a:p>
          </p:txBody>
        </p:sp>
        <p:sp>
          <p:nvSpPr>
            <p:cNvPr id="380" name="Rectangle 200"/>
            <p:cNvSpPr>
              <a:spLocks noChangeArrowheads="1"/>
            </p:cNvSpPr>
            <p:nvPr/>
          </p:nvSpPr>
          <p:spPr bwMode="auto">
            <a:xfrm>
              <a:off x="1397" y="2100"/>
              <a:ext cx="981" cy="14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0" tIns="0" rIns="0" bIns="0">
              <a:spAutoFit/>
            </a:bodyPr>
            <a:p>
              <a:pPr>
                <a:buFont typeface="Arial" panose="020B0604020202020204" pitchFamily="34" charset="0"/>
                <a:buNone/>
              </a:pPr>
              <a:r>
                <a:rPr lang="zh-CN" altLang="en-US" sz="1200" dirty="0">
                  <a:latin typeface="微软雅黑" panose="020B0503020204020204" charset="-122"/>
                  <a:ea typeface="微软雅黑" panose="020B0503020204020204" charset="-122"/>
                </a:rPr>
                <a:t>作</a:t>
              </a:r>
              <a:r>
                <a:rPr lang="en-US" altLang="zh-CN" sz="1200" dirty="0">
                  <a:latin typeface="微软雅黑" panose="020B0503020204020204" charset="-122"/>
                  <a:ea typeface="微软雅黑" panose="020B0503020204020204" charset="-122"/>
                </a:rPr>
                <a:t>/</a:t>
              </a:r>
              <a:r>
                <a:rPr lang="zh-CN" altLang="en-US" sz="1200" dirty="0">
                  <a:latin typeface="微软雅黑" panose="020B0503020204020204" charset="-122"/>
                  <a:ea typeface="微软雅黑" panose="020B0503020204020204" charset="-122"/>
                </a:rPr>
                <a:t>曲</a:t>
              </a:r>
              <a:r>
                <a:rPr lang="zh-CN" altLang="en-US" sz="1200" dirty="0" smtClean="0">
                  <a:latin typeface="微软雅黑" panose="020B0503020204020204" charset="-122"/>
                  <a:ea typeface="微软雅黑" panose="020B0503020204020204" charset="-122"/>
                </a:rPr>
                <a:t>家</a:t>
              </a:r>
              <a:r>
                <a:rPr lang="en-US" altLang="zh-CN" sz="1200" dirty="0" smtClean="0">
                  <a:latin typeface="微软雅黑" panose="020B0503020204020204" charset="-122"/>
                  <a:ea typeface="微软雅黑" panose="020B0503020204020204" charset="-122"/>
                </a:rPr>
                <a:t>/</a:t>
              </a:r>
              <a:r>
                <a:rPr lang="zh-CN" altLang="en-US" sz="1200" dirty="0" smtClean="0">
                  <a:latin typeface="微软雅黑" panose="020B0503020204020204" charset="-122"/>
                  <a:ea typeface="微软雅黑" panose="020B0503020204020204" charset="-122"/>
                </a:rPr>
                <a:t>艺术家</a:t>
              </a:r>
              <a:endParaRPr lang="zh-CN" altLang="en-US" sz="1200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81" name="Rectangle 201"/>
            <p:cNvSpPr>
              <a:spLocks noChangeArrowheads="1"/>
            </p:cNvSpPr>
            <p:nvPr/>
          </p:nvSpPr>
          <p:spPr bwMode="auto">
            <a:xfrm>
              <a:off x="1894" y="2035"/>
              <a:ext cx="0" cy="59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 lIns="0" tIns="0" rIns="0" bIns="0">
              <a:spAutoFit/>
            </a:bodyPr>
            <a:p>
              <a:pPr>
                <a:buFont typeface="Arial" panose="020B0604020202020204" pitchFamily="34" charset="0"/>
                <a:buNone/>
              </a:pPr>
              <a:endParaRPr lang="en-US" altLang="zh-CN" sz="4800" dirty="0">
                <a:latin typeface="Calibri" panose="020F0502020204030204" pitchFamily="34" charset="0"/>
                <a:ea typeface="微软雅黑" panose="020B0503020204020204" charset="-122"/>
              </a:endParaRPr>
            </a:p>
          </p:txBody>
        </p:sp>
        <p:sp>
          <p:nvSpPr>
            <p:cNvPr id="383" name="Rectangle 203"/>
            <p:cNvSpPr>
              <a:spLocks noChangeArrowheads="1"/>
            </p:cNvSpPr>
            <p:nvPr/>
          </p:nvSpPr>
          <p:spPr bwMode="auto">
            <a:xfrm>
              <a:off x="1272" y="2238"/>
              <a:ext cx="1289" cy="191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</a:ln>
          </p:spPr>
          <p:txBody>
            <a:bodyPr/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>
                <a:latin typeface="Calibri" panose="020F0502020204030204" pitchFamily="34" charset="0"/>
                <a:ea typeface="微软雅黑" panose="020B0503020204020204" charset="-122"/>
              </a:endParaRPr>
            </a:p>
          </p:txBody>
        </p:sp>
        <p:sp>
          <p:nvSpPr>
            <p:cNvPr id="384" name="Rectangle 204"/>
            <p:cNvSpPr>
              <a:spLocks noChangeArrowheads="1"/>
            </p:cNvSpPr>
            <p:nvPr/>
          </p:nvSpPr>
          <p:spPr bwMode="auto">
            <a:xfrm>
              <a:off x="2581" y="1594"/>
              <a:ext cx="1196" cy="85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</a:ln>
          </p:spPr>
          <p:txBody>
            <a:bodyPr/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>
                <a:latin typeface="Calibri" panose="020F0502020204030204" pitchFamily="34" charset="0"/>
                <a:ea typeface="微软雅黑" panose="020B0503020204020204" charset="-122"/>
              </a:endParaRPr>
            </a:p>
          </p:txBody>
        </p:sp>
        <p:sp>
          <p:nvSpPr>
            <p:cNvPr id="385" name="Rectangle 205"/>
            <p:cNvSpPr>
              <a:spLocks noChangeArrowheads="1"/>
            </p:cNvSpPr>
            <p:nvPr/>
          </p:nvSpPr>
          <p:spPr bwMode="auto">
            <a:xfrm>
              <a:off x="2879" y="1598"/>
              <a:ext cx="335" cy="22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 lIns="0" tIns="0" rIns="0" bIns="0">
              <a:spAutoFit/>
            </a:bodyPr>
            <a:p>
              <a:pPr>
                <a:buFont typeface="Arial" panose="020B0604020202020204" pitchFamily="34" charset="0"/>
                <a:buNone/>
              </a:pPr>
              <a:r>
                <a:rPr lang="en-US" altLang="zh-CN" dirty="0">
                  <a:latin typeface="微软雅黑" panose="020B0503020204020204" charset="-122"/>
                  <a:ea typeface="微软雅黑" panose="020B0503020204020204" charset="-122"/>
                </a:rPr>
                <a:t>INTJ</a:t>
              </a:r>
              <a:endParaRPr lang="en-US" altLang="zh-CN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86" name="Rectangle 206"/>
            <p:cNvSpPr>
              <a:spLocks noChangeArrowheads="1"/>
            </p:cNvSpPr>
            <p:nvPr/>
          </p:nvSpPr>
          <p:spPr bwMode="auto">
            <a:xfrm>
              <a:off x="2581" y="1845"/>
              <a:ext cx="1155" cy="17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</a:ln>
          </p:spPr>
          <p:txBody>
            <a:bodyPr/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>
                <a:latin typeface="Calibri" panose="020F0502020204030204" pitchFamily="34" charset="0"/>
                <a:ea typeface="微软雅黑" panose="020B0503020204020204" charset="-122"/>
              </a:endParaRPr>
            </a:p>
          </p:txBody>
        </p:sp>
        <p:sp>
          <p:nvSpPr>
            <p:cNvPr id="387" name="Rectangle 207"/>
            <p:cNvSpPr>
              <a:spLocks noChangeArrowheads="1"/>
            </p:cNvSpPr>
            <p:nvPr/>
          </p:nvSpPr>
          <p:spPr bwMode="auto">
            <a:xfrm>
              <a:off x="2587" y="1868"/>
              <a:ext cx="1138" cy="29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0" tIns="0" rIns="0" bIns="0">
              <a:spAutoFit/>
            </a:bodyPr>
            <a:p>
              <a:pPr>
                <a:buFont typeface="Arial" panose="020B0604020202020204" pitchFamily="34" charset="0"/>
                <a:buNone/>
              </a:pPr>
              <a:r>
                <a:rPr lang="en-US" altLang="zh-CN" sz="1200" b="1" dirty="0" smtClean="0">
                  <a:latin typeface="微软雅黑" panose="020B0503020204020204" charset="-122"/>
                  <a:ea typeface="微软雅黑" panose="020B0503020204020204" charset="-122"/>
                </a:rPr>
                <a:t>Mastermind</a:t>
              </a:r>
              <a:endParaRPr lang="en-US" altLang="zh-CN" sz="1200" b="1" dirty="0" smtClean="0">
                <a:latin typeface="微软雅黑" panose="020B0503020204020204" charset="-122"/>
                <a:ea typeface="微软雅黑" panose="020B0503020204020204" charset="-122"/>
              </a:endParaRPr>
            </a:p>
            <a:p>
              <a:pPr>
                <a:buFont typeface="Arial" panose="020B0604020202020204" pitchFamily="34" charset="0"/>
                <a:buNone/>
              </a:pPr>
              <a:r>
                <a:rPr lang="en-US" altLang="zh-CN" sz="1200" b="1" dirty="0" smtClean="0">
                  <a:latin typeface="微软雅黑" panose="020B0503020204020204" charset="-122"/>
                  <a:ea typeface="微软雅黑" panose="020B0503020204020204" charset="-122"/>
                </a:rPr>
                <a:t>/Scientist</a:t>
              </a:r>
              <a:endParaRPr lang="en-US" altLang="zh-CN" sz="1200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88" name="Rectangle 208"/>
            <p:cNvSpPr>
              <a:spLocks noChangeArrowheads="1"/>
            </p:cNvSpPr>
            <p:nvPr/>
          </p:nvSpPr>
          <p:spPr bwMode="auto">
            <a:xfrm>
              <a:off x="2581" y="2019"/>
              <a:ext cx="1155" cy="17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</a:ln>
          </p:spPr>
          <p:txBody>
            <a:bodyPr/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>
                <a:latin typeface="Calibri" panose="020F0502020204030204" pitchFamily="34" charset="0"/>
                <a:ea typeface="微软雅黑" panose="020B0503020204020204" charset="-122"/>
              </a:endParaRPr>
            </a:p>
          </p:txBody>
        </p:sp>
        <p:sp>
          <p:nvSpPr>
            <p:cNvPr id="389" name="Rectangle 209"/>
            <p:cNvSpPr>
              <a:spLocks noChangeArrowheads="1"/>
            </p:cNvSpPr>
            <p:nvPr/>
          </p:nvSpPr>
          <p:spPr bwMode="auto">
            <a:xfrm>
              <a:off x="2830" y="2021"/>
              <a:ext cx="523" cy="14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 lIns="0" tIns="0" rIns="0" bIns="0">
              <a:spAutoFit/>
            </a:bodyPr>
            <a:p>
              <a:pPr>
                <a:buFont typeface="Arial" panose="020B0604020202020204" pitchFamily="34" charset="0"/>
                <a:buNone/>
              </a:pPr>
              <a:r>
                <a:rPr lang="en-US" altLang="zh-CN" sz="1200" b="1" dirty="0">
                  <a:latin typeface="微软雅黑" panose="020B0503020204020204" charset="-122"/>
                  <a:ea typeface="微软雅黑" panose="020B0503020204020204" charset="-122"/>
                </a:rPr>
                <a:t>/</a:t>
              </a:r>
              <a:r>
                <a:rPr lang="en-US" altLang="zh-CN" sz="1200" b="1" dirty="0" smtClean="0">
                  <a:latin typeface="微软雅黑" panose="020B0503020204020204" charset="-122"/>
                  <a:ea typeface="微软雅黑" panose="020B0503020204020204" charset="-122"/>
                </a:rPr>
                <a:t>Scientist</a:t>
              </a:r>
              <a:endParaRPr lang="en-US" altLang="zh-CN" sz="1200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90" name="Rectangle 210"/>
            <p:cNvSpPr>
              <a:spLocks noChangeArrowheads="1"/>
            </p:cNvSpPr>
            <p:nvPr/>
          </p:nvSpPr>
          <p:spPr bwMode="auto">
            <a:xfrm>
              <a:off x="2581" y="2192"/>
              <a:ext cx="1155" cy="19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</a:ln>
          </p:spPr>
          <p:txBody>
            <a:bodyPr/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>
                <a:latin typeface="Calibri" panose="020F0502020204030204" pitchFamily="34" charset="0"/>
                <a:ea typeface="微软雅黑" panose="020B0503020204020204" charset="-122"/>
              </a:endParaRPr>
            </a:p>
          </p:txBody>
        </p:sp>
        <p:sp>
          <p:nvSpPr>
            <p:cNvPr id="391" name="Rectangle 211"/>
            <p:cNvSpPr>
              <a:spLocks noChangeArrowheads="1"/>
            </p:cNvSpPr>
            <p:nvPr/>
          </p:nvSpPr>
          <p:spPr bwMode="auto">
            <a:xfrm>
              <a:off x="2639" y="2215"/>
              <a:ext cx="1035" cy="14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0" tIns="0" rIns="0" bIns="0">
              <a:spAutoFit/>
            </a:bodyPr>
            <a:p>
              <a:pPr>
                <a:buFont typeface="Arial" panose="020B0604020202020204" pitchFamily="34" charset="0"/>
                <a:buNone/>
              </a:pPr>
              <a:r>
                <a:rPr lang="zh-CN" altLang="en-US" sz="1200" dirty="0">
                  <a:latin typeface="宋体" panose="02010600030101010101" pitchFamily="2" charset="-122"/>
                  <a:ea typeface="微软雅黑" panose="020B0503020204020204" charset="-122"/>
                </a:rPr>
                <a:t>智多</a:t>
              </a:r>
              <a:r>
                <a:rPr lang="zh-CN" altLang="en-US" sz="1200" dirty="0" smtClean="0">
                  <a:latin typeface="宋体" panose="02010600030101010101" pitchFamily="2" charset="-122"/>
                  <a:ea typeface="微软雅黑" panose="020B0503020204020204" charset="-122"/>
                </a:rPr>
                <a:t>星</a:t>
              </a:r>
              <a:r>
                <a:rPr lang="en-US" altLang="zh-CN" sz="1200" dirty="0" smtClean="0">
                  <a:latin typeface="宋体" panose="02010600030101010101" pitchFamily="2" charset="-122"/>
                  <a:ea typeface="微软雅黑" panose="020B0503020204020204" charset="-122"/>
                </a:rPr>
                <a:t>/</a:t>
              </a:r>
              <a:r>
                <a:rPr lang="zh-CN" altLang="en-US" sz="1200" dirty="0" smtClean="0">
                  <a:latin typeface="宋体" panose="02010600030101010101" pitchFamily="2" charset="-122"/>
                  <a:ea typeface="微软雅黑" panose="020B0503020204020204" charset="-122"/>
                </a:rPr>
                <a:t>科学家</a:t>
              </a:r>
              <a:endParaRPr lang="zh-CN" altLang="en-US" sz="1200" dirty="0">
                <a:latin typeface="Calibri" panose="020F0502020204030204" pitchFamily="34" charset="0"/>
                <a:ea typeface="微软雅黑" panose="020B0503020204020204" charset="-122"/>
              </a:endParaRPr>
            </a:p>
          </p:txBody>
        </p:sp>
        <p:sp>
          <p:nvSpPr>
            <p:cNvPr id="395" name="Rectangle 215"/>
            <p:cNvSpPr>
              <a:spLocks noChangeArrowheads="1"/>
            </p:cNvSpPr>
            <p:nvPr/>
          </p:nvSpPr>
          <p:spPr bwMode="auto">
            <a:xfrm>
              <a:off x="3741" y="1594"/>
              <a:ext cx="1330" cy="85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</a:ln>
          </p:spPr>
          <p:txBody>
            <a:bodyPr/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>
                <a:latin typeface="Calibri" panose="020F0502020204030204" pitchFamily="34" charset="0"/>
                <a:ea typeface="微软雅黑" panose="020B0503020204020204" charset="-122"/>
              </a:endParaRPr>
            </a:p>
          </p:txBody>
        </p:sp>
        <p:sp>
          <p:nvSpPr>
            <p:cNvPr id="396" name="Rectangle 216"/>
            <p:cNvSpPr>
              <a:spLocks noChangeArrowheads="1"/>
            </p:cNvSpPr>
            <p:nvPr/>
          </p:nvSpPr>
          <p:spPr bwMode="auto">
            <a:xfrm>
              <a:off x="4117" y="1598"/>
              <a:ext cx="380" cy="22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 lIns="0" tIns="0" rIns="0" bIns="0">
              <a:spAutoFit/>
            </a:bodyPr>
            <a:p>
              <a:pPr>
                <a:buFont typeface="Arial" panose="020B0604020202020204" pitchFamily="34" charset="0"/>
                <a:buNone/>
              </a:pPr>
              <a:r>
                <a:rPr lang="en-US" altLang="zh-CN" dirty="0">
                  <a:latin typeface="微软雅黑" panose="020B0503020204020204" charset="-122"/>
                  <a:ea typeface="微软雅黑" panose="020B0503020204020204" charset="-122"/>
                </a:rPr>
                <a:t>INTP</a:t>
              </a:r>
              <a:endParaRPr lang="en-US" altLang="zh-CN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98" name="Rectangle 218"/>
            <p:cNvSpPr>
              <a:spLocks noChangeArrowheads="1"/>
            </p:cNvSpPr>
            <p:nvPr/>
          </p:nvSpPr>
          <p:spPr bwMode="auto">
            <a:xfrm>
              <a:off x="4112" y="1848"/>
              <a:ext cx="505" cy="14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 lIns="0" tIns="0" rIns="0" bIns="0">
              <a:spAutoFit/>
            </a:bodyPr>
            <a:p>
              <a:pPr>
                <a:buFont typeface="Arial" panose="020B0604020202020204" pitchFamily="34" charset="0"/>
                <a:buNone/>
              </a:pPr>
              <a:r>
                <a:rPr lang="en-US" altLang="zh-CN" sz="1200" b="1" dirty="0">
                  <a:latin typeface="微软雅黑" panose="020B0503020204020204" charset="-122"/>
                  <a:ea typeface="微软雅黑" panose="020B0503020204020204" charset="-122"/>
                </a:rPr>
                <a:t>Architect</a:t>
              </a:r>
              <a:endParaRPr lang="en-US" altLang="zh-CN" sz="1200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99" name="Rectangle 219"/>
            <p:cNvSpPr>
              <a:spLocks noChangeArrowheads="1"/>
            </p:cNvSpPr>
            <p:nvPr/>
          </p:nvSpPr>
          <p:spPr bwMode="auto">
            <a:xfrm>
              <a:off x="3741" y="1999"/>
              <a:ext cx="1330" cy="15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</a:ln>
          </p:spPr>
          <p:txBody>
            <a:bodyPr/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>
                <a:latin typeface="Calibri" panose="020F0502020204030204" pitchFamily="34" charset="0"/>
                <a:ea typeface="微软雅黑" panose="020B0503020204020204" charset="-122"/>
              </a:endParaRPr>
            </a:p>
          </p:txBody>
        </p:sp>
        <p:sp>
          <p:nvSpPr>
            <p:cNvPr id="400" name="Rectangle 220"/>
            <p:cNvSpPr>
              <a:spLocks noChangeArrowheads="1"/>
            </p:cNvSpPr>
            <p:nvPr/>
          </p:nvSpPr>
          <p:spPr bwMode="auto">
            <a:xfrm>
              <a:off x="4105" y="2002"/>
              <a:ext cx="547" cy="14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 lIns="0" tIns="0" rIns="0" bIns="0">
              <a:spAutoFit/>
            </a:bodyPr>
            <a:p>
              <a:pPr>
                <a:buFont typeface="Arial" panose="020B0604020202020204" pitchFamily="34" charset="0"/>
                <a:buNone/>
              </a:pPr>
              <a:r>
                <a:rPr lang="en-US" altLang="zh-CN" sz="1200" b="1" dirty="0">
                  <a:latin typeface="微软雅黑" panose="020B0503020204020204" charset="-122"/>
                  <a:ea typeface="微软雅黑" panose="020B0503020204020204" charset="-122"/>
                </a:rPr>
                <a:t>/Designer</a:t>
              </a:r>
              <a:endParaRPr lang="en-US" altLang="zh-CN" sz="1200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02" name="Rectangle 222"/>
            <p:cNvSpPr>
              <a:spLocks noChangeArrowheads="1"/>
            </p:cNvSpPr>
            <p:nvPr/>
          </p:nvSpPr>
          <p:spPr bwMode="auto">
            <a:xfrm>
              <a:off x="3948" y="2174"/>
              <a:ext cx="1019" cy="14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0" tIns="0" rIns="0" bIns="0">
              <a:spAutoFit/>
            </a:bodyPr>
            <a:p>
              <a:pPr>
                <a:buFont typeface="Arial" panose="020B0604020202020204" pitchFamily="34" charset="0"/>
                <a:buNone/>
              </a:pPr>
              <a:r>
                <a:rPr lang="zh-CN" altLang="en-US" sz="1200" dirty="0">
                  <a:latin typeface="宋体" panose="02010600030101010101" pitchFamily="2" charset="-122"/>
                  <a:ea typeface="微软雅黑" panose="020B0503020204020204" charset="-122"/>
                </a:rPr>
                <a:t>建筑</a:t>
              </a:r>
              <a:r>
                <a:rPr lang="zh-CN" altLang="en-US" sz="1200" dirty="0" smtClean="0">
                  <a:latin typeface="宋体" panose="02010600030101010101" pitchFamily="2" charset="-122"/>
                  <a:ea typeface="微软雅黑" panose="020B0503020204020204" charset="-122"/>
                </a:rPr>
                <a:t>师</a:t>
              </a:r>
              <a:r>
                <a:rPr lang="en-US" altLang="zh-CN" sz="1200" dirty="0" smtClean="0">
                  <a:latin typeface="宋体" panose="02010600030101010101" pitchFamily="2" charset="-122"/>
                  <a:ea typeface="微软雅黑" panose="020B0503020204020204" charset="-122"/>
                </a:rPr>
                <a:t>/</a:t>
              </a:r>
              <a:r>
                <a:rPr lang="zh-CN" altLang="en-US" sz="1200" dirty="0" smtClean="0">
                  <a:latin typeface="宋体" panose="02010600030101010101" pitchFamily="2" charset="-122"/>
                  <a:ea typeface="微软雅黑" panose="020B0503020204020204" charset="-122"/>
                </a:rPr>
                <a:t>设计师</a:t>
              </a:r>
              <a:endParaRPr lang="zh-CN" altLang="en-US" sz="1200" dirty="0">
                <a:latin typeface="Calibri" panose="020F0502020204030204" pitchFamily="34" charset="0"/>
                <a:ea typeface="微软雅黑" panose="020B0503020204020204" charset="-122"/>
              </a:endParaRPr>
            </a:p>
          </p:txBody>
        </p:sp>
        <p:sp>
          <p:nvSpPr>
            <p:cNvPr id="406" name="Line 226"/>
            <p:cNvSpPr>
              <a:spLocks noChangeShapeType="1"/>
            </p:cNvSpPr>
            <p:nvPr/>
          </p:nvSpPr>
          <p:spPr bwMode="auto">
            <a:xfrm>
              <a:off x="0" y="1594"/>
              <a:ext cx="1" cy="83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07" name="Line 227"/>
            <p:cNvSpPr>
              <a:spLocks noChangeShapeType="1"/>
            </p:cNvSpPr>
            <p:nvPr/>
          </p:nvSpPr>
          <p:spPr bwMode="auto">
            <a:xfrm>
              <a:off x="1268" y="1594"/>
              <a:ext cx="1" cy="83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08" name="Rectangle 228"/>
            <p:cNvSpPr>
              <a:spLocks noChangeArrowheads="1"/>
            </p:cNvSpPr>
            <p:nvPr/>
          </p:nvSpPr>
          <p:spPr bwMode="auto">
            <a:xfrm>
              <a:off x="2561" y="1594"/>
              <a:ext cx="20" cy="83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</a:ln>
          </p:spPr>
          <p:txBody>
            <a:bodyPr/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>
                <a:latin typeface="Calibri" panose="020F0502020204030204" pitchFamily="34" charset="0"/>
                <a:ea typeface="微软雅黑" panose="020B0503020204020204" charset="-122"/>
              </a:endParaRPr>
            </a:p>
          </p:txBody>
        </p:sp>
        <p:sp>
          <p:nvSpPr>
            <p:cNvPr id="409" name="Line 229"/>
            <p:cNvSpPr>
              <a:spLocks noChangeShapeType="1"/>
            </p:cNvSpPr>
            <p:nvPr/>
          </p:nvSpPr>
          <p:spPr bwMode="auto">
            <a:xfrm>
              <a:off x="2561" y="1594"/>
              <a:ext cx="1" cy="83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0" name="Line 230"/>
            <p:cNvSpPr>
              <a:spLocks noChangeShapeType="1"/>
            </p:cNvSpPr>
            <p:nvPr/>
          </p:nvSpPr>
          <p:spPr bwMode="auto">
            <a:xfrm>
              <a:off x="3736" y="1594"/>
              <a:ext cx="1" cy="83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1" name="Line 231"/>
            <p:cNvSpPr>
              <a:spLocks noChangeShapeType="1"/>
            </p:cNvSpPr>
            <p:nvPr/>
          </p:nvSpPr>
          <p:spPr bwMode="auto">
            <a:xfrm>
              <a:off x="5071" y="1594"/>
              <a:ext cx="1" cy="83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2" name="Rectangle 232"/>
            <p:cNvSpPr>
              <a:spLocks noChangeArrowheads="1"/>
            </p:cNvSpPr>
            <p:nvPr/>
          </p:nvSpPr>
          <p:spPr bwMode="auto">
            <a:xfrm>
              <a:off x="5" y="2433"/>
              <a:ext cx="1263" cy="250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</a:ln>
          </p:spPr>
          <p:txBody>
            <a:bodyPr/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>
                <a:latin typeface="Calibri" panose="020F0502020204030204" pitchFamily="34" charset="0"/>
                <a:ea typeface="微软雅黑" panose="020B0503020204020204" charset="-122"/>
              </a:endParaRPr>
            </a:p>
          </p:txBody>
        </p:sp>
        <p:sp>
          <p:nvSpPr>
            <p:cNvPr id="413" name="Rectangle 233"/>
            <p:cNvSpPr>
              <a:spLocks noChangeArrowheads="1"/>
            </p:cNvSpPr>
            <p:nvPr/>
          </p:nvSpPr>
          <p:spPr bwMode="auto">
            <a:xfrm>
              <a:off x="333" y="2436"/>
              <a:ext cx="384" cy="22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 lIns="0" tIns="0" rIns="0" bIns="0">
              <a:spAutoFit/>
            </a:bodyPr>
            <a:p>
              <a:pPr>
                <a:buFont typeface="Arial" panose="020B0604020202020204" pitchFamily="34" charset="0"/>
                <a:buNone/>
              </a:pPr>
              <a:r>
                <a:rPr lang="en-US" altLang="zh-CN" dirty="0">
                  <a:latin typeface="微软雅黑" panose="020B0503020204020204" charset="-122"/>
                  <a:ea typeface="微软雅黑" panose="020B0503020204020204" charset="-122"/>
                </a:rPr>
                <a:t>ESTP</a:t>
              </a:r>
              <a:endParaRPr lang="en-US" altLang="zh-CN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14" name="Rectangle 234"/>
            <p:cNvSpPr>
              <a:spLocks noChangeArrowheads="1"/>
            </p:cNvSpPr>
            <p:nvPr/>
          </p:nvSpPr>
          <p:spPr bwMode="auto">
            <a:xfrm>
              <a:off x="5" y="2683"/>
              <a:ext cx="1263" cy="193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</a:ln>
          </p:spPr>
          <p:txBody>
            <a:bodyPr/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>
                <a:latin typeface="Calibri" panose="020F0502020204030204" pitchFamily="34" charset="0"/>
                <a:ea typeface="微软雅黑" panose="020B0503020204020204" charset="-122"/>
              </a:endParaRPr>
            </a:p>
          </p:txBody>
        </p:sp>
        <p:sp>
          <p:nvSpPr>
            <p:cNvPr id="415" name="Rectangle 235"/>
            <p:cNvSpPr>
              <a:spLocks noChangeArrowheads="1"/>
            </p:cNvSpPr>
            <p:nvPr/>
          </p:nvSpPr>
          <p:spPr bwMode="auto">
            <a:xfrm>
              <a:off x="260" y="2685"/>
              <a:ext cx="507" cy="14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 lIns="0" tIns="0" rIns="0" bIns="0">
              <a:spAutoFit/>
            </a:bodyPr>
            <a:p>
              <a:pPr>
                <a:buFont typeface="Arial" panose="020B0604020202020204" pitchFamily="34" charset="0"/>
                <a:buNone/>
              </a:pPr>
              <a:r>
                <a:rPr lang="en-US" altLang="zh-CN" sz="1200" dirty="0">
                  <a:latin typeface="微软雅黑" panose="020B0503020204020204" charset="-122"/>
                  <a:ea typeface="微软雅黑" panose="020B0503020204020204" charset="-122"/>
                </a:rPr>
                <a:t>Promotor</a:t>
              </a:r>
              <a:endParaRPr lang="en-US" altLang="zh-CN" sz="1200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16" name="Rectangle 236"/>
            <p:cNvSpPr>
              <a:spLocks noChangeArrowheads="1"/>
            </p:cNvSpPr>
            <p:nvPr/>
          </p:nvSpPr>
          <p:spPr bwMode="auto">
            <a:xfrm>
              <a:off x="5" y="2876"/>
              <a:ext cx="1263" cy="197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</a:ln>
          </p:spPr>
          <p:txBody>
            <a:bodyPr/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>
                <a:latin typeface="Calibri" panose="020F0502020204030204" pitchFamily="34" charset="0"/>
                <a:ea typeface="微软雅黑" panose="020B0503020204020204" charset="-122"/>
              </a:endParaRPr>
            </a:p>
          </p:txBody>
        </p:sp>
        <p:sp>
          <p:nvSpPr>
            <p:cNvPr id="417" name="Rectangle 237"/>
            <p:cNvSpPr>
              <a:spLocks noChangeArrowheads="1"/>
            </p:cNvSpPr>
            <p:nvPr/>
          </p:nvSpPr>
          <p:spPr bwMode="auto">
            <a:xfrm>
              <a:off x="128" y="2898"/>
              <a:ext cx="1062" cy="14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0" tIns="0" rIns="0" bIns="0">
              <a:spAutoFit/>
            </a:bodyPr>
            <a:p>
              <a:pPr>
                <a:buFont typeface="Arial" panose="020B0604020202020204" pitchFamily="34" charset="0"/>
                <a:buNone/>
              </a:pPr>
              <a:r>
                <a:rPr lang="zh-CN" altLang="en-US" sz="1200" b="1" dirty="0">
                  <a:latin typeface="宋体" panose="02010600030101010101" pitchFamily="2" charset="-122"/>
                  <a:ea typeface="微软雅黑" panose="020B0503020204020204" charset="-122"/>
                </a:rPr>
                <a:t>发起</a:t>
              </a:r>
              <a:r>
                <a:rPr lang="zh-CN" altLang="en-US" sz="1200" b="1" dirty="0" smtClean="0">
                  <a:latin typeface="宋体" panose="02010600030101010101" pitchFamily="2" charset="-122"/>
                  <a:ea typeface="微软雅黑" panose="020B0503020204020204" charset="-122"/>
                </a:rPr>
                <a:t>者</a:t>
              </a:r>
              <a:r>
                <a:rPr lang="en-US" altLang="zh-CN" sz="1200" b="1" dirty="0" smtClean="0">
                  <a:latin typeface="宋体" panose="02010600030101010101" pitchFamily="2" charset="-122"/>
                  <a:ea typeface="微软雅黑" panose="020B0503020204020204" charset="-122"/>
                </a:rPr>
                <a:t>/</a:t>
              </a:r>
              <a:r>
                <a:rPr lang="zh-CN" altLang="en-US" sz="1200" b="1" dirty="0" smtClean="0">
                  <a:latin typeface="宋体" panose="02010600030101010101" pitchFamily="2" charset="-122"/>
                  <a:ea typeface="微软雅黑" panose="020B0503020204020204" charset="-122"/>
                </a:rPr>
                <a:t>创设者</a:t>
              </a:r>
              <a:endParaRPr lang="zh-CN" altLang="en-US" sz="1200" dirty="0">
                <a:latin typeface="Calibri" panose="020F0502020204030204" pitchFamily="34" charset="0"/>
                <a:ea typeface="微软雅黑" panose="020B0503020204020204" charset="-122"/>
              </a:endParaRPr>
            </a:p>
          </p:txBody>
        </p:sp>
        <p:sp>
          <p:nvSpPr>
            <p:cNvPr id="420" name="Rectangle 240"/>
            <p:cNvSpPr>
              <a:spLocks noChangeArrowheads="1"/>
            </p:cNvSpPr>
            <p:nvPr/>
          </p:nvSpPr>
          <p:spPr bwMode="auto">
            <a:xfrm>
              <a:off x="5" y="3073"/>
              <a:ext cx="1263" cy="155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</a:ln>
          </p:spPr>
          <p:txBody>
            <a:bodyPr/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>
                <a:latin typeface="Calibri" panose="020F0502020204030204" pitchFamily="34" charset="0"/>
                <a:ea typeface="微软雅黑" panose="020B0503020204020204" charset="-122"/>
              </a:endParaRPr>
            </a:p>
          </p:txBody>
        </p:sp>
        <p:sp>
          <p:nvSpPr>
            <p:cNvPr id="421" name="Rectangle 241"/>
            <p:cNvSpPr>
              <a:spLocks noChangeArrowheads="1"/>
            </p:cNvSpPr>
            <p:nvPr/>
          </p:nvSpPr>
          <p:spPr bwMode="auto">
            <a:xfrm>
              <a:off x="1272" y="2433"/>
              <a:ext cx="1289" cy="250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</a:ln>
          </p:spPr>
          <p:txBody>
            <a:bodyPr/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>
                <a:latin typeface="Calibri" panose="020F0502020204030204" pitchFamily="34" charset="0"/>
                <a:ea typeface="微软雅黑" panose="020B0503020204020204" charset="-122"/>
              </a:endParaRPr>
            </a:p>
          </p:txBody>
        </p:sp>
        <p:sp>
          <p:nvSpPr>
            <p:cNvPr id="422" name="Rectangle 242"/>
            <p:cNvSpPr>
              <a:spLocks noChangeArrowheads="1"/>
            </p:cNvSpPr>
            <p:nvPr/>
          </p:nvSpPr>
          <p:spPr bwMode="auto">
            <a:xfrm>
              <a:off x="1625" y="2436"/>
              <a:ext cx="377" cy="22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 lIns="0" tIns="0" rIns="0" bIns="0">
              <a:spAutoFit/>
            </a:bodyPr>
            <a:p>
              <a:pPr>
                <a:buFont typeface="Arial" panose="020B0604020202020204" pitchFamily="34" charset="0"/>
                <a:buNone/>
              </a:pPr>
              <a:r>
                <a:rPr lang="en-US" altLang="zh-CN" dirty="0">
                  <a:latin typeface="微软雅黑" panose="020B0503020204020204" charset="-122"/>
                  <a:ea typeface="微软雅黑" panose="020B0503020204020204" charset="-122"/>
                </a:rPr>
                <a:t>ESFP</a:t>
              </a:r>
              <a:endParaRPr lang="en-US" altLang="zh-CN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23" name="Rectangle 243"/>
            <p:cNvSpPr>
              <a:spLocks noChangeArrowheads="1"/>
            </p:cNvSpPr>
            <p:nvPr/>
          </p:nvSpPr>
          <p:spPr bwMode="auto">
            <a:xfrm>
              <a:off x="1272" y="2683"/>
              <a:ext cx="1289" cy="173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</a:ln>
          </p:spPr>
          <p:txBody>
            <a:bodyPr/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>
                <a:latin typeface="Calibri" panose="020F0502020204030204" pitchFamily="34" charset="0"/>
                <a:ea typeface="微软雅黑" panose="020B0503020204020204" charset="-122"/>
              </a:endParaRPr>
            </a:p>
          </p:txBody>
        </p:sp>
        <p:sp>
          <p:nvSpPr>
            <p:cNvPr id="424" name="Rectangle 244"/>
            <p:cNvSpPr>
              <a:spLocks noChangeArrowheads="1"/>
            </p:cNvSpPr>
            <p:nvPr/>
          </p:nvSpPr>
          <p:spPr bwMode="auto">
            <a:xfrm>
              <a:off x="1544" y="2685"/>
              <a:ext cx="569" cy="14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 lIns="0" tIns="0" rIns="0" bIns="0">
              <a:spAutoFit/>
            </a:bodyPr>
            <a:p>
              <a:pPr>
                <a:buFont typeface="Arial" panose="020B0604020202020204" pitchFamily="34" charset="0"/>
                <a:buNone/>
              </a:pPr>
              <a:r>
                <a:rPr lang="en-US" altLang="zh-CN" sz="1200" b="1" dirty="0">
                  <a:latin typeface="微软雅黑" panose="020B0503020204020204" charset="-122"/>
                  <a:ea typeface="微软雅黑" panose="020B0503020204020204" charset="-122"/>
                </a:rPr>
                <a:t>Performer</a:t>
              </a:r>
              <a:endParaRPr lang="en-US" altLang="zh-CN" sz="1200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25" name="Rectangle 245"/>
            <p:cNvSpPr>
              <a:spLocks noChangeArrowheads="1"/>
            </p:cNvSpPr>
            <p:nvPr/>
          </p:nvSpPr>
          <p:spPr bwMode="auto">
            <a:xfrm>
              <a:off x="1272" y="2856"/>
              <a:ext cx="1289" cy="176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</a:ln>
          </p:spPr>
          <p:txBody>
            <a:bodyPr/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>
                <a:latin typeface="Calibri" panose="020F0502020204030204" pitchFamily="34" charset="0"/>
                <a:ea typeface="微软雅黑" panose="020B0503020204020204" charset="-122"/>
              </a:endParaRPr>
            </a:p>
          </p:txBody>
        </p:sp>
        <p:sp>
          <p:nvSpPr>
            <p:cNvPr id="426" name="Rectangle 246"/>
            <p:cNvSpPr>
              <a:spLocks noChangeArrowheads="1"/>
            </p:cNvSpPr>
            <p:nvPr/>
          </p:nvSpPr>
          <p:spPr bwMode="auto">
            <a:xfrm>
              <a:off x="1397" y="2860"/>
              <a:ext cx="832" cy="14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 lIns="0" tIns="0" rIns="0" bIns="0">
              <a:spAutoFit/>
            </a:bodyPr>
            <a:p>
              <a:pPr>
                <a:buFont typeface="Arial" panose="020B0604020202020204" pitchFamily="34" charset="0"/>
                <a:buNone/>
              </a:pPr>
              <a:r>
                <a:rPr lang="en-US" altLang="zh-CN" sz="1200" b="1" dirty="0">
                  <a:latin typeface="微软雅黑" panose="020B0503020204020204" charset="-122"/>
                  <a:ea typeface="微软雅黑" panose="020B0503020204020204" charset="-122"/>
                </a:rPr>
                <a:t>/Demonstrator</a:t>
              </a:r>
              <a:endParaRPr lang="en-US" altLang="zh-CN" sz="1200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27" name="Rectangle 247"/>
            <p:cNvSpPr>
              <a:spLocks noChangeArrowheads="1"/>
            </p:cNvSpPr>
            <p:nvPr/>
          </p:nvSpPr>
          <p:spPr bwMode="auto">
            <a:xfrm>
              <a:off x="1272" y="2986"/>
              <a:ext cx="1289" cy="219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</a:ln>
          </p:spPr>
          <p:txBody>
            <a:bodyPr/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zh-CN" altLang="en-US" sz="1200" dirty="0">
                  <a:latin typeface="微软雅黑" panose="020B0503020204020204" charset="-122"/>
                  <a:ea typeface="微软雅黑" panose="020B0503020204020204" charset="-122"/>
                </a:rPr>
                <a:t>表演者</a:t>
              </a:r>
              <a:r>
                <a:rPr lang="en-US" altLang="zh-CN" sz="1200" dirty="0">
                  <a:latin typeface="微软雅黑" panose="020B0503020204020204" charset="-122"/>
                  <a:ea typeface="微软雅黑" panose="020B0503020204020204" charset="-122"/>
                </a:rPr>
                <a:t>/</a:t>
              </a:r>
              <a:r>
                <a:rPr lang="zh-CN" altLang="en-US" sz="1200" dirty="0">
                  <a:latin typeface="微软雅黑" panose="020B0503020204020204" charset="-122"/>
                  <a:ea typeface="微软雅黑" panose="020B0503020204020204" charset="-122"/>
                </a:rPr>
                <a:t>演示者</a:t>
              </a:r>
              <a:endParaRPr lang="zh-CN" altLang="en-US" sz="1200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29" name="Rectangle 249"/>
            <p:cNvSpPr>
              <a:spLocks noChangeArrowheads="1"/>
            </p:cNvSpPr>
            <p:nvPr/>
          </p:nvSpPr>
          <p:spPr bwMode="auto">
            <a:xfrm>
              <a:off x="2587" y="2433"/>
              <a:ext cx="1138" cy="769"/>
            </a:xfrm>
            <a:prstGeom prst="rect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>
                <a:latin typeface="Calibri" panose="020F0502020204030204" pitchFamily="34" charset="0"/>
                <a:ea typeface="微软雅黑" panose="020B0503020204020204" charset="-122"/>
              </a:endParaRPr>
            </a:p>
          </p:txBody>
        </p:sp>
        <p:sp>
          <p:nvSpPr>
            <p:cNvPr id="430" name="Rectangle 250"/>
            <p:cNvSpPr>
              <a:spLocks noChangeArrowheads="1"/>
            </p:cNvSpPr>
            <p:nvPr/>
          </p:nvSpPr>
          <p:spPr bwMode="auto">
            <a:xfrm>
              <a:off x="2845" y="2436"/>
              <a:ext cx="377" cy="22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 lIns="0" tIns="0" rIns="0" bIns="0">
              <a:spAutoFit/>
            </a:bodyPr>
            <a:p>
              <a:pPr>
                <a:buFont typeface="Arial" panose="020B0604020202020204" pitchFamily="34" charset="0"/>
                <a:buNone/>
              </a:pPr>
              <a:r>
                <a:rPr lang="en-US" altLang="zh-CN" dirty="0">
                  <a:latin typeface="微软雅黑" panose="020B0503020204020204" charset="-122"/>
                  <a:ea typeface="微软雅黑" panose="020B0503020204020204" charset="-122"/>
                </a:rPr>
                <a:t>ENTJ</a:t>
              </a:r>
              <a:endParaRPr lang="en-US" altLang="zh-CN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32" name="Rectangle 252"/>
            <p:cNvSpPr>
              <a:spLocks noChangeArrowheads="1"/>
            </p:cNvSpPr>
            <p:nvPr/>
          </p:nvSpPr>
          <p:spPr bwMode="auto">
            <a:xfrm>
              <a:off x="2688" y="2685"/>
              <a:ext cx="777" cy="14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 lIns="0" tIns="0" rIns="0" bIns="0">
              <a:spAutoFit/>
            </a:bodyPr>
            <a:p>
              <a:pPr>
                <a:buFont typeface="Arial" panose="020B0604020202020204" pitchFamily="34" charset="0"/>
                <a:buNone/>
              </a:pPr>
              <a:r>
                <a:rPr lang="en-US" altLang="zh-CN" sz="1200" b="1" dirty="0">
                  <a:latin typeface="微软雅黑" panose="020B0503020204020204" charset="-122"/>
                  <a:ea typeface="微软雅黑" panose="020B0503020204020204" charset="-122"/>
                </a:rPr>
                <a:t>Field Marshall</a:t>
              </a:r>
              <a:endParaRPr lang="en-US" altLang="zh-CN" sz="1200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34" name="Rectangle 254"/>
            <p:cNvSpPr>
              <a:spLocks noChangeArrowheads="1"/>
            </p:cNvSpPr>
            <p:nvPr/>
          </p:nvSpPr>
          <p:spPr bwMode="auto">
            <a:xfrm>
              <a:off x="2816" y="2839"/>
              <a:ext cx="52" cy="14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 lIns="0" tIns="0" rIns="0" bIns="0">
              <a:spAutoFit/>
            </a:bodyPr>
            <a:p>
              <a:pPr>
                <a:buFont typeface="Arial" panose="020B0604020202020204" pitchFamily="34" charset="0"/>
                <a:buNone/>
              </a:pPr>
              <a:r>
                <a:rPr lang="en-US" altLang="zh-CN" sz="1200" b="1" dirty="0">
                  <a:latin typeface="微软雅黑" panose="020B0503020204020204" charset="-122"/>
                  <a:ea typeface="微软雅黑" panose="020B0503020204020204" charset="-122"/>
                </a:rPr>
                <a:t>/</a:t>
              </a:r>
              <a:endParaRPr lang="en-US" altLang="zh-CN" sz="1200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35" name="Rectangle 255"/>
            <p:cNvSpPr>
              <a:spLocks noChangeArrowheads="1"/>
            </p:cNvSpPr>
            <p:nvPr/>
          </p:nvSpPr>
          <p:spPr bwMode="auto">
            <a:xfrm>
              <a:off x="2857" y="2839"/>
              <a:ext cx="525" cy="14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 lIns="0" tIns="0" rIns="0" bIns="0">
              <a:spAutoFit/>
            </a:bodyPr>
            <a:p>
              <a:pPr>
                <a:buFont typeface="Arial" panose="020B0604020202020204" pitchFamily="34" charset="0"/>
                <a:buNone/>
              </a:pPr>
              <a:r>
                <a:rPr lang="en-US" altLang="zh-CN" sz="1200" b="1" dirty="0">
                  <a:latin typeface="微软雅黑" panose="020B0503020204020204" charset="-122"/>
                  <a:ea typeface="微软雅黑" panose="020B0503020204020204" charset="-122"/>
                </a:rPr>
                <a:t>Mobilizer</a:t>
              </a:r>
              <a:endParaRPr lang="en-US" altLang="zh-CN" sz="1200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37" name="Rectangle 257"/>
            <p:cNvSpPr>
              <a:spLocks noChangeArrowheads="1"/>
            </p:cNvSpPr>
            <p:nvPr/>
          </p:nvSpPr>
          <p:spPr bwMode="auto">
            <a:xfrm>
              <a:off x="2816" y="3014"/>
              <a:ext cx="806" cy="14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0" tIns="0" rIns="0" bIns="0">
              <a:spAutoFit/>
            </a:bodyPr>
            <a:p>
              <a:pPr>
                <a:buFont typeface="Arial" panose="020B0604020202020204" pitchFamily="34" charset="0"/>
                <a:buNone/>
              </a:pPr>
              <a:r>
                <a:rPr lang="zh-CN" altLang="en-US" sz="1200" dirty="0">
                  <a:latin typeface="宋体" panose="02010600030101010101" pitchFamily="2" charset="-122"/>
                  <a:ea typeface="微软雅黑" panose="020B0503020204020204" charset="-122"/>
                </a:rPr>
                <a:t>统</a:t>
              </a:r>
              <a:r>
                <a:rPr lang="zh-CN" altLang="en-US" sz="1200" dirty="0" smtClean="0">
                  <a:latin typeface="宋体" panose="02010600030101010101" pitchFamily="2" charset="-122"/>
                  <a:ea typeface="微软雅黑" panose="020B0503020204020204" charset="-122"/>
                </a:rPr>
                <a:t>帅</a:t>
              </a:r>
              <a:r>
                <a:rPr lang="en-US" altLang="zh-CN" sz="1200" dirty="0" smtClean="0">
                  <a:latin typeface="宋体" panose="02010600030101010101" pitchFamily="2" charset="-122"/>
                  <a:ea typeface="微软雅黑" panose="020B0503020204020204" charset="-122"/>
                </a:rPr>
                <a:t>/</a:t>
              </a:r>
              <a:r>
                <a:rPr lang="zh-CN" altLang="en-US" sz="1200" dirty="0" smtClean="0">
                  <a:latin typeface="宋体" panose="02010600030101010101" pitchFamily="2" charset="-122"/>
                  <a:ea typeface="微软雅黑" panose="020B0503020204020204" charset="-122"/>
                </a:rPr>
                <a:t>调度者</a:t>
              </a:r>
              <a:endParaRPr lang="zh-CN" altLang="en-US" sz="1200" dirty="0">
                <a:latin typeface="Calibri" panose="020F0502020204030204" pitchFamily="34" charset="0"/>
                <a:ea typeface="微软雅黑" panose="020B0503020204020204" charset="-122"/>
              </a:endParaRPr>
            </a:p>
          </p:txBody>
        </p:sp>
        <p:sp>
          <p:nvSpPr>
            <p:cNvPr id="441" name="Rectangle 261"/>
            <p:cNvSpPr>
              <a:spLocks noChangeArrowheads="1"/>
            </p:cNvSpPr>
            <p:nvPr/>
          </p:nvSpPr>
          <p:spPr bwMode="auto">
            <a:xfrm>
              <a:off x="3741" y="2433"/>
              <a:ext cx="1330" cy="76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</a:ln>
          </p:spPr>
          <p:txBody>
            <a:bodyPr/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>
                <a:latin typeface="Calibri" panose="020F0502020204030204" pitchFamily="34" charset="0"/>
                <a:ea typeface="微软雅黑" panose="020B0503020204020204" charset="-122"/>
              </a:endParaRPr>
            </a:p>
          </p:txBody>
        </p:sp>
        <p:sp>
          <p:nvSpPr>
            <p:cNvPr id="442" name="Rectangle 262"/>
            <p:cNvSpPr>
              <a:spLocks noChangeArrowheads="1"/>
            </p:cNvSpPr>
            <p:nvPr/>
          </p:nvSpPr>
          <p:spPr bwMode="auto">
            <a:xfrm>
              <a:off x="4083" y="2436"/>
              <a:ext cx="423" cy="22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 lIns="0" tIns="0" rIns="0" bIns="0">
              <a:spAutoFit/>
            </a:bodyPr>
            <a:p>
              <a:pPr>
                <a:buFont typeface="Arial" panose="020B0604020202020204" pitchFamily="34" charset="0"/>
                <a:buNone/>
              </a:pPr>
              <a:r>
                <a:rPr lang="en-US" altLang="zh-CN" dirty="0">
                  <a:latin typeface="微软雅黑" panose="020B0503020204020204" charset="-122"/>
                  <a:ea typeface="微软雅黑" panose="020B0503020204020204" charset="-122"/>
                </a:rPr>
                <a:t>ENTP</a:t>
              </a:r>
              <a:endParaRPr lang="en-US" altLang="zh-CN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44" name="Rectangle 264"/>
            <p:cNvSpPr>
              <a:spLocks noChangeArrowheads="1"/>
            </p:cNvSpPr>
            <p:nvPr/>
          </p:nvSpPr>
          <p:spPr bwMode="auto">
            <a:xfrm>
              <a:off x="4045" y="2685"/>
              <a:ext cx="451" cy="14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 lIns="0" tIns="0" rIns="0" bIns="0">
              <a:spAutoFit/>
            </a:bodyPr>
            <a:p>
              <a:pPr>
                <a:buFont typeface="Arial" panose="020B0604020202020204" pitchFamily="34" charset="0"/>
                <a:buNone/>
              </a:pPr>
              <a:r>
                <a:rPr lang="en-US" altLang="zh-CN" sz="1200" b="1" dirty="0">
                  <a:latin typeface="微软雅黑" panose="020B0503020204020204" charset="-122"/>
                  <a:ea typeface="微软雅黑" panose="020B0503020204020204" charset="-122"/>
                </a:rPr>
                <a:t>Invertor</a:t>
              </a:r>
              <a:endParaRPr lang="en-US" altLang="zh-CN" sz="1200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46" name="Rectangle 266"/>
            <p:cNvSpPr>
              <a:spLocks noChangeArrowheads="1"/>
            </p:cNvSpPr>
            <p:nvPr/>
          </p:nvSpPr>
          <p:spPr bwMode="auto">
            <a:xfrm>
              <a:off x="3861" y="2901"/>
              <a:ext cx="774" cy="14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 lIns="0" tIns="0" rIns="0" bIns="0">
              <a:spAutoFit/>
            </a:bodyPr>
            <a:p>
              <a:pPr>
                <a:buFont typeface="Arial" panose="020B0604020202020204" pitchFamily="34" charset="0"/>
                <a:buNone/>
              </a:pPr>
              <a:r>
                <a:rPr lang="zh-CN" altLang="en-US" sz="1200" dirty="0">
                  <a:latin typeface="宋体" panose="02010600030101010101" pitchFamily="2" charset="-122"/>
                  <a:ea typeface="微软雅黑" panose="020B0503020204020204" charset="-122"/>
                </a:rPr>
                <a:t>企业家、发明家</a:t>
              </a:r>
              <a:endParaRPr lang="zh-CN" altLang="en-US" sz="1200" dirty="0">
                <a:latin typeface="Calibri" panose="020F0502020204030204" pitchFamily="34" charset="0"/>
                <a:ea typeface="微软雅黑" panose="020B0503020204020204" charset="-122"/>
              </a:endParaRPr>
            </a:p>
          </p:txBody>
        </p:sp>
        <p:sp>
          <p:nvSpPr>
            <p:cNvPr id="448" name="Line 268"/>
            <p:cNvSpPr>
              <a:spLocks noChangeShapeType="1"/>
            </p:cNvSpPr>
            <p:nvPr/>
          </p:nvSpPr>
          <p:spPr bwMode="auto">
            <a:xfrm>
              <a:off x="0" y="2429"/>
              <a:ext cx="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49" name="Line 269"/>
            <p:cNvSpPr>
              <a:spLocks noChangeShapeType="1"/>
            </p:cNvSpPr>
            <p:nvPr/>
          </p:nvSpPr>
          <p:spPr bwMode="auto">
            <a:xfrm>
              <a:off x="0" y="2429"/>
              <a:ext cx="1" cy="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50" name="Line 270"/>
            <p:cNvSpPr>
              <a:spLocks noChangeShapeType="1"/>
            </p:cNvSpPr>
            <p:nvPr/>
          </p:nvSpPr>
          <p:spPr bwMode="auto">
            <a:xfrm>
              <a:off x="5" y="2429"/>
              <a:ext cx="126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51" name="Line 271"/>
            <p:cNvSpPr>
              <a:spLocks noChangeShapeType="1"/>
            </p:cNvSpPr>
            <p:nvPr/>
          </p:nvSpPr>
          <p:spPr bwMode="auto">
            <a:xfrm>
              <a:off x="1268" y="2429"/>
              <a:ext cx="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52" name="Line 272"/>
            <p:cNvSpPr>
              <a:spLocks noChangeShapeType="1"/>
            </p:cNvSpPr>
            <p:nvPr/>
          </p:nvSpPr>
          <p:spPr bwMode="auto">
            <a:xfrm>
              <a:off x="1268" y="2429"/>
              <a:ext cx="1" cy="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53" name="Line 273"/>
            <p:cNvSpPr>
              <a:spLocks noChangeShapeType="1"/>
            </p:cNvSpPr>
            <p:nvPr/>
          </p:nvSpPr>
          <p:spPr bwMode="auto">
            <a:xfrm>
              <a:off x="1272" y="2429"/>
              <a:ext cx="1289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54" name="Line 274"/>
            <p:cNvSpPr>
              <a:spLocks noChangeShapeType="1"/>
            </p:cNvSpPr>
            <p:nvPr/>
          </p:nvSpPr>
          <p:spPr bwMode="auto">
            <a:xfrm>
              <a:off x="2561" y="2429"/>
              <a:ext cx="20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56" name="Line 276"/>
            <p:cNvSpPr>
              <a:spLocks noChangeShapeType="1"/>
            </p:cNvSpPr>
            <p:nvPr/>
          </p:nvSpPr>
          <p:spPr bwMode="auto">
            <a:xfrm>
              <a:off x="3736" y="2429"/>
              <a:ext cx="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57" name="Line 277"/>
            <p:cNvSpPr>
              <a:spLocks noChangeShapeType="1"/>
            </p:cNvSpPr>
            <p:nvPr/>
          </p:nvSpPr>
          <p:spPr bwMode="auto">
            <a:xfrm>
              <a:off x="3736" y="2429"/>
              <a:ext cx="1" cy="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58" name="Line 278"/>
            <p:cNvSpPr>
              <a:spLocks noChangeShapeType="1"/>
            </p:cNvSpPr>
            <p:nvPr/>
          </p:nvSpPr>
          <p:spPr bwMode="auto">
            <a:xfrm>
              <a:off x="3741" y="2429"/>
              <a:ext cx="1330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59" name="Line 279"/>
            <p:cNvSpPr>
              <a:spLocks noChangeShapeType="1"/>
            </p:cNvSpPr>
            <p:nvPr/>
          </p:nvSpPr>
          <p:spPr bwMode="auto">
            <a:xfrm>
              <a:off x="5071" y="2429"/>
              <a:ext cx="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60" name="Line 280"/>
            <p:cNvSpPr>
              <a:spLocks noChangeShapeType="1"/>
            </p:cNvSpPr>
            <p:nvPr/>
          </p:nvSpPr>
          <p:spPr bwMode="auto">
            <a:xfrm>
              <a:off x="5071" y="2429"/>
              <a:ext cx="1" cy="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61" name="Line 282"/>
            <p:cNvSpPr>
              <a:spLocks noChangeShapeType="1"/>
            </p:cNvSpPr>
            <p:nvPr/>
          </p:nvSpPr>
          <p:spPr bwMode="auto">
            <a:xfrm>
              <a:off x="0" y="2433"/>
              <a:ext cx="1" cy="79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62" name="Line 283"/>
            <p:cNvSpPr>
              <a:spLocks noChangeShapeType="1"/>
            </p:cNvSpPr>
            <p:nvPr/>
          </p:nvSpPr>
          <p:spPr bwMode="auto">
            <a:xfrm>
              <a:off x="0" y="3228"/>
              <a:ext cx="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63" name="Line 284"/>
            <p:cNvSpPr>
              <a:spLocks noChangeShapeType="1"/>
            </p:cNvSpPr>
            <p:nvPr/>
          </p:nvSpPr>
          <p:spPr bwMode="auto">
            <a:xfrm>
              <a:off x="0" y="3228"/>
              <a:ext cx="1" cy="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64" name="Line 285"/>
            <p:cNvSpPr>
              <a:spLocks noChangeShapeType="1"/>
            </p:cNvSpPr>
            <p:nvPr/>
          </p:nvSpPr>
          <p:spPr bwMode="auto">
            <a:xfrm>
              <a:off x="0" y="3228"/>
              <a:ext cx="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65" name="Line 286"/>
            <p:cNvSpPr>
              <a:spLocks noChangeShapeType="1"/>
            </p:cNvSpPr>
            <p:nvPr/>
          </p:nvSpPr>
          <p:spPr bwMode="auto">
            <a:xfrm>
              <a:off x="0" y="3228"/>
              <a:ext cx="1" cy="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66" name="Line 287"/>
            <p:cNvSpPr>
              <a:spLocks noChangeShapeType="1"/>
            </p:cNvSpPr>
            <p:nvPr/>
          </p:nvSpPr>
          <p:spPr bwMode="auto">
            <a:xfrm>
              <a:off x="5" y="3205"/>
              <a:ext cx="126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67" name="Line 288"/>
            <p:cNvSpPr>
              <a:spLocks noChangeShapeType="1"/>
            </p:cNvSpPr>
            <p:nvPr/>
          </p:nvSpPr>
          <p:spPr bwMode="auto">
            <a:xfrm>
              <a:off x="1268" y="2433"/>
              <a:ext cx="1" cy="79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68" name="Line 289"/>
            <p:cNvSpPr>
              <a:spLocks noChangeShapeType="1"/>
            </p:cNvSpPr>
            <p:nvPr/>
          </p:nvSpPr>
          <p:spPr bwMode="auto">
            <a:xfrm>
              <a:off x="1268" y="3228"/>
              <a:ext cx="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69" name="Line 290"/>
            <p:cNvSpPr>
              <a:spLocks noChangeShapeType="1"/>
            </p:cNvSpPr>
            <p:nvPr/>
          </p:nvSpPr>
          <p:spPr bwMode="auto">
            <a:xfrm>
              <a:off x="1268" y="3228"/>
              <a:ext cx="1" cy="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70" name="Line 291"/>
            <p:cNvSpPr>
              <a:spLocks noChangeShapeType="1"/>
            </p:cNvSpPr>
            <p:nvPr/>
          </p:nvSpPr>
          <p:spPr bwMode="auto">
            <a:xfrm>
              <a:off x="1272" y="3205"/>
              <a:ext cx="1289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71" name="Rectangle 292"/>
            <p:cNvSpPr>
              <a:spLocks noChangeArrowheads="1"/>
            </p:cNvSpPr>
            <p:nvPr/>
          </p:nvSpPr>
          <p:spPr bwMode="auto">
            <a:xfrm>
              <a:off x="2561" y="2433"/>
              <a:ext cx="20" cy="79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</a:ln>
          </p:spPr>
          <p:txBody>
            <a:bodyPr/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>
                <a:latin typeface="Calibri" panose="020F0502020204030204" pitchFamily="34" charset="0"/>
                <a:ea typeface="微软雅黑" panose="020B0503020204020204" charset="-122"/>
              </a:endParaRPr>
            </a:p>
          </p:txBody>
        </p:sp>
        <p:sp>
          <p:nvSpPr>
            <p:cNvPr id="472" name="Line 293"/>
            <p:cNvSpPr>
              <a:spLocks noChangeShapeType="1"/>
            </p:cNvSpPr>
            <p:nvPr/>
          </p:nvSpPr>
          <p:spPr bwMode="auto">
            <a:xfrm>
              <a:off x="2561" y="2433"/>
              <a:ext cx="1" cy="79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73" name="Line 294"/>
            <p:cNvSpPr>
              <a:spLocks noChangeShapeType="1"/>
            </p:cNvSpPr>
            <p:nvPr/>
          </p:nvSpPr>
          <p:spPr bwMode="auto">
            <a:xfrm>
              <a:off x="2561" y="3228"/>
              <a:ext cx="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74" name="Line 295"/>
            <p:cNvSpPr>
              <a:spLocks noChangeShapeType="1"/>
            </p:cNvSpPr>
            <p:nvPr/>
          </p:nvSpPr>
          <p:spPr bwMode="auto">
            <a:xfrm flipH="1">
              <a:off x="2544" y="3228"/>
              <a:ext cx="17" cy="3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76" name="Line 297"/>
            <p:cNvSpPr>
              <a:spLocks noChangeShapeType="1"/>
            </p:cNvSpPr>
            <p:nvPr/>
          </p:nvSpPr>
          <p:spPr bwMode="auto">
            <a:xfrm>
              <a:off x="3736" y="2433"/>
              <a:ext cx="1" cy="79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77" name="Line 298"/>
            <p:cNvSpPr>
              <a:spLocks noChangeShapeType="1"/>
            </p:cNvSpPr>
            <p:nvPr/>
          </p:nvSpPr>
          <p:spPr bwMode="auto">
            <a:xfrm>
              <a:off x="3736" y="3228"/>
              <a:ext cx="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78" name="Line 299"/>
            <p:cNvSpPr>
              <a:spLocks noChangeShapeType="1"/>
            </p:cNvSpPr>
            <p:nvPr/>
          </p:nvSpPr>
          <p:spPr bwMode="auto">
            <a:xfrm>
              <a:off x="3736" y="3228"/>
              <a:ext cx="1" cy="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79" name="Line 300"/>
            <p:cNvSpPr>
              <a:spLocks noChangeShapeType="1"/>
            </p:cNvSpPr>
            <p:nvPr/>
          </p:nvSpPr>
          <p:spPr bwMode="auto">
            <a:xfrm>
              <a:off x="3741" y="3205"/>
              <a:ext cx="1330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80" name="Line 301"/>
            <p:cNvSpPr>
              <a:spLocks noChangeShapeType="1"/>
            </p:cNvSpPr>
            <p:nvPr/>
          </p:nvSpPr>
          <p:spPr bwMode="auto">
            <a:xfrm>
              <a:off x="5071" y="2433"/>
              <a:ext cx="1" cy="79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81" name="Line 302"/>
            <p:cNvSpPr>
              <a:spLocks noChangeShapeType="1"/>
            </p:cNvSpPr>
            <p:nvPr/>
          </p:nvSpPr>
          <p:spPr bwMode="auto">
            <a:xfrm>
              <a:off x="5071" y="3228"/>
              <a:ext cx="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82" name="Line 303"/>
            <p:cNvSpPr>
              <a:spLocks noChangeShapeType="1"/>
            </p:cNvSpPr>
            <p:nvPr/>
          </p:nvSpPr>
          <p:spPr bwMode="auto">
            <a:xfrm>
              <a:off x="5071" y="3228"/>
              <a:ext cx="1" cy="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83" name="Line 304"/>
            <p:cNvSpPr>
              <a:spLocks noChangeShapeType="1"/>
            </p:cNvSpPr>
            <p:nvPr/>
          </p:nvSpPr>
          <p:spPr bwMode="auto">
            <a:xfrm>
              <a:off x="5071" y="3228"/>
              <a:ext cx="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84" name="Line 305"/>
            <p:cNvSpPr>
              <a:spLocks noChangeShapeType="1"/>
            </p:cNvSpPr>
            <p:nvPr/>
          </p:nvSpPr>
          <p:spPr bwMode="auto">
            <a:xfrm>
              <a:off x="5071" y="3228"/>
              <a:ext cx="1" cy="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85" name="Text Box 306"/>
            <p:cNvSpPr txBox="1">
              <a:spLocks noChangeArrowheads="1"/>
            </p:cNvSpPr>
            <p:nvPr/>
          </p:nvSpPr>
          <p:spPr bwMode="auto">
            <a:xfrm>
              <a:off x="1093" y="589"/>
              <a:ext cx="276" cy="34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</a:ln>
          </p:spPr>
          <p:txBody>
            <a:bodyPr wrap="none" lIns="0" tIns="0" rIns="0" bIns="0">
              <a:spAutoFit/>
            </a:bodyPr>
            <a:p>
              <a:pPr>
                <a:buFont typeface="Arial" panose="020B0604020202020204" pitchFamily="34" charset="0"/>
                <a:buNone/>
              </a:pPr>
              <a:r>
                <a:rPr lang="en-US" altLang="zh-CN" sz="2800" b="1" dirty="0">
                  <a:latin typeface="微软雅黑" panose="020B0503020204020204" charset="-122"/>
                  <a:ea typeface="微软雅黑" panose="020B0503020204020204" charset="-122"/>
                </a:rPr>
                <a:t>SJ</a:t>
              </a:r>
              <a:endParaRPr lang="en-US" altLang="zh-CN" sz="2800" b="1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86" name="Text Box 307"/>
            <p:cNvSpPr txBox="1">
              <a:spLocks noChangeArrowheads="1"/>
            </p:cNvSpPr>
            <p:nvPr/>
          </p:nvSpPr>
          <p:spPr bwMode="auto">
            <a:xfrm>
              <a:off x="3542" y="589"/>
              <a:ext cx="363" cy="34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</a:ln>
          </p:spPr>
          <p:txBody>
            <a:bodyPr wrap="none" lIns="0" tIns="0" rIns="0" bIns="0">
              <a:spAutoFit/>
            </a:bodyPr>
            <a:p>
              <a:pPr>
                <a:buFont typeface="Arial" panose="020B0604020202020204" pitchFamily="34" charset="0"/>
                <a:buNone/>
              </a:pPr>
              <a:r>
                <a:rPr lang="en-US" altLang="zh-CN" sz="2800" b="1" dirty="0">
                  <a:latin typeface="微软雅黑" panose="020B0503020204020204" charset="-122"/>
                  <a:ea typeface="微软雅黑" panose="020B0503020204020204" charset="-122"/>
                </a:rPr>
                <a:t>NF</a:t>
              </a:r>
              <a:endParaRPr lang="en-US" altLang="zh-CN" sz="2800" b="1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87" name="Text Box 308"/>
            <p:cNvSpPr txBox="1">
              <a:spLocks noChangeArrowheads="1"/>
            </p:cNvSpPr>
            <p:nvPr/>
          </p:nvSpPr>
          <p:spPr bwMode="auto">
            <a:xfrm>
              <a:off x="1138" y="2262"/>
              <a:ext cx="325" cy="34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</a:ln>
          </p:spPr>
          <p:txBody>
            <a:bodyPr wrap="none" lIns="0" tIns="0" rIns="0" bIns="0">
              <a:spAutoFit/>
            </a:bodyPr>
            <a:p>
              <a:pPr>
                <a:buFont typeface="Arial" panose="020B0604020202020204" pitchFamily="34" charset="0"/>
                <a:buNone/>
              </a:pPr>
              <a:r>
                <a:rPr lang="en-US" altLang="zh-CN" sz="2800" b="1" dirty="0">
                  <a:latin typeface="微软雅黑" panose="020B0503020204020204" charset="-122"/>
                  <a:ea typeface="微软雅黑" panose="020B0503020204020204" charset="-122"/>
                </a:rPr>
                <a:t>SP</a:t>
              </a:r>
              <a:endParaRPr lang="en-US" altLang="zh-CN" sz="2800" b="1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88" name="Text Box 309"/>
            <p:cNvSpPr txBox="1">
              <a:spLocks noChangeArrowheads="1"/>
            </p:cNvSpPr>
            <p:nvPr/>
          </p:nvSpPr>
          <p:spPr bwMode="auto">
            <a:xfrm>
              <a:off x="3587" y="2262"/>
              <a:ext cx="380" cy="34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</a:ln>
          </p:spPr>
          <p:txBody>
            <a:bodyPr wrap="none" lIns="0" tIns="0" rIns="0" bIns="0">
              <a:spAutoFit/>
            </a:bodyPr>
            <a:p>
              <a:pPr>
                <a:buFont typeface="Arial" panose="020B0604020202020204" pitchFamily="34" charset="0"/>
                <a:buNone/>
              </a:pPr>
              <a:r>
                <a:rPr lang="en-US" altLang="zh-CN" sz="2800" b="1" dirty="0">
                  <a:latin typeface="微软雅黑" panose="020B0503020204020204" charset="-122"/>
                  <a:ea typeface="微软雅黑" panose="020B0503020204020204" charset="-122"/>
                </a:rPr>
                <a:t>NT</a:t>
              </a:r>
              <a:endParaRPr lang="en-US" altLang="zh-CN" sz="2800" b="1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3717620" y="2595710"/>
            <a:ext cx="5536870" cy="1172505"/>
          </a:xfrm>
        </p:spPr>
        <p:txBody>
          <a:bodyPr>
            <a:normAutofit fontScale="90000"/>
          </a:bodyPr>
          <a:p>
            <a:pPr lvl="7" indent="0" eaLnBrk="1" hangingPunct="1">
              <a:lnSpc>
                <a:spcPct val="200000"/>
              </a:lnSpc>
              <a:buFont typeface="Wingdings" panose="05000000000000000000" pitchFamily="2" charset="2"/>
              <a:buNone/>
            </a:pPr>
            <a:r>
              <a:rPr kumimoji="0" lang="zh-CN" altLang="en-US" sz="4000" b="0" i="0" u="none" strike="noStrike" kern="1200" cap="none" spc="0" normalizeH="0" baseline="0" noProof="1" smtClean="0">
                <a:gradFill>
                  <a:gsLst>
                    <a:gs pos="0">
                      <a:schemeClr val="accent1"/>
                    </a:gs>
                    <a:gs pos="33000">
                      <a:schemeClr val="accent2"/>
                    </a:gs>
                    <a:gs pos="66000">
                      <a:schemeClr val="accent3"/>
                    </a:gs>
                    <a:gs pos="100000">
                      <a:schemeClr val="accent4"/>
                    </a:gs>
                  </a:gsLst>
                  <a:lin ang="0" scaled="0"/>
                </a:gradFill>
                <a:latin typeface="黑体" panose="02010609060101010101" pitchFamily="2" charset="-122"/>
                <a:ea typeface="黑体" panose="02010609060101010101" pitchFamily="2" charset="-122"/>
                <a:cs typeface="+mj-cs"/>
                <a:sym typeface="+mn-ea"/>
              </a:rPr>
              <a:t>对性格的理解</a:t>
            </a:r>
            <a:endParaRPr kumimoji="0" lang="zh-CN" altLang="en-US" sz="4000" b="0" i="0" u="none" strike="noStrike" kern="1200" cap="none" spc="0" normalizeH="0" baseline="0" noProof="1" smtClean="0">
              <a:gradFill>
                <a:gsLst>
                  <a:gs pos="0">
                    <a:schemeClr val="accent1"/>
                  </a:gs>
                  <a:gs pos="33000">
                    <a:schemeClr val="accent2"/>
                  </a:gs>
                  <a:gs pos="66000">
                    <a:schemeClr val="accent3"/>
                  </a:gs>
                  <a:gs pos="100000">
                    <a:schemeClr val="accent4"/>
                  </a:gs>
                </a:gsLst>
                <a:lin ang="0" scaled="0"/>
              </a:gradFill>
              <a:latin typeface="黑体" panose="02010609060101010101" pitchFamily="2" charset="-122"/>
              <a:ea typeface="黑体" panose="02010609060101010101" pitchFamily="2" charset="-122"/>
              <a:cs typeface="+mj-cs"/>
              <a:sym typeface="黑体" panose="02010609060101010101" pitchFamily="2" charset="-122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41" name="Rectangle 2"/>
          <p:cNvSpPr>
            <a:spLocks noGrp="1"/>
          </p:cNvSpPr>
          <p:nvPr>
            <p:ph type="title"/>
          </p:nvPr>
        </p:nvSpPr>
        <p:spPr>
          <a:xfrm>
            <a:off x="1218883" y="228283"/>
            <a:ext cx="8291512" cy="936625"/>
          </a:xfrm>
        </p:spPr>
        <p:txBody>
          <a:bodyPr wrap="square" lIns="91440" tIns="45720" rIns="91440" bIns="45720" anchor="b"/>
          <a:p>
            <a:pPr eaLnBrk="1" hangingPunct="1"/>
            <a:r>
              <a:rPr lang="zh-CN" altLang="en-US" sz="3600" dirty="0">
                <a:solidFill>
                  <a:schemeClr val="tx2"/>
                </a:solidFill>
                <a:ea typeface="黑体" panose="02010609060101010101" pitchFamily="2" charset="-122"/>
              </a:rPr>
              <a:t>性格的理解</a:t>
            </a:r>
            <a:endParaRPr lang="zh-CN" altLang="en-US" sz="3600" dirty="0">
              <a:solidFill>
                <a:schemeClr val="tx2"/>
              </a:solidFill>
              <a:ea typeface="黑体" panose="02010609060101010101" pitchFamily="2" charset="-122"/>
            </a:endParaRPr>
          </a:p>
        </p:txBody>
      </p:sp>
      <p:sp>
        <p:nvSpPr>
          <p:cNvPr id="61442" name="Rectangle 3"/>
          <p:cNvSpPr>
            <a:spLocks noGrp="1"/>
          </p:cNvSpPr>
          <p:nvPr>
            <p:ph idx="1"/>
          </p:nvPr>
        </p:nvSpPr>
        <p:spPr>
          <a:xfrm>
            <a:off x="525780" y="1442720"/>
            <a:ext cx="7791450" cy="4507230"/>
          </a:xfrm>
        </p:spPr>
        <p:txBody>
          <a:bodyPr wrap="square" lIns="91440" tIns="45720" rIns="91440" bIns="45720" anchor="t"/>
          <a:p>
            <a:pPr eaLnBrk="1" hangingPunct="1">
              <a:buClr>
                <a:srgbClr val="990033"/>
              </a:buClr>
              <a:buFont typeface="Dotum" panose="020B0600000101010101" pitchFamily="34" charset="-127"/>
              <a:buChar char="☻"/>
            </a:pPr>
            <a:r>
              <a:rPr lang="zh-CN" altLang="en-US" sz="2800" b="1" dirty="0">
                <a:solidFill>
                  <a:srgbClr val="0898A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每种性格类型本身没有优劣之分。</a:t>
            </a:r>
            <a:endParaRPr lang="zh-CN" altLang="en-US" sz="2800" b="1" dirty="0">
              <a:solidFill>
                <a:srgbClr val="0898AC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eaLnBrk="1" hangingPunct="1">
              <a:buClr>
                <a:srgbClr val="990033"/>
              </a:buClr>
              <a:buFont typeface="Dotum" panose="020B0600000101010101" pitchFamily="34" charset="-127"/>
              <a:buChar char="☻"/>
            </a:pPr>
            <a:endParaRPr lang="zh-CN" altLang="en-US" sz="2800" b="1" dirty="0">
              <a:solidFill>
                <a:srgbClr val="0898AC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eaLnBrk="1" hangingPunct="1">
              <a:buClr>
                <a:srgbClr val="990033"/>
              </a:buClr>
              <a:buFont typeface="Dotum" panose="020B0600000101010101" pitchFamily="34" charset="-127"/>
              <a:buChar char="☻"/>
            </a:pPr>
            <a:r>
              <a:rPr lang="zh-CN" altLang="en-US" sz="2800" b="1" dirty="0">
                <a:solidFill>
                  <a:srgbClr val="0898A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了解自己的性格类型，让我们能够更好的扬长避短。</a:t>
            </a:r>
            <a:endParaRPr lang="zh-CN" altLang="en-US" sz="2800" b="1" dirty="0">
              <a:solidFill>
                <a:srgbClr val="0898AC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eaLnBrk="1" hangingPunct="1">
              <a:buClr>
                <a:srgbClr val="990033"/>
              </a:buClr>
              <a:buFont typeface="Dotum" panose="020B0600000101010101" pitchFamily="34" charset="-127"/>
              <a:buChar char="☻"/>
            </a:pPr>
            <a:endParaRPr lang="zh-CN" altLang="en-US" sz="2800" b="1" dirty="0">
              <a:solidFill>
                <a:srgbClr val="0898AC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eaLnBrk="1" hangingPunct="1">
              <a:buClr>
                <a:srgbClr val="990033"/>
              </a:buClr>
              <a:buFont typeface="Dotum" panose="020B0600000101010101" pitchFamily="34" charset="-127"/>
              <a:buChar char="☻"/>
            </a:pPr>
            <a:r>
              <a:rPr lang="zh-CN" altLang="en-US" sz="2800" b="1" dirty="0">
                <a:solidFill>
                  <a:srgbClr val="0898A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了解他人的性格类型，促进我们更好的达成一致。</a:t>
            </a:r>
            <a:endParaRPr lang="zh-CN" altLang="en-US" sz="2800" b="1" dirty="0">
              <a:solidFill>
                <a:srgbClr val="0898AC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eaLnBrk="1" hangingPunct="1">
              <a:buClr>
                <a:srgbClr val="990033"/>
              </a:buClr>
              <a:buFont typeface="Dotum" panose="020B0600000101010101" pitchFamily="34" charset="-127"/>
              <a:buChar char="☻"/>
            </a:pPr>
            <a:endParaRPr lang="zh-CN" altLang="en-US" sz="2800" b="1" dirty="0">
              <a:solidFill>
                <a:srgbClr val="0898AC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eaLnBrk="1" hangingPunct="1">
              <a:buClr>
                <a:srgbClr val="990033"/>
              </a:buClr>
              <a:buFont typeface="Dotum" panose="020B0600000101010101" pitchFamily="34" charset="-127"/>
              <a:buChar char="☻"/>
            </a:pPr>
            <a:r>
              <a:rPr lang="zh-CN" altLang="en-US" sz="2800" b="1" dirty="0">
                <a:solidFill>
                  <a:srgbClr val="0898A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重要的在于理解和完善，而非改变和对抗。</a:t>
            </a:r>
            <a:endParaRPr lang="zh-CN" altLang="en-US" sz="2800" b="1" dirty="0">
              <a:solidFill>
                <a:srgbClr val="0898AC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2465" name="Rectangle 2"/>
          <p:cNvSpPr>
            <a:spLocks noGrp="1"/>
          </p:cNvSpPr>
          <p:nvPr>
            <p:ph type="title"/>
          </p:nvPr>
        </p:nvSpPr>
        <p:spPr/>
        <p:txBody>
          <a:bodyPr wrap="square" lIns="91440" tIns="45720" rIns="91440" bIns="45720" anchor="b"/>
          <a:p>
            <a:pPr lvl="0" eaLnBrk="1" hangingPunct="1"/>
            <a:r>
              <a:rPr lang="zh-CN" altLang="en-US" sz="3600" dirty="0">
                <a:solidFill>
                  <a:schemeClr val="tx2"/>
                </a:solidFill>
                <a:ea typeface="黑体" panose="02010609060101010101" pitchFamily="2" charset="-122"/>
              </a:rPr>
              <a:t>性格的理解</a:t>
            </a:r>
            <a:endParaRPr lang="zh-CN" altLang="en-US" sz="3600" dirty="0">
              <a:solidFill>
                <a:schemeClr val="tx2"/>
              </a:solidFill>
              <a:ea typeface="黑体" panose="02010609060101010101" pitchFamily="2" charset="-122"/>
            </a:endParaRPr>
          </a:p>
        </p:txBody>
      </p:sp>
      <p:sp>
        <p:nvSpPr>
          <p:cNvPr id="86019" name="Rectangle 3"/>
          <p:cNvSpPr>
            <a:spLocks noGrp="1"/>
          </p:cNvSpPr>
          <p:nvPr>
            <p:ph idx="1"/>
          </p:nvPr>
        </p:nvSpPr>
        <p:spPr>
          <a:xfrm>
            <a:off x="818515" y="1494155"/>
            <a:ext cx="7696835" cy="4565650"/>
          </a:xfrm>
        </p:spPr>
        <p:txBody>
          <a:bodyPr vert="horz" wrap="square" lIns="91440" tIns="45720" rIns="91440" bIns="45720" anchor="t"/>
          <a:p>
            <a:pPr lvl="0" eaLnBrk="1" hangingPunct="1">
              <a:buClr>
                <a:srgbClr val="990033"/>
              </a:buClr>
              <a:buFont typeface="Dotum" panose="020B0600000101010101" pitchFamily="34" charset="-127"/>
              <a:buNone/>
            </a:pPr>
            <a:r>
              <a:rPr lang="zh-CN" altLang="en-US" sz="3200" b="1" dirty="0">
                <a:solidFill>
                  <a:srgbClr val="990033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楷体_GB2312" panose="02010609030101010101" pitchFamily="49" charset="-122"/>
                <a:ea typeface="楷体_GB2312" panose="02010609030101010101" pitchFamily="49" charset="-122"/>
              </a:rPr>
              <a:t>积行成习，积习成性，积性成命。</a:t>
            </a:r>
            <a:endParaRPr lang="zh-CN" altLang="en-US" sz="3200" b="1" dirty="0">
              <a:solidFill>
                <a:srgbClr val="990033"/>
              </a:solidFill>
              <a:effectLst>
                <a:outerShdw blurRad="38100" dist="38100" dir="2700000">
                  <a:srgbClr val="C0C0C0"/>
                </a:outerShdw>
              </a:effectLst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lvl="0" eaLnBrk="1" hangingPunct="1">
              <a:buClr>
                <a:srgbClr val="990033"/>
              </a:buClr>
              <a:buFont typeface="Dotum" panose="020B0600000101010101" pitchFamily="34" charset="-127"/>
              <a:buNone/>
            </a:pPr>
            <a:r>
              <a:rPr lang="zh-CN" altLang="en-US" sz="3200" b="1" dirty="0">
                <a:solidFill>
                  <a:srgbClr val="990033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楷体_GB2312" panose="02010609030101010101" pitchFamily="49" charset="-122"/>
                <a:ea typeface="楷体_GB2312" panose="02010609030101010101" pitchFamily="49" charset="-122"/>
              </a:rPr>
              <a:t>                         </a:t>
            </a:r>
            <a:r>
              <a:rPr lang="en-US" altLang="zh-CN" sz="3200" b="1" dirty="0">
                <a:solidFill>
                  <a:srgbClr val="990033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楷体_GB2312" panose="02010609030101010101" pitchFamily="49" charset="-122"/>
                <a:ea typeface="楷体_GB2312" panose="02010609030101010101" pitchFamily="49" charset="-122"/>
              </a:rPr>
              <a:t>——</a:t>
            </a:r>
            <a:r>
              <a:rPr lang="zh-CN" altLang="en-US" sz="3200" b="1" dirty="0">
                <a:solidFill>
                  <a:srgbClr val="990033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楷体_GB2312" panose="02010609030101010101" pitchFamily="49" charset="-122"/>
                <a:ea typeface="楷体_GB2312" panose="02010609030101010101" pitchFamily="49" charset="-122"/>
              </a:rPr>
              <a:t>荀子</a:t>
            </a:r>
            <a:endParaRPr lang="zh-CN" altLang="en-US" sz="3200" b="1" dirty="0">
              <a:solidFill>
                <a:srgbClr val="990033"/>
              </a:solidFill>
              <a:effectLst>
                <a:outerShdw blurRad="38100" dist="38100" dir="2700000">
                  <a:srgbClr val="C0C0C0"/>
                </a:outerShdw>
              </a:effectLst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86020" name="Rectangle 13"/>
          <p:cNvSpPr/>
          <p:nvPr/>
        </p:nvSpPr>
        <p:spPr>
          <a:xfrm>
            <a:off x="910590" y="3246755"/>
            <a:ext cx="7139940" cy="255016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p>
            <a:pPr lvl="0">
              <a:lnSpc>
                <a:spcPct val="110000"/>
              </a:lnSpc>
              <a:spcBef>
                <a:spcPct val="20000"/>
              </a:spcBef>
              <a:buClr>
                <a:srgbClr val="000000"/>
              </a:buClr>
              <a:buSzPct val="70000"/>
              <a:buFont typeface="Arial" panose="020B0604020202020204" pitchFamily="34" charset="0"/>
              <a:buNone/>
            </a:pPr>
            <a:r>
              <a:rPr lang="zh-CN" altLang="en-US" sz="3200" b="1" dirty="0">
                <a:solidFill>
                  <a:srgbClr val="990033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楷体_GB2312" panose="02010609030101010101" pitchFamily="49" charset="-122"/>
                <a:ea typeface="楷体_GB2312" panose="02010609030101010101" pitchFamily="49" charset="-122"/>
              </a:rPr>
              <a:t>播下一个行动，收获一种习惯；</a:t>
            </a:r>
            <a:endParaRPr lang="zh-CN" altLang="en-US" sz="3200" b="1" dirty="0">
              <a:solidFill>
                <a:srgbClr val="990033"/>
              </a:solidFill>
              <a:effectLst>
                <a:outerShdw blurRad="38100" dist="38100" dir="2700000">
                  <a:srgbClr val="C0C0C0"/>
                </a:outerShdw>
              </a:effectLst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lvl="0">
              <a:lnSpc>
                <a:spcPct val="110000"/>
              </a:lnSpc>
              <a:spcBef>
                <a:spcPct val="20000"/>
              </a:spcBef>
              <a:buClr>
                <a:srgbClr val="000000"/>
              </a:buClr>
              <a:buSzPct val="70000"/>
              <a:buFont typeface="Arial" panose="020B0604020202020204" pitchFamily="34" charset="0"/>
              <a:buNone/>
            </a:pPr>
            <a:r>
              <a:rPr lang="zh-CN" altLang="en-US" sz="3200" b="1" dirty="0">
                <a:solidFill>
                  <a:srgbClr val="990033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楷体_GB2312" panose="02010609030101010101" pitchFamily="49" charset="-122"/>
                <a:ea typeface="楷体_GB2312" panose="02010609030101010101" pitchFamily="49" charset="-122"/>
              </a:rPr>
              <a:t>播下一种习惯，收获一种性格；</a:t>
            </a:r>
            <a:endParaRPr lang="zh-CN" altLang="en-US" sz="3200" b="1" dirty="0">
              <a:solidFill>
                <a:srgbClr val="990033"/>
              </a:solidFill>
              <a:effectLst>
                <a:outerShdw blurRad="38100" dist="38100" dir="2700000">
                  <a:srgbClr val="C0C0C0"/>
                </a:outerShdw>
              </a:effectLst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lvl="0">
              <a:lnSpc>
                <a:spcPct val="110000"/>
              </a:lnSpc>
              <a:spcBef>
                <a:spcPct val="20000"/>
              </a:spcBef>
              <a:buClr>
                <a:srgbClr val="000000"/>
              </a:buClr>
              <a:buSzPct val="70000"/>
              <a:buFont typeface="Arial" panose="020B0604020202020204" pitchFamily="34" charset="0"/>
              <a:buNone/>
            </a:pPr>
            <a:r>
              <a:rPr lang="zh-CN" altLang="en-US" sz="3200" b="1" dirty="0">
                <a:solidFill>
                  <a:srgbClr val="990033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楷体_GB2312" panose="02010609030101010101" pitchFamily="49" charset="-122"/>
                <a:ea typeface="楷体_GB2312" panose="02010609030101010101" pitchFamily="49" charset="-122"/>
              </a:rPr>
              <a:t>播下一种性格，收获一种命运。</a:t>
            </a:r>
            <a:endParaRPr lang="zh-CN" altLang="en-US" sz="3200" b="1" dirty="0">
              <a:solidFill>
                <a:srgbClr val="990033"/>
              </a:solidFill>
              <a:effectLst>
                <a:outerShdw blurRad="38100" dist="38100" dir="2700000">
                  <a:srgbClr val="C0C0C0"/>
                </a:outerShdw>
              </a:effectLst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lvl="0">
              <a:lnSpc>
                <a:spcPct val="110000"/>
              </a:lnSpc>
              <a:spcBef>
                <a:spcPct val="20000"/>
              </a:spcBef>
              <a:buClr>
                <a:srgbClr val="000000"/>
              </a:buClr>
              <a:buSzPct val="70000"/>
              <a:buFont typeface="Arial" panose="020B0604020202020204" pitchFamily="34" charset="0"/>
              <a:buNone/>
            </a:pPr>
            <a:r>
              <a:rPr lang="en-US" altLang="zh-CN" sz="3200" b="1" dirty="0">
                <a:solidFill>
                  <a:srgbClr val="990033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楷体_GB2312" panose="02010609030101010101" pitchFamily="49" charset="-122"/>
                <a:ea typeface="楷体_GB2312" panose="02010609030101010101" pitchFamily="49" charset="-122"/>
              </a:rPr>
              <a:t>                 ——</a:t>
            </a:r>
            <a:r>
              <a:rPr lang="zh-CN" altLang="en-US" sz="3200" b="1" dirty="0">
                <a:solidFill>
                  <a:srgbClr val="990033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楷体_GB2312" panose="02010609030101010101" pitchFamily="49" charset="-122"/>
                <a:ea typeface="楷体_GB2312" panose="02010609030101010101" pitchFamily="49" charset="-122"/>
              </a:rPr>
              <a:t>威廉</a:t>
            </a:r>
            <a:r>
              <a:rPr lang="en-US" altLang="zh-CN" sz="3200" b="1" dirty="0">
                <a:solidFill>
                  <a:srgbClr val="990033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楷体_GB2312" panose="02010609030101010101" pitchFamily="49" charset="-122"/>
                <a:ea typeface="楷体_GB2312" panose="02010609030101010101" pitchFamily="49" charset="-122"/>
              </a:rPr>
              <a:t>·</a:t>
            </a:r>
            <a:r>
              <a:rPr lang="zh-CN" altLang="en-US" sz="3200" b="1" dirty="0">
                <a:solidFill>
                  <a:srgbClr val="990033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楷体_GB2312" panose="02010609030101010101" pitchFamily="49" charset="-122"/>
                <a:ea typeface="楷体_GB2312" panose="02010609030101010101" pitchFamily="49" charset="-122"/>
              </a:rPr>
              <a:t>詹姆士</a:t>
            </a:r>
            <a:endParaRPr lang="zh-CN" altLang="en-US" sz="3200" b="1" dirty="0">
              <a:solidFill>
                <a:srgbClr val="990033"/>
              </a:solidFill>
              <a:effectLst>
                <a:outerShdw blurRad="38100" dist="38100" dir="2700000">
                  <a:srgbClr val="C0C0C0"/>
                </a:outerShdw>
              </a:effectLst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1265" name="Picture 2" descr="u=2777054842,4017108881&amp;fm=21&amp;gp=0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-635" y="1016000"/>
            <a:ext cx="3203575" cy="2319338"/>
          </a:xfrm>
        </p:spPr>
      </p:pic>
      <p:sp>
        <p:nvSpPr>
          <p:cNvPr id="11266" name="Rectangle 3"/>
          <p:cNvSpPr/>
          <p:nvPr/>
        </p:nvSpPr>
        <p:spPr>
          <a:xfrm>
            <a:off x="3635375" y="1052513"/>
            <a:ext cx="3313113" cy="2282825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>
            <a:spAutoFit/>
          </a:bodyPr>
          <a:p>
            <a:pPr lvl="0">
              <a:lnSpc>
                <a:spcPct val="150000"/>
              </a:lnSpc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心地善良、信仰坚定、不畏艰险、勇往直前、是非不分、盲目慈悲、固执迂腐、懦弱无能</a:t>
            </a:r>
            <a:endParaRPr lang="zh-CN" altLang="en-US" sz="2400" b="1" dirty="0"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pic>
        <p:nvPicPr>
          <p:cNvPr id="11267" name="Picture 4" descr="u=1142514379,1784531198&amp;fm=23&amp;gp=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313" y="4076700"/>
            <a:ext cx="2265362" cy="2303463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11268" name="Rectangle 5"/>
          <p:cNvSpPr/>
          <p:nvPr/>
        </p:nvSpPr>
        <p:spPr>
          <a:xfrm>
            <a:off x="3563938" y="4005263"/>
            <a:ext cx="3384550" cy="2428875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>
            <a:spAutoFit/>
          </a:bodyPr>
          <a:p>
            <a:pPr lvl="0">
              <a:lnSpc>
                <a:spcPct val="160000"/>
              </a:lnSpc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自信正直、果断坚毅、</a:t>
            </a:r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疾恶如仇、勇敢无畏、</a:t>
            </a:r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心高气傲、争强好胜，容易冲动，爱作弄人</a:t>
            </a:r>
            <a:endParaRPr lang="zh-CN" altLang="en-US" sz="2400" b="1" dirty="0"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3267405" y="2772240"/>
            <a:ext cx="5536870" cy="1172505"/>
          </a:xfrm>
        </p:spPr>
        <p:txBody>
          <a:bodyPr/>
          <a:p>
            <a:r>
              <a:rPr lang="zh-CN" altLang="en-US"/>
              <a:t>分享与练习</a:t>
            </a:r>
            <a:endParaRPr lang="zh-CN" altLang="en-US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6019" name="Rectangle 3"/>
          <p:cNvSpPr>
            <a:spLocks noGrp="1"/>
          </p:cNvSpPr>
          <p:nvPr>
            <p:ph idx="1"/>
          </p:nvPr>
        </p:nvSpPr>
        <p:spPr>
          <a:xfrm>
            <a:off x="1018540" y="1348740"/>
            <a:ext cx="7496810" cy="4711065"/>
          </a:xfrm>
        </p:spPr>
        <p:txBody>
          <a:bodyPr vert="horz" wrap="square" lIns="91440" tIns="45720" rIns="91440" bIns="45720" anchor="t"/>
          <a:p>
            <a:pPr lvl="0"/>
            <a:r>
              <a:rPr lang="en-US" altLang="zh-CN" sz="3200" b="1" dirty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1</a:t>
            </a:r>
            <a:r>
              <a:rPr lang="zh-CN" altLang="en-US" sz="3200" b="1" dirty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、回顾课堂上</a:t>
            </a:r>
            <a:r>
              <a:rPr lang="en-US" altLang="zh-CN" sz="3200" b="1" dirty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MBTI</a:t>
            </a:r>
            <a:r>
              <a:rPr lang="zh-CN" altLang="en-US" sz="3200" b="1" dirty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的性格探索结果，请对应每个编码写出</a:t>
            </a:r>
            <a:r>
              <a:rPr lang="en-US" altLang="zh-CN" sz="3200" b="1" dirty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1</a:t>
            </a:r>
            <a:r>
              <a:rPr lang="zh-CN" altLang="en-US" sz="3200" b="1" dirty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个自己与此相关的事件。  </a:t>
            </a:r>
            <a:endParaRPr lang="zh-CN" altLang="en-US" sz="3200" b="1" dirty="0">
              <a:solidFill>
                <a:schemeClr val="tx1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  <a:p>
            <a:pPr lvl="0"/>
            <a:endParaRPr lang="zh-CN" altLang="en-US" sz="3200" b="1" dirty="0">
              <a:solidFill>
                <a:schemeClr val="tx1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/>
            <a:r>
              <a:rPr lang="en-US" altLang="zh-CN" sz="3200" b="1" dirty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2</a:t>
            </a:r>
            <a:r>
              <a:rPr lang="zh-CN" altLang="en-US" sz="3200" b="1" dirty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、练习用</a:t>
            </a:r>
            <a:r>
              <a:rPr lang="en-US" altLang="zh-CN" sz="3200" b="1" dirty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MBTI</a:t>
            </a:r>
            <a:r>
              <a:rPr lang="zh-CN" altLang="en-US" sz="3200" b="1" dirty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探索</a:t>
            </a:r>
            <a:r>
              <a:rPr lang="en-US" altLang="zh-CN" sz="3200" b="1" dirty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1-2</a:t>
            </a:r>
            <a:r>
              <a:rPr lang="zh-CN" altLang="en-US" sz="3200" b="1" dirty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名自己熟悉的同学、朋友的性格。</a:t>
            </a:r>
            <a:endParaRPr lang="zh-CN" altLang="en-US" sz="3200" b="1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 eaLnBrk="1" hangingPunct="1">
              <a:buClr>
                <a:srgbClr val="990033"/>
              </a:buClr>
              <a:buFont typeface="Dotum" panose="020B0600000101010101" pitchFamily="34" charset="-127"/>
              <a:buNone/>
            </a:pPr>
            <a:endParaRPr lang="zh-CN" altLang="en-US" sz="3200" b="1" dirty="0">
              <a:solidFill>
                <a:srgbClr val="FF0000"/>
              </a:solidFill>
              <a:effectLst>
                <a:outerShdw blurRad="38100" dist="38100" dir="2700000">
                  <a:srgbClr val="C0C0C0"/>
                </a:outerShdw>
              </a:effectLst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3489" name="Rectangle 2"/>
          <p:cNvSpPr>
            <a:spLocks noGrp="1"/>
          </p:cNvSpPr>
          <p:nvPr>
            <p:ph type="title"/>
          </p:nvPr>
        </p:nvSpPr>
        <p:spPr>
          <a:xfrm>
            <a:off x="1218885" y="228665"/>
            <a:ext cx="7886700" cy="863272"/>
          </a:xfrm>
        </p:spPr>
        <p:txBody>
          <a:bodyPr wrap="square" lIns="91440" tIns="45720" rIns="91440" bIns="45720" anchor="b"/>
          <a:p>
            <a:pPr eaLnBrk="1" hangingPunct="1"/>
            <a:r>
              <a:rPr lang="zh-CN" altLang="en-US" sz="3600" dirty="0">
                <a:solidFill>
                  <a:srgbClr val="990033"/>
                </a:solidFill>
                <a:ea typeface="黑体" panose="02010609060101010101" pitchFamily="2" charset="-122"/>
              </a:rPr>
              <a:t>图书推荐</a:t>
            </a:r>
            <a:endParaRPr lang="zh-CN" altLang="en-US" sz="3600" dirty="0">
              <a:solidFill>
                <a:srgbClr val="990033"/>
              </a:solidFill>
              <a:ea typeface="黑体" panose="02010609060101010101" pitchFamily="2" charset="-122"/>
            </a:endParaRPr>
          </a:p>
        </p:txBody>
      </p:sp>
      <p:sp>
        <p:nvSpPr>
          <p:cNvPr id="63490" name="Rectangle 3"/>
          <p:cNvSpPr>
            <a:spLocks noGrp="1"/>
          </p:cNvSpPr>
          <p:nvPr>
            <p:ph idx="1"/>
          </p:nvPr>
        </p:nvSpPr>
        <p:spPr>
          <a:xfrm>
            <a:off x="252413" y="4724400"/>
            <a:ext cx="2305050" cy="1441450"/>
          </a:xfrm>
        </p:spPr>
        <p:txBody>
          <a:bodyPr wrap="square" lIns="91440" tIns="45720" rIns="91440" bIns="45720" anchor="t"/>
          <a:p>
            <a:pPr eaLnBrk="1" hangingPunct="1">
              <a:buNone/>
            </a:pPr>
            <a:r>
              <a:rPr lang="en-US" altLang="zh-CN" b="1" dirty="0">
                <a:solidFill>
                  <a:schemeClr val="tx1"/>
                </a:solidFill>
              </a:rPr>
              <a:t>《</a:t>
            </a:r>
            <a:r>
              <a:rPr lang="zh-CN" altLang="en-US" b="1" dirty="0">
                <a:solidFill>
                  <a:schemeClr val="tx1"/>
                </a:solidFill>
              </a:rPr>
              <a:t>不必火星撞地球</a:t>
            </a:r>
            <a:r>
              <a:rPr lang="en-US" altLang="zh-CN" b="1" dirty="0">
                <a:solidFill>
                  <a:schemeClr val="tx1"/>
                </a:solidFill>
              </a:rPr>
              <a:t>》</a:t>
            </a:r>
            <a:endParaRPr lang="en-US" altLang="zh-CN" b="1" dirty="0">
              <a:solidFill>
                <a:schemeClr val="tx1"/>
              </a:solidFill>
            </a:endParaRPr>
          </a:p>
          <a:p>
            <a:pPr eaLnBrk="1" hangingPunct="1">
              <a:buNone/>
            </a:pPr>
            <a:r>
              <a:rPr lang="en-US" altLang="zh-CN" b="1" dirty="0">
                <a:solidFill>
                  <a:schemeClr val="tx1"/>
                </a:solidFill>
              </a:rPr>
              <a:t> </a:t>
            </a:r>
            <a:r>
              <a:rPr lang="zh-CN" altLang="en-US" b="1" dirty="0">
                <a:solidFill>
                  <a:schemeClr val="tx1"/>
                </a:solidFill>
              </a:rPr>
              <a:t>机械工业出版社</a:t>
            </a:r>
            <a:endParaRPr lang="zh-CN" altLang="en-US" b="1" dirty="0">
              <a:solidFill>
                <a:schemeClr val="tx1"/>
              </a:solidFill>
            </a:endParaRPr>
          </a:p>
        </p:txBody>
      </p:sp>
      <p:pic>
        <p:nvPicPr>
          <p:cNvPr id="63491" name="Picture 4" descr="t016e1e3462e98df0ff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1268413"/>
            <a:ext cx="3314700" cy="3316287"/>
          </a:xfrm>
          <a:prstGeom prst="rect">
            <a:avLst/>
          </a:prstGeom>
          <a:noFill/>
          <a:ln w="9525">
            <a:noFill/>
            <a:miter/>
          </a:ln>
        </p:spPr>
      </p:pic>
      <p:pic>
        <p:nvPicPr>
          <p:cNvPr id="63492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7700" y="1228725"/>
            <a:ext cx="2566988" cy="3424238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63493" name="Rectangle 3"/>
          <p:cNvSpPr txBox="1"/>
          <p:nvPr/>
        </p:nvSpPr>
        <p:spPr>
          <a:xfrm>
            <a:off x="3317875" y="4705350"/>
            <a:ext cx="2305050" cy="144145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p>
            <a:pPr marL="357505" lvl="0" indent="-357505" algn="just">
              <a:lnSpc>
                <a:spcPct val="110000"/>
              </a:lnSpc>
              <a:spcBef>
                <a:spcPts val="1800"/>
              </a:spcBef>
              <a:buClr>
                <a:schemeClr val="accent1"/>
              </a:buClr>
              <a:buSzPct val="70000"/>
              <a:buFont typeface="Webdings" panose="05030102010509060703" pitchFamily="18" charset="2"/>
              <a:buNone/>
            </a:pPr>
            <a:r>
              <a:rPr lang="en-US" altLang="zh-CN" sz="2000" b="1" dirty="0">
                <a:latin typeface="Arial" panose="020B0604020202020204" pitchFamily="34" charset="0"/>
                <a:ea typeface="微软雅黑" panose="020B0503020204020204" charset="-122"/>
              </a:rPr>
              <a:t>《</a:t>
            </a:r>
            <a:r>
              <a:rPr lang="zh-CN" altLang="en-US" sz="2000" b="1" dirty="0">
                <a:latin typeface="Arial" panose="020B0604020202020204" pitchFamily="34" charset="0"/>
                <a:ea typeface="微软雅黑" panose="020B0503020204020204" charset="-122"/>
              </a:rPr>
              <a:t>请理解我</a:t>
            </a:r>
            <a:r>
              <a:rPr lang="en-US" altLang="zh-CN" sz="2000" b="1" dirty="0">
                <a:latin typeface="Arial" panose="020B0604020202020204" pitchFamily="34" charset="0"/>
                <a:ea typeface="微软雅黑" panose="020B0503020204020204" charset="-122"/>
              </a:rPr>
              <a:t>》</a:t>
            </a:r>
            <a:endParaRPr lang="en-US" altLang="zh-CN" sz="2000" b="1" dirty="0">
              <a:latin typeface="Arial" panose="020B0604020202020204" pitchFamily="34" charset="0"/>
              <a:ea typeface="微软雅黑" panose="020B0503020204020204" charset="-122"/>
            </a:endParaRPr>
          </a:p>
          <a:p>
            <a:pPr marL="357505" lvl="0" indent="-357505" algn="just">
              <a:lnSpc>
                <a:spcPct val="110000"/>
              </a:lnSpc>
              <a:spcBef>
                <a:spcPts val="1800"/>
              </a:spcBef>
              <a:buClr>
                <a:schemeClr val="accent1"/>
              </a:buClr>
              <a:buSzPct val="70000"/>
              <a:buFont typeface="Webdings" panose="05030102010509060703" pitchFamily="18" charset="2"/>
              <a:buNone/>
            </a:pPr>
            <a:r>
              <a:rPr lang="en-US" altLang="zh-CN" sz="2000" b="1" dirty="0">
                <a:latin typeface="Arial" panose="020B0604020202020204" pitchFamily="34" charset="0"/>
                <a:ea typeface="微软雅黑" panose="020B0503020204020204" charset="-122"/>
              </a:rPr>
              <a:t> </a:t>
            </a:r>
            <a:r>
              <a:rPr lang="zh-CN" altLang="en-US" sz="2000" b="1" dirty="0">
                <a:latin typeface="Arial" panose="020B0604020202020204" pitchFamily="34" charset="0"/>
                <a:ea typeface="微软雅黑" panose="020B0503020204020204" charset="-122"/>
              </a:rPr>
              <a:t>中国城市出版社</a:t>
            </a:r>
            <a:endParaRPr lang="zh-CN" altLang="en-US" sz="2000" b="1" dirty="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pic>
        <p:nvPicPr>
          <p:cNvPr id="63494" name="图片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0613" y="1196975"/>
            <a:ext cx="2525712" cy="3565525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63495" name="Rectangle 6"/>
          <p:cNvSpPr/>
          <p:nvPr/>
        </p:nvSpPr>
        <p:spPr>
          <a:xfrm>
            <a:off x="6405563" y="4743450"/>
            <a:ext cx="2305050" cy="144145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p>
            <a:pPr marL="357505" lvl="0" indent="-357505">
              <a:lnSpc>
                <a:spcPct val="110000"/>
              </a:lnSpc>
              <a:spcBef>
                <a:spcPts val="1800"/>
              </a:spcBef>
              <a:buClr>
                <a:schemeClr val="accent1"/>
              </a:buClr>
              <a:buSzPct val="70000"/>
              <a:buFont typeface="Webdings" panose="05030102010509060703" pitchFamily="18" charset="2"/>
              <a:buNone/>
            </a:pPr>
            <a:r>
              <a:rPr lang="en-US" altLang="zh-CN" sz="2000" b="1" dirty="0">
                <a:latin typeface="Arial" panose="020B0604020202020204" pitchFamily="34" charset="0"/>
                <a:ea typeface="微软雅黑" panose="020B0503020204020204" charset="-122"/>
              </a:rPr>
              <a:t>《</a:t>
            </a:r>
            <a:r>
              <a:rPr lang="zh-CN" altLang="en-US" sz="2000" b="1" dirty="0">
                <a:latin typeface="Arial" panose="020B0604020202020204" pitchFamily="34" charset="0"/>
                <a:ea typeface="微软雅黑" panose="020B0503020204020204" charset="-122"/>
              </a:rPr>
              <a:t>遇见未知的自己</a:t>
            </a:r>
            <a:r>
              <a:rPr lang="en-US" altLang="zh-CN" sz="2000" b="1" dirty="0">
                <a:latin typeface="Arial" panose="020B0604020202020204" pitchFamily="34" charset="0"/>
                <a:ea typeface="微软雅黑" panose="020B0503020204020204" charset="-122"/>
              </a:rPr>
              <a:t>》</a:t>
            </a:r>
            <a:endParaRPr lang="en-US" altLang="zh-CN" sz="2000" b="1" dirty="0">
              <a:latin typeface="Arial" panose="020B0604020202020204" pitchFamily="34" charset="0"/>
              <a:ea typeface="微软雅黑" panose="020B0503020204020204" charset="-122"/>
            </a:endParaRPr>
          </a:p>
          <a:p>
            <a:pPr marL="357505" lvl="0" indent="-357505">
              <a:lnSpc>
                <a:spcPct val="110000"/>
              </a:lnSpc>
              <a:spcBef>
                <a:spcPts val="1800"/>
              </a:spcBef>
              <a:buClr>
                <a:schemeClr val="accent1"/>
              </a:buClr>
              <a:buSzPct val="70000"/>
              <a:buFont typeface="Webdings" panose="05030102010509060703" pitchFamily="18" charset="2"/>
              <a:buNone/>
            </a:pPr>
            <a:r>
              <a:rPr lang="en-US" altLang="zh-CN" sz="2000" b="1" dirty="0">
                <a:latin typeface="Arial" panose="020B0604020202020204" pitchFamily="34" charset="0"/>
                <a:ea typeface="微软雅黑" panose="020B0503020204020204" charset="-122"/>
              </a:rPr>
              <a:t> </a:t>
            </a:r>
            <a:r>
              <a:rPr lang="zh-CN" altLang="en-US" sz="2000" b="1" dirty="0">
                <a:latin typeface="Arial" panose="020B0604020202020204" pitchFamily="34" charset="0"/>
                <a:ea typeface="微软雅黑" panose="020B0503020204020204" charset="-122"/>
              </a:rPr>
              <a:t>华夏出版社</a:t>
            </a:r>
            <a:endParaRPr lang="zh-CN" altLang="en-US" sz="2000" b="1" dirty="0">
              <a:latin typeface="Arial" panose="020B0604020202020204" pitchFamily="34" charset="0"/>
              <a:ea typeface="微软雅黑" panose="020B0503020204020204" charset="-122"/>
            </a:endParaRPr>
          </a:p>
        </p:txBody>
      </p:sp>
    </p:spTree>
  </p:cSld>
  <p:clrMapOvr>
    <a:masterClrMapping/>
  </p:clrMapOvr>
  <p:transition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4513" name="Rectangle 2"/>
          <p:cNvSpPr>
            <a:spLocks noGrp="1"/>
          </p:cNvSpPr>
          <p:nvPr>
            <p:ph type="title"/>
          </p:nvPr>
        </p:nvSpPr>
        <p:spPr>
          <a:xfrm>
            <a:off x="1142683" y="380683"/>
            <a:ext cx="8291512" cy="700087"/>
          </a:xfrm>
        </p:spPr>
        <p:txBody>
          <a:bodyPr wrap="square" lIns="91440" tIns="45720" rIns="91440" bIns="45720" anchor="b"/>
          <a:p>
            <a:pPr eaLnBrk="1" hangingPunct="1"/>
            <a:r>
              <a:rPr lang="zh-CN" altLang="en-US" sz="3600" dirty="0">
                <a:solidFill>
                  <a:srgbClr val="990033"/>
                </a:solidFill>
                <a:ea typeface="黑体" panose="02010609060101010101" pitchFamily="2" charset="-122"/>
              </a:rPr>
              <a:t>图书推荐</a:t>
            </a:r>
            <a:endParaRPr lang="zh-CN" altLang="en-US" sz="3600" dirty="0">
              <a:solidFill>
                <a:srgbClr val="990033"/>
              </a:solidFill>
              <a:ea typeface="黑体" panose="02010609060101010101" pitchFamily="2" charset="-122"/>
            </a:endParaRPr>
          </a:p>
        </p:txBody>
      </p:sp>
      <p:pic>
        <p:nvPicPr>
          <p:cNvPr id="64514" name="Picture 5" descr="t01754da037ab6b9f1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148263" y="1030288"/>
            <a:ext cx="2278062" cy="3313112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64515" name="Rectangle 6"/>
          <p:cNvSpPr/>
          <p:nvPr/>
        </p:nvSpPr>
        <p:spPr>
          <a:xfrm>
            <a:off x="5156200" y="4829175"/>
            <a:ext cx="2305050" cy="144145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p>
            <a:pPr marL="357505" lvl="0" indent="-357505">
              <a:lnSpc>
                <a:spcPct val="110000"/>
              </a:lnSpc>
              <a:spcBef>
                <a:spcPts val="1800"/>
              </a:spcBef>
              <a:buClr>
                <a:schemeClr val="accent1"/>
              </a:buClr>
              <a:buSzPct val="70000"/>
              <a:buFont typeface="Webdings" panose="05030102010509060703" pitchFamily="18" charset="2"/>
              <a:buNone/>
            </a:pPr>
            <a:r>
              <a:rPr lang="en-US" altLang="zh-CN" sz="2000" b="1" dirty="0">
                <a:latin typeface="Arial" panose="020B0604020202020204" pitchFamily="34" charset="0"/>
                <a:ea typeface="微软雅黑" panose="020B0503020204020204" charset="-122"/>
              </a:rPr>
              <a:t>《</a:t>
            </a:r>
            <a:r>
              <a:rPr lang="zh-CN" altLang="en-US" sz="2000" b="1" dirty="0">
                <a:latin typeface="Arial" panose="020B0604020202020204" pitchFamily="34" charset="0"/>
                <a:ea typeface="微软雅黑" panose="020B0503020204020204" charset="-122"/>
              </a:rPr>
              <a:t>就业宝典</a:t>
            </a:r>
            <a:r>
              <a:rPr lang="en-US" altLang="zh-CN" sz="2000" b="1" dirty="0">
                <a:latin typeface="Arial" panose="020B0604020202020204" pitchFamily="34" charset="0"/>
                <a:ea typeface="微软雅黑" panose="020B0503020204020204" charset="-122"/>
              </a:rPr>
              <a:t>》</a:t>
            </a:r>
            <a:endParaRPr lang="en-US" altLang="zh-CN" sz="2000" b="1" dirty="0">
              <a:latin typeface="Arial" panose="020B0604020202020204" pitchFamily="34" charset="0"/>
              <a:ea typeface="微软雅黑" panose="020B0503020204020204" charset="-122"/>
            </a:endParaRPr>
          </a:p>
          <a:p>
            <a:pPr marL="357505" lvl="0" indent="-357505">
              <a:lnSpc>
                <a:spcPct val="110000"/>
              </a:lnSpc>
              <a:spcBef>
                <a:spcPts val="1800"/>
              </a:spcBef>
              <a:buClr>
                <a:schemeClr val="accent1"/>
              </a:buClr>
              <a:buSzPct val="70000"/>
              <a:buFont typeface="Webdings" panose="05030102010509060703" pitchFamily="18" charset="2"/>
              <a:buNone/>
            </a:pPr>
            <a:r>
              <a:rPr lang="en-US" altLang="zh-CN" sz="2000" b="1" dirty="0">
                <a:latin typeface="Arial" panose="020B0604020202020204" pitchFamily="34" charset="0"/>
                <a:ea typeface="微软雅黑" panose="020B0503020204020204" charset="-122"/>
              </a:rPr>
              <a:t> </a:t>
            </a:r>
            <a:r>
              <a:rPr lang="zh-CN" altLang="en-US" sz="2000" b="1" dirty="0">
                <a:latin typeface="Arial" panose="020B0604020202020204" pitchFamily="34" charset="0"/>
                <a:ea typeface="微软雅黑" panose="020B0503020204020204" charset="-122"/>
              </a:rPr>
              <a:t>中信出版社</a:t>
            </a:r>
            <a:endParaRPr lang="zh-CN" altLang="en-US" sz="2000" b="1" dirty="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pic>
        <p:nvPicPr>
          <p:cNvPr id="64516" name="Picture 7" descr="t019e25d4623931074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750" y="1065213"/>
            <a:ext cx="3263900" cy="3455987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64517" name="Rectangle 8"/>
          <p:cNvSpPr/>
          <p:nvPr/>
        </p:nvSpPr>
        <p:spPr>
          <a:xfrm>
            <a:off x="1074738" y="4829175"/>
            <a:ext cx="2735262" cy="144145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p>
            <a:pPr marL="357505" lvl="0" indent="-357505">
              <a:lnSpc>
                <a:spcPct val="110000"/>
              </a:lnSpc>
              <a:spcBef>
                <a:spcPts val="1800"/>
              </a:spcBef>
              <a:buClr>
                <a:schemeClr val="accent1"/>
              </a:buClr>
              <a:buSzPct val="70000"/>
              <a:buFont typeface="Webdings" panose="05030102010509060703" pitchFamily="18" charset="2"/>
              <a:buNone/>
            </a:pPr>
            <a:r>
              <a:rPr lang="en-US" altLang="zh-CN" sz="2000" b="1" dirty="0">
                <a:latin typeface="Arial" panose="020B0604020202020204" pitchFamily="34" charset="0"/>
                <a:ea typeface="微软雅黑" panose="020B0503020204020204" charset="-122"/>
              </a:rPr>
              <a:t>《</a:t>
            </a:r>
            <a:r>
              <a:rPr lang="zh-CN" altLang="en-US" sz="2000" b="1" dirty="0">
                <a:latin typeface="Arial" panose="020B0604020202020204" pitchFamily="34" charset="0"/>
                <a:ea typeface="微软雅黑" panose="020B0503020204020204" charset="-122"/>
              </a:rPr>
              <a:t>你的职业性格是什么</a:t>
            </a:r>
            <a:r>
              <a:rPr lang="en-US" altLang="zh-CN" sz="2000" b="1" dirty="0">
                <a:latin typeface="Arial" panose="020B0604020202020204" pitchFamily="34" charset="0"/>
                <a:ea typeface="微软雅黑" panose="020B0503020204020204" charset="-122"/>
              </a:rPr>
              <a:t>》</a:t>
            </a:r>
            <a:endParaRPr lang="en-US" altLang="zh-CN" sz="2000" b="1" dirty="0">
              <a:latin typeface="Arial" panose="020B0604020202020204" pitchFamily="34" charset="0"/>
              <a:ea typeface="微软雅黑" panose="020B0503020204020204" charset="-122"/>
            </a:endParaRPr>
          </a:p>
          <a:p>
            <a:pPr marL="357505" lvl="0" indent="-357505">
              <a:lnSpc>
                <a:spcPct val="110000"/>
              </a:lnSpc>
              <a:spcBef>
                <a:spcPts val="1800"/>
              </a:spcBef>
              <a:buClr>
                <a:schemeClr val="accent1"/>
              </a:buClr>
              <a:buSzPct val="70000"/>
              <a:buFont typeface="Webdings" panose="05030102010509060703" pitchFamily="18" charset="2"/>
              <a:buNone/>
            </a:pPr>
            <a:r>
              <a:rPr lang="en-US" altLang="zh-CN" sz="2000" b="1" dirty="0">
                <a:latin typeface="Arial" panose="020B0604020202020204" pitchFamily="34" charset="0"/>
                <a:ea typeface="微软雅黑" panose="020B0503020204020204" charset="-122"/>
              </a:rPr>
              <a:t> </a:t>
            </a:r>
            <a:r>
              <a:rPr lang="zh-CN" altLang="en-US" sz="2000" b="1" dirty="0">
                <a:latin typeface="Arial" panose="020B0604020202020204" pitchFamily="34" charset="0"/>
                <a:ea typeface="微软雅黑" panose="020B0503020204020204" charset="-122"/>
              </a:rPr>
              <a:t>电子工业出版社</a:t>
            </a:r>
            <a:endParaRPr lang="zh-CN" altLang="en-US" sz="2000" b="1" dirty="0">
              <a:latin typeface="Arial" panose="020B0604020202020204" pitchFamily="34" charset="0"/>
              <a:ea typeface="微软雅黑" panose="020B0503020204020204" charset="-122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89" name="Rectangle 2"/>
          <p:cNvSpPr/>
          <p:nvPr/>
        </p:nvSpPr>
        <p:spPr>
          <a:xfrm>
            <a:off x="3563938" y="908050"/>
            <a:ext cx="3455987" cy="2282825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>
            <a:spAutoFit/>
          </a:bodyPr>
          <a:p>
            <a:pPr lvl="0" eaLnBrk="0" hangingPunct="0">
              <a:lnSpc>
                <a:spcPct val="150000"/>
              </a:lnSpc>
              <a:buClr>
                <a:srgbClr val="000000"/>
              </a:buClr>
              <a:buFont typeface="Wingdings" panose="05000000000000000000" pitchFamily="2" charset="2"/>
              <a:buNone/>
            </a:pPr>
            <a:r>
              <a:rPr lang="en-US" altLang="x-none" sz="2400" b="1" err="1">
                <a:latin typeface="Arial" panose="020B0604020202020204" pitchFamily="34" charset="0"/>
                <a:ea typeface="宋体" panose="02010600030101010101" pitchFamily="2" charset="-122"/>
              </a:rPr>
              <a:t>贪财好色</a:t>
            </a:r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、好吃懒做、活泼率直、</a:t>
            </a:r>
            <a:r>
              <a:rPr lang="en-US" altLang="x-none" sz="2400" b="1" err="1">
                <a:latin typeface="Arial" panose="020B0604020202020204" pitchFamily="34" charset="0"/>
                <a:ea typeface="宋体" panose="02010600030101010101" pitchFamily="2" charset="-122"/>
              </a:rPr>
              <a:t>憨厚单纯</a:t>
            </a:r>
            <a:r>
              <a:rPr lang="en-US" altLang="x-none" sz="2400" b="1">
                <a:latin typeface="Arial" panose="020B0604020202020204" pitchFamily="34" charset="0"/>
                <a:ea typeface="宋体" panose="02010600030101010101" pitchFamily="2" charset="-122"/>
              </a:rPr>
              <a:t>、</a:t>
            </a:r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风趣幽默、</a:t>
            </a:r>
            <a:r>
              <a:rPr lang="en-US" altLang="x-none" sz="2400" b="1" err="1">
                <a:latin typeface="Arial" panose="020B0604020202020204" pitchFamily="34" charset="0"/>
                <a:ea typeface="宋体" panose="02010600030101010101" pitchFamily="2" charset="-122"/>
              </a:rPr>
              <a:t>嫉妒心强</a:t>
            </a:r>
            <a:r>
              <a:rPr lang="en-US" altLang="x-none" sz="2400" b="1">
                <a:latin typeface="Arial" panose="020B0604020202020204" pitchFamily="34" charset="0"/>
                <a:ea typeface="宋体" panose="02010600030101010101" pitchFamily="2" charset="-122"/>
              </a:rPr>
              <a:t>、</a:t>
            </a:r>
            <a:endParaRPr lang="en-US" altLang="x-none" sz="2400" b="1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0" hangingPunct="0">
              <a:lnSpc>
                <a:spcPct val="150000"/>
              </a:lnSpc>
              <a:buClr>
                <a:srgbClr val="000000"/>
              </a:buClr>
              <a:buFont typeface="Wingdings" panose="05000000000000000000" pitchFamily="2" charset="2"/>
              <a:buNone/>
            </a:pPr>
            <a:r>
              <a:rPr lang="en-US" altLang="x-none" sz="2400" b="1" err="1">
                <a:latin typeface="Arial" panose="020B0604020202020204" pitchFamily="34" charset="0"/>
                <a:ea typeface="宋体" panose="02010600030101010101" pitchFamily="2" charset="-122"/>
              </a:rPr>
              <a:t>好搬弄是</a:t>
            </a:r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非、丢三落四</a:t>
            </a:r>
            <a:endParaRPr lang="zh-CN" altLang="en-US" sz="24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290" name="Rectangle 3"/>
          <p:cNvSpPr/>
          <p:nvPr/>
        </p:nvSpPr>
        <p:spPr>
          <a:xfrm>
            <a:off x="3635375" y="3789363"/>
            <a:ext cx="3457575" cy="2282825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>
            <a:spAutoFit/>
          </a:bodyPr>
          <a:p>
            <a:pPr lvl="0">
              <a:lnSpc>
                <a:spcPct val="150000"/>
              </a:lnSpc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沉默寡言，随和低调、任劳任怨、纯朴憨厚 、</a:t>
            </a:r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忍辱负重，顾全大局、</a:t>
            </a:r>
            <a:endParaRPr lang="zh-CN" altLang="en-US" sz="2400" b="1" dirty="0"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  <a:p>
            <a:pPr lvl="0">
              <a:lnSpc>
                <a:spcPct val="150000"/>
              </a:lnSpc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墨守成规、</a:t>
            </a:r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缺乏个性</a:t>
            </a:r>
            <a:endParaRPr lang="zh-CN" altLang="en-US" sz="2400" b="1" dirty="0"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pic>
        <p:nvPicPr>
          <p:cNvPr id="12291" name="Picture 4" descr="u=1537713353,4030320203&amp;fm=23&amp;gp=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765175"/>
            <a:ext cx="3132138" cy="2746375"/>
          </a:xfrm>
          <a:prstGeom prst="rect">
            <a:avLst/>
          </a:prstGeom>
          <a:noFill/>
          <a:ln w="9525">
            <a:noFill/>
            <a:miter/>
          </a:ln>
        </p:spPr>
      </p:pic>
      <p:pic>
        <p:nvPicPr>
          <p:cNvPr id="12292" name="Picture 5" descr="u=584718150,2770675758&amp;fm=21&amp;gp=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933825"/>
            <a:ext cx="2952750" cy="2424113"/>
          </a:xfrm>
          <a:prstGeom prst="rect">
            <a:avLst/>
          </a:prstGeom>
          <a:noFill/>
          <a:ln w="9525">
            <a:noFill/>
            <a:miter/>
          </a:ln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3" name="Rectangle 2"/>
          <p:cNvSpPr>
            <a:spLocks noGrp="1"/>
          </p:cNvSpPr>
          <p:nvPr>
            <p:ph idx="1"/>
          </p:nvPr>
        </p:nvSpPr>
        <p:spPr>
          <a:xfrm>
            <a:off x="547370" y="1582103"/>
            <a:ext cx="7969250" cy="5192712"/>
          </a:xfrm>
        </p:spPr>
        <p:txBody>
          <a:bodyPr wrap="square" lIns="91440" tIns="45720" rIns="91440" bIns="45720" anchor="t"/>
          <a:p>
            <a:pPr fontAlgn="auto">
              <a:lnSpc>
                <a:spcPct val="150000"/>
              </a:lnSpc>
              <a:buNone/>
            </a:pPr>
            <a:r>
              <a:rPr lang="zh-CN" altLang="en-US" sz="2800" b="1" dirty="0">
                <a:solidFill>
                  <a:srgbClr val="0898A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《西游记典型人物性格分析》</a:t>
            </a:r>
            <a:endParaRPr lang="zh-CN" altLang="en-US" sz="2800" b="1" dirty="0">
              <a:solidFill>
                <a:srgbClr val="0898AC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fontAlgn="auto">
              <a:lnSpc>
                <a:spcPct val="150000"/>
              </a:lnSpc>
              <a:buNone/>
            </a:pPr>
            <a:r>
              <a:rPr lang="zh-CN" altLang="en-US" sz="2800" b="1" dirty="0">
                <a:solidFill>
                  <a:srgbClr val="0898A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   </a:t>
            </a:r>
            <a:r>
              <a:rPr lang="en-US" altLang="zh-CN" sz="2800" b="1">
                <a:solidFill>
                  <a:srgbClr val="0898A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2</a:t>
            </a:r>
            <a:r>
              <a:rPr lang="zh-CN" altLang="en-US" sz="2800" b="1" dirty="0">
                <a:solidFill>
                  <a:srgbClr val="0898A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、如果唐僧、孙悟空、猪八戒和沙僧穿越到现代社会，他们到职业介绍所，你会给他们分别介绍什么工作</a:t>
            </a:r>
            <a:r>
              <a:rPr lang="en-US" altLang="x-none" sz="2800" b="1">
                <a:solidFill>
                  <a:srgbClr val="0898A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，</a:t>
            </a:r>
            <a:r>
              <a:rPr lang="en-US" altLang="x-none" sz="2800" b="1" err="1">
                <a:solidFill>
                  <a:srgbClr val="0898A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为什么</a:t>
            </a:r>
            <a:r>
              <a:rPr lang="en-US" altLang="x-none" sz="2800" b="1">
                <a:solidFill>
                  <a:srgbClr val="0898A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？ </a:t>
            </a:r>
            <a:endParaRPr lang="en-US" altLang="x-none" sz="2800" b="1">
              <a:solidFill>
                <a:srgbClr val="0898AC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eaLnBrk="1" hangingPunct="1">
              <a:buNone/>
            </a:pPr>
            <a:endParaRPr lang="zh-CN" altLang="en-US" sz="2800" b="1" dirty="0">
              <a:solidFill>
                <a:srgbClr val="0898AC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eaLnBrk="1" hangingPunct="1">
              <a:buNone/>
            </a:pPr>
            <a:r>
              <a:rPr lang="zh-CN" altLang="en-US" sz="1800" dirty="0"/>
              <a:t>    </a:t>
            </a:r>
            <a:endParaRPr lang="zh-CN" altLang="en-US" sz="1800" dirty="0"/>
          </a:p>
          <a:p>
            <a:pPr eaLnBrk="1" hangingPunct="1">
              <a:buNone/>
            </a:pPr>
            <a:endParaRPr lang="zh-CN" altLang="en-US" sz="1800" dirty="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4337" name="Picture 2" descr="u=2777054842,4017108881&amp;fm=21&amp;gp=0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0" y="981075"/>
            <a:ext cx="3203575" cy="2319338"/>
          </a:xfrm>
        </p:spPr>
      </p:pic>
      <p:pic>
        <p:nvPicPr>
          <p:cNvPr id="14338" name="Picture 3" descr="u=1142514379,1784531198&amp;fm=23&amp;gp=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948" y="3789680"/>
            <a:ext cx="2265362" cy="2303463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14339" name="AutoShape 4"/>
          <p:cNvSpPr/>
          <p:nvPr/>
        </p:nvSpPr>
        <p:spPr>
          <a:xfrm rot="-1328130">
            <a:off x="6588125" y="4365625"/>
            <a:ext cx="1800225" cy="1441450"/>
          </a:xfrm>
          <a:prstGeom prst="wedgeEllipseCallout">
            <a:avLst>
              <a:gd name="adj1" fmla="val -60315"/>
              <a:gd name="adj2" fmla="val -19069"/>
            </a:avLst>
          </a:pr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pPr lvl="0" algn="ctr"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开拓者、警察</a:t>
            </a:r>
            <a:endParaRPr lang="zh-CN" altLang="en-US" sz="24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340" name="AutoShape 5"/>
          <p:cNvSpPr/>
          <p:nvPr/>
        </p:nvSpPr>
        <p:spPr>
          <a:xfrm rot="-1328130">
            <a:off x="6804025" y="1341438"/>
            <a:ext cx="1784350" cy="1428750"/>
          </a:xfrm>
          <a:prstGeom prst="wedgeEllipseCallout">
            <a:avLst>
              <a:gd name="adj1" fmla="val -60440"/>
              <a:gd name="adj2" fmla="val -18829"/>
            </a:avLst>
          </a:prstGeom>
          <a:solidFill>
            <a:srgbClr val="00CCFF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pPr lvl="0" algn="ctr"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领导者、教师</a:t>
            </a:r>
            <a:endParaRPr lang="zh-CN" altLang="en-US" sz="24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341" name="Rectangle 6"/>
          <p:cNvSpPr/>
          <p:nvPr/>
        </p:nvSpPr>
        <p:spPr>
          <a:xfrm>
            <a:off x="2987675" y="1052513"/>
            <a:ext cx="3455988" cy="2282825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>
            <a:spAutoFit/>
          </a:bodyPr>
          <a:p>
            <a:pPr lvl="0">
              <a:lnSpc>
                <a:spcPct val="150000"/>
              </a:lnSpc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心地善良、信仰坚定、不畏艰险、勇往直前、是非不分、盲目慈悲、固执迂腐、懦弱无能</a:t>
            </a:r>
            <a:endParaRPr lang="zh-CN" altLang="en-US" sz="2400" b="1" dirty="0"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4342" name="Rectangle 7"/>
          <p:cNvSpPr/>
          <p:nvPr/>
        </p:nvSpPr>
        <p:spPr>
          <a:xfrm>
            <a:off x="2987675" y="3789363"/>
            <a:ext cx="3529013" cy="2428875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>
            <a:spAutoFit/>
          </a:bodyPr>
          <a:p>
            <a:pPr lvl="0">
              <a:lnSpc>
                <a:spcPct val="160000"/>
              </a:lnSpc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自信正直、果断坚毅、</a:t>
            </a:r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疾恶如仇、勇敢无畏、</a:t>
            </a:r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心高气傲、争强好胜，容易冲动，爱作弄人</a:t>
            </a:r>
            <a:endParaRPr lang="zh-CN" altLang="en-US" sz="2400" b="1" dirty="0"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5361" name="Picture 2" descr="u=1537713353,4030320203&amp;fm=23&amp;gp=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765175"/>
            <a:ext cx="3600450" cy="2746375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15362" name="AutoShape 3"/>
          <p:cNvSpPr/>
          <p:nvPr/>
        </p:nvSpPr>
        <p:spPr>
          <a:xfrm rot="-1328130">
            <a:off x="7072313" y="4037013"/>
            <a:ext cx="1800225" cy="1466850"/>
          </a:xfrm>
          <a:prstGeom prst="wedgeEllipseCallout">
            <a:avLst>
              <a:gd name="adj1" fmla="val -63505"/>
              <a:gd name="adj2" fmla="val -10060"/>
            </a:avLst>
          </a:prstGeom>
          <a:solidFill>
            <a:srgbClr val="00FF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pPr lvl="0" algn="ctr"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总务、服务人员</a:t>
            </a:r>
            <a:endParaRPr lang="en-US" altLang="x-none" sz="24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363" name="AutoShape 4"/>
          <p:cNvSpPr/>
          <p:nvPr/>
        </p:nvSpPr>
        <p:spPr>
          <a:xfrm rot="-1328130">
            <a:off x="7178675" y="1406525"/>
            <a:ext cx="1697038" cy="1374775"/>
          </a:xfrm>
          <a:prstGeom prst="wedgeEllipseCallout">
            <a:avLst>
              <a:gd name="adj1" fmla="val -63028"/>
              <a:gd name="adj2" fmla="val -3824"/>
            </a:avLst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pPr lvl="0" algn="ctr"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zh-CN" altLang="zh-CN" sz="2400" b="1" dirty="0">
                <a:latin typeface="Arial" panose="020B0604020202020204" pitchFamily="34" charset="0"/>
                <a:ea typeface="宋体" panose="02010600030101010101" pitchFamily="2" charset="-122"/>
              </a:rPr>
              <a:t>销售、公关</a:t>
            </a:r>
            <a:endParaRPr lang="zh-CN" altLang="zh-CN" sz="24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algn="ctr"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人员</a:t>
            </a:r>
            <a:endParaRPr lang="zh-CN" altLang="en-US" sz="24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5364" name="Picture 5" descr="u=584718150,2770675758&amp;fm=21&amp;gp=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933825"/>
            <a:ext cx="2952750" cy="2424113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15365" name="Rectangle 6"/>
          <p:cNvSpPr/>
          <p:nvPr/>
        </p:nvSpPr>
        <p:spPr>
          <a:xfrm>
            <a:off x="3276600" y="692150"/>
            <a:ext cx="3455988" cy="2282825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>
            <a:spAutoFit/>
          </a:bodyPr>
          <a:p>
            <a:pPr lvl="0" eaLnBrk="0" hangingPunct="0">
              <a:lnSpc>
                <a:spcPct val="150000"/>
              </a:lnSpc>
              <a:buClr>
                <a:srgbClr val="000000"/>
              </a:buClr>
              <a:buFont typeface="Wingdings" panose="05000000000000000000" pitchFamily="2" charset="2"/>
              <a:buNone/>
            </a:pPr>
            <a:r>
              <a:rPr lang="en-US" altLang="x-none" sz="2400" b="1" dirty="0">
                <a:latin typeface="Arial" panose="020B0604020202020204" pitchFamily="34" charset="0"/>
                <a:ea typeface="宋体" panose="02010600030101010101" pitchFamily="2" charset="-122"/>
              </a:rPr>
              <a:t>贪财好色</a:t>
            </a:r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、好吃懒做、活泼率直、</a:t>
            </a:r>
            <a:r>
              <a:rPr lang="en-US" altLang="x-none" sz="2400" b="1" dirty="0">
                <a:latin typeface="Arial" panose="020B0604020202020204" pitchFamily="34" charset="0"/>
                <a:ea typeface="宋体" panose="02010600030101010101" pitchFamily="2" charset="-122"/>
              </a:rPr>
              <a:t>憨厚单纯、</a:t>
            </a:r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风趣幽默、</a:t>
            </a:r>
            <a:r>
              <a:rPr lang="en-US" altLang="x-none" sz="2400" b="1" dirty="0">
                <a:latin typeface="Arial" panose="020B0604020202020204" pitchFamily="34" charset="0"/>
                <a:ea typeface="宋体" panose="02010600030101010101" pitchFamily="2" charset="-122"/>
              </a:rPr>
              <a:t>嫉妒心强、</a:t>
            </a:r>
            <a:endParaRPr lang="en-US" altLang="x-none" sz="24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0" hangingPunct="0">
              <a:lnSpc>
                <a:spcPct val="150000"/>
              </a:lnSpc>
              <a:buClr>
                <a:srgbClr val="000000"/>
              </a:buClr>
              <a:buFont typeface="Wingdings" panose="05000000000000000000" pitchFamily="2" charset="2"/>
              <a:buNone/>
            </a:pPr>
            <a:r>
              <a:rPr lang="en-US" altLang="x-none" sz="2400" b="1" dirty="0">
                <a:latin typeface="Arial" panose="020B0604020202020204" pitchFamily="34" charset="0"/>
                <a:ea typeface="宋体" panose="02010600030101010101" pitchFamily="2" charset="-122"/>
              </a:rPr>
              <a:t>好搬弄是</a:t>
            </a:r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非、丢三落四</a:t>
            </a:r>
            <a:endParaRPr lang="zh-CN" altLang="en-US" sz="24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366" name="Rectangle 7"/>
          <p:cNvSpPr/>
          <p:nvPr/>
        </p:nvSpPr>
        <p:spPr>
          <a:xfrm>
            <a:off x="3276600" y="3789363"/>
            <a:ext cx="3457575" cy="2282825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>
            <a:spAutoFit/>
          </a:bodyPr>
          <a:p>
            <a:pPr lvl="0">
              <a:lnSpc>
                <a:spcPct val="150000"/>
              </a:lnSpc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沉默寡言，随和低调、任劳任怨、纯朴憨厚 、</a:t>
            </a:r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忍辱负重，顾全大局、</a:t>
            </a:r>
            <a:endParaRPr lang="zh-CN" altLang="en-US" sz="2400" b="1" dirty="0"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  <a:p>
            <a:pPr lvl="0">
              <a:lnSpc>
                <a:spcPct val="150000"/>
              </a:lnSpc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墨守成规、</a:t>
            </a:r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缺乏个性</a:t>
            </a:r>
            <a:endParaRPr lang="zh-CN" altLang="en-US" sz="2400" b="1" dirty="0"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4994" name="Rectangle 2"/>
          <p:cNvSpPr>
            <a:spLocks noGrp="1"/>
          </p:cNvSpPr>
          <p:nvPr>
            <p:ph type="body"/>
          </p:nvPr>
        </p:nvSpPr>
        <p:spPr>
          <a:xfrm>
            <a:off x="419100" y="1027113"/>
            <a:ext cx="7608888" cy="5192712"/>
          </a:xfrm>
        </p:spPr>
        <p:txBody>
          <a:bodyPr wrap="square" lIns="91440" tIns="45720" rIns="91440" bIns="45720" anchor="t"/>
          <a:p>
            <a:pPr lvl="0" eaLnBrk="1" hangingPunct="1">
              <a:buNone/>
            </a:pPr>
            <a:r>
              <a:rPr lang="zh-CN" altLang="en-US" sz="3200" b="1" dirty="0">
                <a:solidFill>
                  <a:srgbClr val="0898A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《我的自画像</a:t>
            </a:r>
            <a:r>
              <a:rPr lang="en-US" altLang="zh-CN" sz="3200" b="1" dirty="0">
                <a:solidFill>
                  <a:srgbClr val="0898A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-</a:t>
            </a:r>
            <a:r>
              <a:rPr lang="zh-CN" altLang="en-US" sz="3200" b="1" dirty="0">
                <a:solidFill>
                  <a:srgbClr val="0898A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性格分析》</a:t>
            </a:r>
            <a:endParaRPr lang="zh-CN" altLang="en-US" sz="3200" b="1" dirty="0">
              <a:solidFill>
                <a:srgbClr val="0898AC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 eaLnBrk="1" hangingPunct="1">
              <a:buNone/>
            </a:pPr>
            <a:r>
              <a:rPr lang="zh-CN" altLang="en-US" sz="3200" b="1" dirty="0">
                <a:solidFill>
                  <a:srgbClr val="0898A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  </a:t>
            </a:r>
            <a:endParaRPr lang="zh-CN" altLang="en-US" sz="3200" b="1" dirty="0">
              <a:solidFill>
                <a:srgbClr val="0898AC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 eaLnBrk="1" hangingPunct="1">
              <a:buNone/>
            </a:pPr>
            <a:r>
              <a:rPr lang="zh-CN" altLang="en-US" sz="3200" b="1" dirty="0">
                <a:solidFill>
                  <a:srgbClr val="0898A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   请用一分钟的时间写出自己的</a:t>
            </a:r>
            <a:r>
              <a:rPr lang="en-US" altLang="zh-CN" sz="3200" b="1" dirty="0">
                <a:solidFill>
                  <a:srgbClr val="0898A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10</a:t>
            </a:r>
            <a:r>
              <a:rPr lang="zh-CN" altLang="en-US" sz="3200" b="1" dirty="0">
                <a:solidFill>
                  <a:srgbClr val="0898A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个优点。</a:t>
            </a:r>
            <a:endParaRPr lang="zh-CN" altLang="en-US" sz="3200" b="1" dirty="0">
              <a:solidFill>
                <a:srgbClr val="0898AC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 eaLnBrk="1" hangingPunct="1">
              <a:buNone/>
            </a:pPr>
            <a:r>
              <a:rPr lang="zh-CN" altLang="en-US" sz="3200" b="1" dirty="0">
                <a:solidFill>
                  <a:srgbClr val="0800AC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rPr>
              <a:t>    请用一分钟的时间写出自己的</a:t>
            </a:r>
            <a:r>
              <a:rPr lang="en-US" altLang="zh-CN" sz="3200" b="1" dirty="0">
                <a:solidFill>
                  <a:srgbClr val="0800AC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rPr>
              <a:t>10</a:t>
            </a:r>
            <a:r>
              <a:rPr lang="zh-CN" altLang="en-US" sz="3200" b="1" dirty="0">
                <a:solidFill>
                  <a:srgbClr val="0800AC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rPr>
              <a:t>个缺点。</a:t>
            </a:r>
            <a:endParaRPr lang="zh-CN" altLang="en-US" sz="3200" b="1" dirty="0">
              <a:solidFill>
                <a:srgbClr val="0800AC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 eaLnBrk="1" hangingPunct="1">
              <a:buNone/>
            </a:pPr>
            <a:endParaRPr lang="zh-CN" altLang="en-US" sz="3200" b="1" dirty="0">
              <a:solidFill>
                <a:srgbClr val="0898AC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 eaLnBrk="1" hangingPunct="1">
              <a:buNone/>
            </a:pPr>
            <a:r>
              <a:rPr lang="zh-CN" altLang="en-US" dirty="0"/>
              <a:t>    </a:t>
            </a:r>
            <a:endParaRPr lang="zh-CN" altLang="en-US" dirty="0"/>
          </a:p>
          <a:p>
            <a:pPr lvl="0" eaLnBrk="1" hangingPunct="1">
              <a:buNone/>
            </a:pPr>
            <a:endParaRPr lang="zh-CN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4">
                                            <p:txEl>
                                              <p:charRg st="17" end="4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4994">
                                            <p:txEl>
                                              <p:charRg st="17" end="4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4">
                                            <p:txEl>
                                              <p:charRg st="41" end="6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4994">
                                            <p:txEl>
                                              <p:charRg st="41" end="6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MH" val="20150925153645"/>
  <p:tag name="MH_LIBRARY" val="GRAPHIC"/>
  <p:tag name="MH_TYPE" val="Other"/>
  <p:tag name="MH_ORDER" val="1"/>
</p:tagLst>
</file>

<file path=ppt/tags/tag10.xml><?xml version="1.0" encoding="utf-8"?>
<p:tagLst xmlns:p="http://schemas.openxmlformats.org/presentationml/2006/main">
  <p:tag name="MH_TYPE" val="#NeiR#"/>
  <p:tag name="MH_NUMBER" val="1"/>
  <p:tag name="MH_CATEGORY" val="#TuWHP#"/>
  <p:tag name="MH_LAYOUT" val="SubTitleText"/>
  <p:tag name="MH" val="20150925153645"/>
  <p:tag name="MH_LIBRARY" val="GRAPHIC"/>
  <p:tag name="KSO_WM_TEMPLATE_CATEGORY" val="custom"/>
  <p:tag name="KSO_WM_TEMPLATE_INDEX" val="215"/>
  <p:tag name="KSO_WM_SLIDE_ID" val="custom215_2"/>
  <p:tag name="KSO_WM_SLIDE_INDEX" val="2"/>
  <p:tag name="KSO_WM_SLIDE_ITEM_CNT" val="1"/>
  <p:tag name="KSO_WM_SLIDE_LAYOUT" val="a_f"/>
  <p:tag name="KSO_WM_SLIDE_LAYOUT_CNT" val="1_1"/>
  <p:tag name="KSO_WM_SLIDE_TYPE" val="text"/>
  <p:tag name="KSO_WM_BEAUTIFY_FLAG" val="#wm#"/>
  <p:tag name="KSO_WM_TAG_VERSION" val="1.0"/>
  <p:tag name="KSO_WM_SLIDE_POSITION" val="86*144"/>
  <p:tag name="KSO_WM_SLIDE_SIZE" val="584*333"/>
</p:tagLst>
</file>

<file path=ppt/tags/tag2.xml><?xml version="1.0" encoding="utf-8"?>
<p:tagLst xmlns:p="http://schemas.openxmlformats.org/presentationml/2006/main">
  <p:tag name="MH" val="20150925153645"/>
  <p:tag name="MH_LIBRARY" val="GRAPHIC"/>
  <p:tag name="MH_TYPE" val="Other"/>
  <p:tag name="MH_ORDER" val="2"/>
</p:tagLst>
</file>

<file path=ppt/tags/tag3.xml><?xml version="1.0" encoding="utf-8"?>
<p:tagLst xmlns:p="http://schemas.openxmlformats.org/presentationml/2006/main">
  <p:tag name="MH" val="20150925153645"/>
  <p:tag name="MH_LIBRARY" val="GRAPHIC"/>
  <p:tag name="MH_TYPE" val="Other"/>
  <p:tag name="MH_ORDER" val="1"/>
</p:tagLst>
</file>

<file path=ppt/tags/tag4.xml><?xml version="1.0" encoding="utf-8"?>
<p:tagLst xmlns:p="http://schemas.openxmlformats.org/presentationml/2006/main">
  <p:tag name="MH" val="20150925153645"/>
  <p:tag name="MH_LIBRARY" val="GRAPHIC"/>
  <p:tag name="MH_TYPE" val="Other"/>
  <p:tag name="MH_ORDER" val="2"/>
</p:tagLst>
</file>

<file path=ppt/tags/tag5.xml><?xml version="1.0" encoding="utf-8"?>
<p:tagLst xmlns:p="http://schemas.openxmlformats.org/presentationml/2006/main">
  <p:tag name="MH" val="20150925142203"/>
  <p:tag name="MH_LIBRARY" val="GRAPHIC"/>
  <p:tag name="MH_ORDER" val="图片 6"/>
  <p:tag name="KSO_WM_TAG_VERSION" val="1.0"/>
  <p:tag name="KSO_WM_BEAUTIFY_FLAG" val="#wm#"/>
  <p:tag name="KSO_WM_UNIT_TYPE" val="i"/>
  <p:tag name="KSO_WM_UNIT_ID" val="258*i*0"/>
  <p:tag name="KSO_WM_TEMPLATE_CATEGORY" val="custom"/>
  <p:tag name="KSO_WM_TEMPLATE_INDEX" val="160115"/>
</p:tagLst>
</file>

<file path=ppt/tags/tag6.xml><?xml version="1.0" encoding="utf-8"?>
<p:tagLst xmlns:p="http://schemas.openxmlformats.org/presentationml/2006/main">
  <p:tag name="KSO_WM_TAG_VERSION" val="1.0"/>
  <p:tag name="KSO_WM_TEMPLATE_CATEGORY" val="custom"/>
  <p:tag name="KSO_WM_TEMPLATE_INDEX" val="215"/>
</p:tagLst>
</file>

<file path=ppt/tags/tag7.xml><?xml version="1.0" encoding="utf-8"?>
<p:tagLst xmlns:p="http://schemas.openxmlformats.org/presentationml/2006/main">
  <p:tag name="KSO_WM_TAG_VERSION" val="1.0"/>
  <p:tag name="KSO_WM_TEMPLATE_CATEGORY" val="custom"/>
  <p:tag name="KSO_WM_TEMPLATE_INDEX" val="215"/>
</p:tagLst>
</file>

<file path=ppt/tags/tag8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215"/>
  <p:tag name="KSO_WM_UNIT_TYPE" val="a"/>
  <p:tag name="KSO_WM_UNIT_INDEX" val="1"/>
  <p:tag name="KSO_WM_UNIT_ID" val="custom215_2*a*1"/>
  <p:tag name="KSO_WM_UNIT_CLEAR" val="1"/>
  <p:tag name="KSO_WM_UNIT_LAYERLEVEL" val="1"/>
  <p:tag name="KSO_WM_UNIT_VALUE" val="15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9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215"/>
  <p:tag name="KSO_WM_UNIT_TYPE" val="f"/>
  <p:tag name="KSO_WM_UNIT_INDEX" val="1"/>
  <p:tag name="KSO_WM_UNIT_ID" val="custom215_2*f*1"/>
  <p:tag name="KSO_WM_UNIT_CLEAR" val="1"/>
  <p:tag name="KSO_WM_UNIT_LAYERLEVEL" val="1"/>
  <p:tag name="KSO_WM_UNIT_VALUE" val="496"/>
  <p:tag name="KSO_WM_UNIT_HIGHLIGHT" val="0"/>
  <p:tag name="KSO_WM_UNIT_COMPATIBLE" val="0"/>
  <p:tag name="KSO_WM_UNIT_PRESET_TEXT_INDEX" val="5"/>
  <p:tag name="KSO_WM_UNIT_PRESET_TEXT_LEN" val="232"/>
</p:tagLst>
</file>

<file path=ppt/theme/theme1.xml><?xml version="1.0" encoding="utf-8"?>
<a:theme xmlns:a="http://schemas.openxmlformats.org/drawingml/2006/main" name="1_Office 主题">
  <a:themeElements>
    <a:clrScheme name="21515">
      <a:dk1>
        <a:srgbClr val="5F5F5F"/>
      </a:dk1>
      <a:lt1>
        <a:srgbClr val="FFFFFF"/>
      </a:lt1>
      <a:dk2>
        <a:srgbClr val="4D4D4D"/>
      </a:dk2>
      <a:lt2>
        <a:srgbClr val="FFFFFF"/>
      </a:lt2>
      <a:accent1>
        <a:srgbClr val="47B6E7"/>
      </a:accent1>
      <a:accent2>
        <a:srgbClr val="628EE3"/>
      </a:accent2>
      <a:accent3>
        <a:srgbClr val="2BC3B5"/>
      </a:accent3>
      <a:accent4>
        <a:srgbClr val="92D050"/>
      </a:accent4>
      <a:accent5>
        <a:srgbClr val="CEB9A3"/>
      </a:accent5>
      <a:accent6>
        <a:srgbClr val="FFC000"/>
      </a:accent6>
      <a:hlink>
        <a:srgbClr val="00B0F0"/>
      </a:hlink>
      <a:folHlink>
        <a:srgbClr val="AFB2B4"/>
      </a:folHlink>
    </a:clrScheme>
    <a:fontScheme name="自定义 2">
      <a:majorFont>
        <a:latin typeface="Arial"/>
        <a:ea typeface="黑体"/>
        <a:cs typeface=""/>
      </a:majorFont>
      <a:minorFont>
        <a:latin typeface="Arial"/>
        <a:ea typeface="黑体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北森PPT模板_2011.pot</Template>
  <TotalTime>0</TotalTime>
  <Words>3774</Words>
  <Application>WPS 演示</Application>
  <PresentationFormat>全屏显示(4:3)</PresentationFormat>
  <Paragraphs>593</Paragraphs>
  <Slides>43</Slides>
  <Notes>37</Notes>
  <HiddenSlides>9</HiddenSlides>
  <MMClips>1</MMClips>
  <ScaleCrop>false</ScaleCrop>
  <HeadingPairs>
    <vt:vector size="8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6</vt:i4>
      </vt:variant>
      <vt:variant>
        <vt:lpstr>幻灯片标题</vt:lpstr>
      </vt:variant>
      <vt:variant>
        <vt:i4>43</vt:i4>
      </vt:variant>
    </vt:vector>
  </HeadingPairs>
  <TitlesOfParts>
    <vt:vector size="65" baseType="lpstr">
      <vt:lpstr>Arial</vt:lpstr>
      <vt:lpstr>宋体</vt:lpstr>
      <vt:lpstr>Wingdings</vt:lpstr>
      <vt:lpstr>方正舒体</vt:lpstr>
      <vt:lpstr>楷体</vt:lpstr>
      <vt:lpstr>黑体</vt:lpstr>
      <vt:lpstr>Calibri</vt:lpstr>
      <vt:lpstr>微软雅黑</vt:lpstr>
      <vt:lpstr>Arial Unicode MS</vt:lpstr>
      <vt:lpstr>Webdings</vt:lpstr>
      <vt:lpstr>Arial Black</vt:lpstr>
      <vt:lpstr>楷体_GB2312</vt:lpstr>
      <vt:lpstr>Tahoma</vt:lpstr>
      <vt:lpstr>MS PGothic</vt:lpstr>
      <vt:lpstr>Dotum</vt:lpstr>
      <vt:lpstr>1_Office 主题</vt:lpstr>
      <vt:lpstr>PBrush</vt:lpstr>
      <vt:lpstr>PBrush</vt:lpstr>
      <vt:lpstr>PBrush</vt:lpstr>
      <vt:lpstr>PBrush</vt:lpstr>
      <vt:lpstr>PBrush</vt:lpstr>
      <vt:lpstr>PBrush</vt:lpstr>
      <vt:lpstr>第三单元  性格探索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目 录</vt:lpstr>
      <vt:lpstr>性格与性格理论</vt:lpstr>
      <vt:lpstr>性格与性格理论</vt:lpstr>
      <vt:lpstr>PowerPoint 演示文稿</vt:lpstr>
      <vt:lpstr>PowerPoint 演示文稿</vt:lpstr>
      <vt:lpstr>PowerPoint 演示文稿</vt:lpstr>
      <vt:lpstr>PowerPoint 演示文稿</vt:lpstr>
      <vt:lpstr>性格类型探索</vt:lpstr>
      <vt:lpstr>性格类型探索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性格与生涯发展的关系</vt:lpstr>
      <vt:lpstr>PowerPoint 演示文稿</vt:lpstr>
      <vt:lpstr>PowerPoint 演示文稿</vt:lpstr>
      <vt:lpstr>PowerPoint 演示文稿</vt:lpstr>
      <vt:lpstr>性格与生涯发展的关系</vt:lpstr>
      <vt:lpstr>PowerPoint 演示文稿</vt:lpstr>
      <vt:lpstr>对性格的理解</vt:lpstr>
      <vt:lpstr>性格的理解</vt:lpstr>
      <vt:lpstr>性格的理解</vt:lpstr>
      <vt:lpstr>分享与练习</vt:lpstr>
      <vt:lpstr>PowerPoint 演示文稿</vt:lpstr>
      <vt:lpstr>图书推荐</vt:lpstr>
      <vt:lpstr>图书推荐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罗彦</cp:lastModifiedBy>
  <cp:revision>236</cp:revision>
  <cp:lastPrinted>2113-01-01T00:00:00Z</cp:lastPrinted>
  <dcterms:created xsi:type="dcterms:W3CDTF">2113-01-01T00:00:00Z</dcterms:created>
  <dcterms:modified xsi:type="dcterms:W3CDTF">2024-09-23T06:23:13Z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  <property fmtid="{D5CDD505-2E9C-101B-9397-08002B2CF9AE}" pid="3" name="KSOProductBuildVer">
    <vt:lpwstr>2052-12.1.0.16364</vt:lpwstr>
  </property>
  <property fmtid="{D5CDD505-2E9C-101B-9397-08002B2CF9AE}" pid="4" name="ICV">
    <vt:lpwstr>28A676F3B6B84ABFA014DEE1CCC2796D_13</vt:lpwstr>
  </property>
</Properties>
</file>