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2.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3.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4.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3"/>
  </p:notesMasterIdLst>
  <p:handoutMasterIdLst>
    <p:handoutMasterId r:id="rId124"/>
  </p:handoutMasterIdLst>
  <p:sldIdLst>
    <p:sldId id="286" r:id="rId2"/>
    <p:sldId id="291" r:id="rId3"/>
    <p:sldId id="327" r:id="rId4"/>
    <p:sldId id="933" r:id="rId5"/>
    <p:sldId id="328" r:id="rId6"/>
    <p:sldId id="329" r:id="rId7"/>
    <p:sldId id="299" r:id="rId8"/>
    <p:sldId id="934" r:id="rId9"/>
    <p:sldId id="935" r:id="rId10"/>
    <p:sldId id="632" r:id="rId11"/>
    <p:sldId id="790" r:id="rId12"/>
    <p:sldId id="940" r:id="rId13"/>
    <p:sldId id="941" r:id="rId14"/>
    <p:sldId id="942" r:id="rId15"/>
    <p:sldId id="943" r:id="rId16"/>
    <p:sldId id="944" r:id="rId17"/>
    <p:sldId id="945" r:id="rId18"/>
    <p:sldId id="946" r:id="rId19"/>
    <p:sldId id="947" r:id="rId20"/>
    <p:sldId id="948" r:id="rId21"/>
    <p:sldId id="949" r:id="rId22"/>
    <p:sldId id="950" r:id="rId23"/>
    <p:sldId id="951" r:id="rId24"/>
    <p:sldId id="952" r:id="rId25"/>
    <p:sldId id="953" r:id="rId26"/>
    <p:sldId id="954" r:id="rId27"/>
    <p:sldId id="955" r:id="rId28"/>
    <p:sldId id="956" r:id="rId29"/>
    <p:sldId id="957" r:id="rId30"/>
    <p:sldId id="958" r:id="rId31"/>
    <p:sldId id="959" r:id="rId32"/>
    <p:sldId id="960" r:id="rId33"/>
    <p:sldId id="961" r:id="rId34"/>
    <p:sldId id="962" r:id="rId35"/>
    <p:sldId id="963" r:id="rId36"/>
    <p:sldId id="964" r:id="rId37"/>
    <p:sldId id="965" r:id="rId38"/>
    <p:sldId id="966" r:id="rId39"/>
    <p:sldId id="967" r:id="rId40"/>
    <p:sldId id="968" r:id="rId41"/>
    <p:sldId id="969" r:id="rId42"/>
    <p:sldId id="970" r:id="rId43"/>
    <p:sldId id="971" r:id="rId44"/>
    <p:sldId id="972" r:id="rId45"/>
    <p:sldId id="973" r:id="rId46"/>
    <p:sldId id="974" r:id="rId47"/>
    <p:sldId id="975" r:id="rId48"/>
    <p:sldId id="976" r:id="rId49"/>
    <p:sldId id="977" r:id="rId50"/>
    <p:sldId id="978" r:id="rId51"/>
    <p:sldId id="979" r:id="rId52"/>
    <p:sldId id="981" r:id="rId53"/>
    <p:sldId id="982" r:id="rId54"/>
    <p:sldId id="983" r:id="rId55"/>
    <p:sldId id="984" r:id="rId56"/>
    <p:sldId id="985" r:id="rId57"/>
    <p:sldId id="986" r:id="rId58"/>
    <p:sldId id="987" r:id="rId59"/>
    <p:sldId id="988" r:id="rId60"/>
    <p:sldId id="989" r:id="rId61"/>
    <p:sldId id="992" r:id="rId62"/>
    <p:sldId id="993" r:id="rId63"/>
    <p:sldId id="994" r:id="rId64"/>
    <p:sldId id="995" r:id="rId65"/>
    <p:sldId id="996" r:id="rId66"/>
    <p:sldId id="997" r:id="rId67"/>
    <p:sldId id="998" r:id="rId68"/>
    <p:sldId id="999" r:id="rId69"/>
    <p:sldId id="1000" r:id="rId70"/>
    <p:sldId id="1001" r:id="rId71"/>
    <p:sldId id="1002" r:id="rId72"/>
    <p:sldId id="1003" r:id="rId73"/>
    <p:sldId id="1004" r:id="rId74"/>
    <p:sldId id="1005" r:id="rId75"/>
    <p:sldId id="1006" r:id="rId76"/>
    <p:sldId id="1007" r:id="rId77"/>
    <p:sldId id="1008" r:id="rId78"/>
    <p:sldId id="1009" r:id="rId79"/>
    <p:sldId id="1010" r:id="rId80"/>
    <p:sldId id="1011" r:id="rId81"/>
    <p:sldId id="1012" r:id="rId82"/>
    <p:sldId id="1013" r:id="rId83"/>
    <p:sldId id="1014" r:id="rId84"/>
    <p:sldId id="1015" r:id="rId85"/>
    <p:sldId id="1016" r:id="rId86"/>
    <p:sldId id="1017" r:id="rId87"/>
    <p:sldId id="1018" r:id="rId88"/>
    <p:sldId id="1019" r:id="rId89"/>
    <p:sldId id="1082" r:id="rId90"/>
    <p:sldId id="1083" r:id="rId91"/>
    <p:sldId id="1084" r:id="rId92"/>
    <p:sldId id="1085" r:id="rId93"/>
    <p:sldId id="1086" r:id="rId94"/>
    <p:sldId id="1087" r:id="rId95"/>
    <p:sldId id="1088" r:id="rId96"/>
    <p:sldId id="1089" r:id="rId97"/>
    <p:sldId id="1090" r:id="rId98"/>
    <p:sldId id="1091" r:id="rId99"/>
    <p:sldId id="1092" r:id="rId100"/>
    <p:sldId id="1093" r:id="rId101"/>
    <p:sldId id="1094" r:id="rId102"/>
    <p:sldId id="1095" r:id="rId103"/>
    <p:sldId id="1096" r:id="rId104"/>
    <p:sldId id="1097" r:id="rId105"/>
    <p:sldId id="1098" r:id="rId106"/>
    <p:sldId id="1099" r:id="rId107"/>
    <p:sldId id="1100" r:id="rId108"/>
    <p:sldId id="1101" r:id="rId109"/>
    <p:sldId id="1102" r:id="rId110"/>
    <p:sldId id="1103" r:id="rId111"/>
    <p:sldId id="1104" r:id="rId112"/>
    <p:sldId id="1105" r:id="rId113"/>
    <p:sldId id="1106" r:id="rId114"/>
    <p:sldId id="1107" r:id="rId115"/>
    <p:sldId id="1108" r:id="rId116"/>
    <p:sldId id="1109" r:id="rId117"/>
    <p:sldId id="502" r:id="rId118"/>
    <p:sldId id="1110" r:id="rId119"/>
    <p:sldId id="1111" r:id="rId120"/>
    <p:sldId id="503" r:id="rId121"/>
    <p:sldId id="504" r:id="rId122"/>
  </p:sldIdLst>
  <p:sldSz cx="12192000" cy="6858000"/>
  <p:notesSz cx="6858000" cy="9144000"/>
  <p:custDataLst>
    <p:tags r:id="rId1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DCEA1"/>
    <a:srgbClr val="43B179"/>
    <a:srgbClr val="ABE0C1"/>
    <a:srgbClr val="83B5E0"/>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handoutMaster" Target="handoutMasters/handoutMaster1.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00334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566928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50862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2067990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63</a:t>
            </a:fld>
            <a:endParaRPr lang="zh-CN" altLang="en-US"/>
          </a:p>
        </p:txBody>
      </p:sp>
    </p:spTree>
    <p:extLst>
      <p:ext uri="{BB962C8B-B14F-4D97-AF65-F5344CB8AC3E}">
        <p14:creationId xmlns:p14="http://schemas.microsoft.com/office/powerpoint/2010/main" val="3694888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106</a:t>
            </a:fld>
            <a:endParaRPr lang="zh-CN" altLang="en-US"/>
          </a:p>
        </p:txBody>
      </p:sp>
    </p:spTree>
    <p:extLst>
      <p:ext uri="{BB962C8B-B14F-4D97-AF65-F5344CB8AC3E}">
        <p14:creationId xmlns:p14="http://schemas.microsoft.com/office/powerpoint/2010/main" val="2152372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121</a:t>
            </a:fld>
            <a:endParaRPr lang="zh-CN" altLang="en-US"/>
          </a:p>
        </p:txBody>
      </p:sp>
    </p:spTree>
    <p:extLst>
      <p:ext uri="{BB962C8B-B14F-4D97-AF65-F5344CB8AC3E}">
        <p14:creationId xmlns:p14="http://schemas.microsoft.com/office/powerpoint/2010/main" val="2561506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7.png"/><Relationship Id="rId4"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3" Type="http://schemas.openxmlformats.org/officeDocument/2006/relationships/tags" Target="../tags/tag187.xml"/><Relationship Id="rId18" Type="http://schemas.openxmlformats.org/officeDocument/2006/relationships/tags" Target="../tags/tag192.xml"/><Relationship Id="rId26" Type="http://schemas.openxmlformats.org/officeDocument/2006/relationships/tags" Target="../tags/tag200.xml"/><Relationship Id="rId3" Type="http://schemas.openxmlformats.org/officeDocument/2006/relationships/tags" Target="../tags/tag177.xml"/><Relationship Id="rId21" Type="http://schemas.openxmlformats.org/officeDocument/2006/relationships/tags" Target="../tags/tag195.xml"/><Relationship Id="rId7" Type="http://schemas.openxmlformats.org/officeDocument/2006/relationships/tags" Target="../tags/tag181.xml"/><Relationship Id="rId12" Type="http://schemas.openxmlformats.org/officeDocument/2006/relationships/tags" Target="../tags/tag186.xml"/><Relationship Id="rId17" Type="http://schemas.openxmlformats.org/officeDocument/2006/relationships/tags" Target="../tags/tag191.xml"/><Relationship Id="rId25" Type="http://schemas.openxmlformats.org/officeDocument/2006/relationships/tags" Target="../tags/tag199.xml"/><Relationship Id="rId33" Type="http://schemas.openxmlformats.org/officeDocument/2006/relationships/image" Target="../media/image43.png"/><Relationship Id="rId2" Type="http://schemas.openxmlformats.org/officeDocument/2006/relationships/tags" Target="../tags/tag176.xml"/><Relationship Id="rId16" Type="http://schemas.openxmlformats.org/officeDocument/2006/relationships/tags" Target="../tags/tag190.xml"/><Relationship Id="rId20" Type="http://schemas.openxmlformats.org/officeDocument/2006/relationships/tags" Target="../tags/tag194.xml"/><Relationship Id="rId29" Type="http://schemas.openxmlformats.org/officeDocument/2006/relationships/tags" Target="../tags/tag203.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24" Type="http://schemas.openxmlformats.org/officeDocument/2006/relationships/tags" Target="../tags/tag198.xml"/><Relationship Id="rId32" Type="http://schemas.openxmlformats.org/officeDocument/2006/relationships/image" Target="../media/image15.png"/><Relationship Id="rId5" Type="http://schemas.openxmlformats.org/officeDocument/2006/relationships/tags" Target="../tags/tag179.xml"/><Relationship Id="rId15" Type="http://schemas.openxmlformats.org/officeDocument/2006/relationships/tags" Target="../tags/tag189.xml"/><Relationship Id="rId23" Type="http://schemas.openxmlformats.org/officeDocument/2006/relationships/tags" Target="../tags/tag197.xml"/><Relationship Id="rId28" Type="http://schemas.openxmlformats.org/officeDocument/2006/relationships/tags" Target="../tags/tag202.xml"/><Relationship Id="rId10" Type="http://schemas.openxmlformats.org/officeDocument/2006/relationships/tags" Target="../tags/tag184.xml"/><Relationship Id="rId19" Type="http://schemas.openxmlformats.org/officeDocument/2006/relationships/tags" Target="../tags/tag193.xml"/><Relationship Id="rId31" Type="http://schemas.openxmlformats.org/officeDocument/2006/relationships/notesSlide" Target="../notesSlides/notesSlide4.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tags" Target="../tags/tag188.xml"/><Relationship Id="rId22" Type="http://schemas.openxmlformats.org/officeDocument/2006/relationships/tags" Target="../tags/tag196.xml"/><Relationship Id="rId27" Type="http://schemas.openxmlformats.org/officeDocument/2006/relationships/tags" Target="../tags/tag201.xml"/><Relationship Id="rId30" Type="http://schemas.openxmlformats.org/officeDocument/2006/relationships/slideLayout" Target="../slideLayouts/slideLayout9.xml"/><Relationship Id="rId8" Type="http://schemas.openxmlformats.org/officeDocument/2006/relationships/tags" Target="../tags/tag182.xml"/></Relationships>
</file>

<file path=ppt/slides/_rels/slide107.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4"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5.xml"/><Relationship Id="rId1" Type="http://schemas.openxmlformats.org/officeDocument/2006/relationships/tags" Target="../tags/tag7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76.xml"/></Relationships>
</file>

<file path=ppt/slides/_rels/slide120.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22.xml"/><Relationship Id="rId5" Type="http://schemas.openxmlformats.org/officeDocument/2006/relationships/image" Target="../media/image13.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20.jpeg"/><Relationship Id="rId4"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23.png"/><Relationship Id="rId5" Type="http://schemas.openxmlformats.org/officeDocument/2006/relationships/slideLayout" Target="../slideLayouts/slideLayout5.xml"/><Relationship Id="rId4" Type="http://schemas.openxmlformats.org/officeDocument/2006/relationships/tags" Target="../tags/tag8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5.xml"/><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5.xml"/><Relationship Id="rId1" Type="http://schemas.openxmlformats.org/officeDocument/2006/relationships/tags" Target="../tags/tag8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5.xml"/><Relationship Id="rId1" Type="http://schemas.openxmlformats.org/officeDocument/2006/relationships/tags" Target="../tags/tag91.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5.xml"/><Relationship Id="rId1" Type="http://schemas.openxmlformats.org/officeDocument/2006/relationships/tags" Target="../tags/tag9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5.xml"/><Relationship Id="rId1" Type="http://schemas.openxmlformats.org/officeDocument/2006/relationships/tags" Target="../tags/tag9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image" Target="../media/image29.png"/><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image" Target="../media/image3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image" Target="../media/image32.jpeg"/><Relationship Id="rId4"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103.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5.xml"/><Relationship Id="rId1" Type="http://schemas.openxmlformats.org/officeDocument/2006/relationships/tags" Target="../tags/tag10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slideLayout" Target="../slideLayouts/slideLayout5.xm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s/_rels/slide5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tags" Target="../tags/tag1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image" Target="../media/image36.jpeg"/><Relationship Id="rId5" Type="http://schemas.openxmlformats.org/officeDocument/2006/relationships/slideLayout" Target="../slideLayouts/slideLayout5.xml"/><Relationship Id="rId4" Type="http://schemas.openxmlformats.org/officeDocument/2006/relationships/tags" Target="../tags/tag1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5.xml"/><Relationship Id="rId1" Type="http://schemas.openxmlformats.org/officeDocument/2006/relationships/tags" Target="../tags/tag1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3" Type="http://schemas.openxmlformats.org/officeDocument/2006/relationships/tags" Target="../tags/tag137.xml"/><Relationship Id="rId18" Type="http://schemas.openxmlformats.org/officeDocument/2006/relationships/tags" Target="../tags/tag142.xml"/><Relationship Id="rId26" Type="http://schemas.openxmlformats.org/officeDocument/2006/relationships/tags" Target="../tags/tag150.xml"/><Relationship Id="rId3" Type="http://schemas.openxmlformats.org/officeDocument/2006/relationships/tags" Target="../tags/tag127.xml"/><Relationship Id="rId21" Type="http://schemas.openxmlformats.org/officeDocument/2006/relationships/tags" Target="../tags/tag145.xml"/><Relationship Id="rId34" Type="http://schemas.openxmlformats.org/officeDocument/2006/relationships/image" Target="../media/image38.png"/><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tags" Target="../tags/tag141.xml"/><Relationship Id="rId25" Type="http://schemas.openxmlformats.org/officeDocument/2006/relationships/tags" Target="../tags/tag149.xml"/><Relationship Id="rId33" Type="http://schemas.openxmlformats.org/officeDocument/2006/relationships/image" Target="../media/image15.png"/><Relationship Id="rId2" Type="http://schemas.openxmlformats.org/officeDocument/2006/relationships/tags" Target="../tags/tag126.xml"/><Relationship Id="rId16" Type="http://schemas.openxmlformats.org/officeDocument/2006/relationships/tags" Target="../tags/tag140.xml"/><Relationship Id="rId20" Type="http://schemas.openxmlformats.org/officeDocument/2006/relationships/tags" Target="../tags/tag144.xml"/><Relationship Id="rId29" Type="http://schemas.openxmlformats.org/officeDocument/2006/relationships/tags" Target="../tags/tag153.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24" Type="http://schemas.openxmlformats.org/officeDocument/2006/relationships/tags" Target="../tags/tag148.xml"/><Relationship Id="rId32" Type="http://schemas.openxmlformats.org/officeDocument/2006/relationships/notesSlide" Target="../notesSlides/notesSlide3.xml"/><Relationship Id="rId5" Type="http://schemas.openxmlformats.org/officeDocument/2006/relationships/tags" Target="../tags/tag129.xml"/><Relationship Id="rId15" Type="http://schemas.openxmlformats.org/officeDocument/2006/relationships/tags" Target="../tags/tag139.xml"/><Relationship Id="rId23" Type="http://schemas.openxmlformats.org/officeDocument/2006/relationships/tags" Target="../tags/tag147.xml"/><Relationship Id="rId28" Type="http://schemas.openxmlformats.org/officeDocument/2006/relationships/tags" Target="../tags/tag152.xml"/><Relationship Id="rId10" Type="http://schemas.openxmlformats.org/officeDocument/2006/relationships/tags" Target="../tags/tag134.xml"/><Relationship Id="rId19" Type="http://schemas.openxmlformats.org/officeDocument/2006/relationships/tags" Target="../tags/tag143.xml"/><Relationship Id="rId31" Type="http://schemas.openxmlformats.org/officeDocument/2006/relationships/slideLayout" Target="../slideLayouts/slideLayout9.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tags" Target="../tags/tag138.xml"/><Relationship Id="rId22" Type="http://schemas.openxmlformats.org/officeDocument/2006/relationships/tags" Target="../tags/tag146.xml"/><Relationship Id="rId27" Type="http://schemas.openxmlformats.org/officeDocument/2006/relationships/tags" Target="../tags/tag151.xml"/><Relationship Id="rId30" Type="http://schemas.openxmlformats.org/officeDocument/2006/relationships/tags" Target="../tags/tag154.xml"/><Relationship Id="rId8" Type="http://schemas.openxmlformats.org/officeDocument/2006/relationships/tags" Target="../tags/tag132.xml"/></Relationships>
</file>

<file path=ppt/slides/_rels/slide64.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4"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5.xml"/><Relationship Id="rId1" Type="http://schemas.openxmlformats.org/officeDocument/2006/relationships/tags" Target="../tags/tag15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image" Target="../media/image16.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tags" Target="../tags/tag71.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image" Target="../media/image15.png"/><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10" Type="http://schemas.openxmlformats.org/officeDocument/2006/relationships/tags" Target="../tags/tag52.xml"/><Relationship Id="rId19" Type="http://schemas.openxmlformats.org/officeDocument/2006/relationships/tags" Target="../tags/tag61.xml"/><Relationship Id="rId31" Type="http://schemas.openxmlformats.org/officeDocument/2006/relationships/notesSlide" Target="../notesSlides/notesSlide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slideLayout" Target="../slideLayouts/slideLayout9.xml"/><Relationship Id="rId8" Type="http://schemas.openxmlformats.org/officeDocument/2006/relationships/tags" Target="../tags/tag5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16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0.xml"/><Relationship Id="rId1" Type="http://schemas.openxmlformats.org/officeDocument/2006/relationships/tags" Target="../tags/tag16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4"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5.xml"/><Relationship Id="rId1" Type="http://schemas.openxmlformats.org/officeDocument/2006/relationships/tags" Target="../tags/tag1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4">
            <a:extLst>
              <a:ext uri="{28A0092B-C50C-407E-A947-70E740481C1C}">
                <a14:useLocalDpi xmlns:a14="http://schemas.microsoft.com/office/drawing/2010/main" val="0"/>
              </a:ext>
            </a:extLst>
          </a:blip>
          <a:srcRect l="34453" r="30255"/>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流行性感冒</a:t>
            </a:r>
          </a:p>
        </p:txBody>
      </p:sp>
      <p:cxnSp>
        <p:nvCxnSpPr>
          <p:cNvPr id="10" name="直接连接符 9"/>
          <p:cNvCxnSpPr/>
          <p:nvPr>
            <p:custDataLst>
              <p:tags r:id="rId2"/>
            </p:custDataLst>
          </p:nvPr>
        </p:nvCxnSpPr>
        <p:spPr>
          <a:xfrm>
            <a:off x="1679575" y="1554114"/>
            <a:ext cx="26441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748030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b="1" dirty="0">
                <a:solidFill>
                  <a:schemeClr val="tx1">
                    <a:lumMod val="75000"/>
                    <a:lumOff val="25000"/>
                  </a:schemeClr>
                </a:solidFill>
                <a:cs typeface="+mn-ea"/>
              </a:rPr>
              <a:t> 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流行性感冒和我们平时所说的普通感冒不同，是由流感病毒甲型和乙型引起的一种传染性强、传播速度快的呼吸道疾病，简称流感。</a:t>
            </a:r>
          </a:p>
          <a:p>
            <a:pPr indent="504190" algn="just" fontAlgn="auto">
              <a:lnSpc>
                <a:spcPct val="175000"/>
              </a:lnSpc>
              <a:buClrTx/>
              <a:buSzTx/>
              <a:buFontTx/>
              <a:buNone/>
            </a:pPr>
            <a:r>
              <a:rPr lang="zh-CN" altLang="en-US" sz="1900" b="1" dirty="0">
                <a:solidFill>
                  <a:schemeClr val="tx1">
                    <a:lumMod val="75000"/>
                    <a:lumOff val="25000"/>
                  </a:schemeClr>
                </a:solidFill>
                <a:cs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流感在我国北方主要的流行季节是在冬季和春季，南方地区虽然一年四季都会有，但主要的高峰在夏季和冬季。</a:t>
            </a:r>
          </a:p>
        </p:txBody>
      </p:sp>
      <p:pic>
        <p:nvPicPr>
          <p:cNvPr id="5" name="图片 4"/>
          <p:cNvPicPr>
            <a:picLocks noChangeAspect="1"/>
          </p:cNvPicPr>
          <p:nvPr>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8903335" y="2814320"/>
            <a:ext cx="2197735" cy="293116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发病原因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临床上把性早熟分为</a:t>
            </a:r>
            <a:r>
              <a:rPr lang="zh-CN" altLang="en-US" sz="1900" b="1" dirty="0">
                <a:solidFill>
                  <a:srgbClr val="7DCEA1"/>
                </a:solidFill>
                <a:latin typeface="微软雅黑" panose="020B0503020204020204" charset="-122"/>
                <a:ea typeface="微软雅黑" panose="020B0503020204020204" charset="-122"/>
              </a:rPr>
              <a:t>中枢性性早熟、不完全性性早熟、外周性性早熟</a:t>
            </a:r>
            <a:r>
              <a:rPr lang="zh-CN" altLang="en-US" sz="1900" dirty="0">
                <a:solidFill>
                  <a:schemeClr val="bg2">
                    <a:lumMod val="25000"/>
                  </a:schemeClr>
                </a:solidFill>
                <a:latin typeface="微软雅黑" panose="020B0503020204020204" charset="-122"/>
                <a:ea typeface="微软雅黑" panose="020B0503020204020204" charset="-122"/>
              </a:rPr>
              <a:t>三类。女孩性早熟的80%—90%是属于中枢性性早熟中的特发性性早熟，由下丘脑对性激素的负反馈的敏感性下降，促使性腺素释放激素过早、增加分泌引起。这类性早熟的发育过程和真正的青春期一样，不仅表现为内、外生殖系统的成熟，而且伴有生长的突增、骨龄的成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性早熟的病因复杂，目前认为除了与遗传、中枢神经系统疾病等相关外，同时也存在由生活水平提高后的饮食营养问题、环境污染、外界压力等多种外在因素综合作用导致，即下丘脑-垂体-性腺轴之间的负反馈机制提前解除，下丘脑分泌促性腺激素释放激素，从而促使性腺发育。</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国内多项研究发现，特发性性早熟目前与多项风险因素有关，比如肥胖、饮食因素（滋补保健品，含激素类食品，含糖饮料，零食及高热量油炸食品，含防腐剂色素食品等）、接触环境内的分泌干扰物质、学业压力及家庭情感环境不良、开灯睡觉、睡眠时长不足、运动不足、过早接触性信息、成人洗护及化妆用品、母亲初潮时间等。</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注重富含膳食纤维的食物摄入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目前发现膳食纤维可能是减少性早熟风险的保护因素。膳食纤维可以抑制雌激素结合物的解离，并增加粪便雌激素排泄，从而影响人体内雌激素水平，起到影响青春期启动的作用。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研究发现，摄入富含膳食纤维食物较多的女童，青春期较晚发育，月经初潮年龄较晚。丰富的膳食纤维存在于蔬菜、水果以及谷类食物中。所以要鼓励儿童不挑食不偏食，膳食均衡，每天摄入适量的蔬果和谷类食物。</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避免高糖、高脂、高热量及含有高添加剂的食品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比如蛋糕饼干等甜点，糖果，碳酸饮料，含糖量高的鲜榨果汁，冰激凌，炸薯条、炸鸡翅、炸鸡腿、炸鸡排等油炸食品，薯片等膨化食品，都应尽量避免。</a:t>
            </a:r>
          </a:p>
          <a:p>
            <a:pPr indent="504190" algn="just" fontAlgn="auto">
              <a:lnSpc>
                <a:spcPct val="175000"/>
              </a:lnSpc>
              <a:buClrTx/>
              <a:buSzTx/>
              <a:buFontTx/>
            </a:pPr>
            <a:r>
              <a:rPr lang="zh-CN" altLang="en-US" sz="1900" b="1" dirty="0">
                <a:solidFill>
                  <a:schemeClr val="tx1">
                    <a:lumMod val="75000"/>
                    <a:lumOff val="25000"/>
                  </a:schemeClr>
                </a:solidFill>
                <a:cs typeface="+mn-ea"/>
              </a:rPr>
              <a:t>3. 避免营养滋补品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比如含有激素类或激素样作用成分的滋补品： 蜂王浆、花粉、人参、鸡胚、小公鸡、蚕蛹、胎盘、雪蛤、牛初乳、蛋白粉、三七、虫草等；号称增高或健脑益智的儿童补品等。</a:t>
            </a:r>
          </a:p>
          <a:p>
            <a:pPr indent="504190" algn="just" fontAlgn="auto">
              <a:lnSpc>
                <a:spcPct val="175000"/>
              </a:lnSpc>
              <a:buClrTx/>
              <a:buSzTx/>
              <a:buFontTx/>
            </a:pPr>
            <a:r>
              <a:rPr lang="zh-CN" altLang="en-US" sz="1900" b="1" dirty="0">
                <a:solidFill>
                  <a:schemeClr val="tx1">
                    <a:lumMod val="75000"/>
                    <a:lumOff val="25000"/>
                  </a:schemeClr>
                </a:solidFill>
                <a:cs typeface="+mn-ea"/>
              </a:rPr>
              <a:t>4. 避免含激素类食品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比如用含雌激素和用促生长激素饲料喂养的鸡鸭等。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饮食营养均衡，避免过多地摄入肉类等动物性食品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研究发现，儿童的饮食中摄入肉类食品较多可能和性早熟相关。婴幼儿期到学龄期是生长发育的高峰期，在保证充分营养素摄入的同时也须注重均衡膳食，避免儿童偏食肉类、挑食蔬菜引起肥胖以及性早熟问题。</a:t>
            </a:r>
          </a:p>
          <a:p>
            <a:pPr indent="504190" algn="just" fontAlgn="auto">
              <a:lnSpc>
                <a:spcPct val="175000"/>
              </a:lnSpc>
              <a:buClrTx/>
              <a:buSzTx/>
              <a:buFontTx/>
            </a:pPr>
            <a:r>
              <a:rPr lang="zh-CN" altLang="en-US" sz="1900" b="1" dirty="0">
                <a:solidFill>
                  <a:schemeClr val="tx1">
                    <a:lumMod val="75000"/>
                    <a:lumOff val="25000"/>
                  </a:schemeClr>
                </a:solidFill>
                <a:cs typeface="+mn-ea"/>
              </a:rPr>
              <a:t>6. 避免使用含有环境内分泌干扰物的食品包装材料和餐具</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邻苯二甲酸酯类（PAEs）和双酚A（BPA）等物质有类似雌激素样作用，可以作用于雌激素受体，激发雌激素效应，引起性早熟。所以要避免使用含有此类成分的食品包装材料和餐具。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绿豆百合莲子汤、薏仁芡实山药粥、荷叶茯苓粥、麦冬莲子粥、苦瓜芡实羹、凉拌莴笋、丝瓜炒蛋、香菇丝瓜汤、西红柿冬瓜汤、苦瓜肋排汤、冬瓜薏仁莲子肋排汤。</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第三节    特殊教育学校的膳食原则</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767708_婴儿宝宝营养辅食（企业商用）"/>
          <p:cNvPicPr>
            <a:picLocks noChangeAspect="1"/>
          </p:cNvPicPr>
          <p:nvPr/>
        </p:nvPicPr>
        <p:blipFill>
          <a:blip r:embed="rId33"/>
          <a:stretch>
            <a:fillRect/>
          </a:stretch>
        </p:blipFill>
        <p:spPr>
          <a:xfrm>
            <a:off x="339090" y="3343910"/>
            <a:ext cx="5277485" cy="3518535"/>
          </a:xfrm>
          <a:prstGeom prst="rect">
            <a:avLst/>
          </a:prstGeom>
        </p:spPr>
      </p:pic>
    </p:spTree>
  </p:cSld>
  <p:clrMapOvr>
    <a:masterClrMapping/>
  </p:clrMapOvr>
  <p:transition spd="slow">
    <p:rand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一、 特殊教育学校简介</a:t>
            </a:r>
          </a:p>
        </p:txBody>
      </p:sp>
      <p:cxnSp>
        <p:nvCxnSpPr>
          <p:cNvPr id="10" name="直接连接符 9"/>
          <p:cNvCxnSpPr/>
          <p:nvPr>
            <p:custDataLst>
              <p:tags r:id="rId2"/>
            </p:custDataLst>
          </p:nvPr>
        </p:nvCxnSpPr>
        <p:spPr>
          <a:xfrm>
            <a:off x="1679575" y="1554114"/>
            <a:ext cx="3472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09840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特殊儿童也是祖国的花朵、未来和希望。特殊教育旨在最大程度地满足特殊儿童的教育需要，发挥他们的潜能，使他们能获得知识和技能，完善人格，增强社会适应能力和生活能力，融入社会，成为对社会有用的人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发展特殊教育，不仅要全面普及涵盖学前教育、义务教育、高中阶段教育、高等教育和继续教育的终身教育体系；而且要发展融合教育，培养残障学生融入社会和终身发展的能力，完善投入保障机制，给孩子更多的关爱。</a:t>
            </a:r>
          </a:p>
        </p:txBody>
      </p:sp>
    </p:spTree>
  </p:cSld>
  <p:clrMapOvr>
    <a:masterClrMapping/>
  </p:clrMapOvr>
  <p:transition spd="slow">
    <p:random/>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目前特殊教育的对象已经从早先的</a:t>
            </a:r>
            <a:r>
              <a:rPr lang="zh-CN" altLang="en-US" sz="1900" b="1" dirty="0">
                <a:solidFill>
                  <a:srgbClr val="7DCEA1"/>
                </a:solidFill>
                <a:latin typeface="微软雅黑" panose="020B0503020204020204" charset="-122"/>
                <a:ea typeface="微软雅黑" panose="020B0503020204020204" charset="-122"/>
                <a:sym typeface="+mn-ea"/>
              </a:rPr>
              <a:t>盲聋</a:t>
            </a:r>
            <a:r>
              <a:rPr lang="zh-CN" altLang="en-US" sz="1900" dirty="0">
                <a:solidFill>
                  <a:schemeClr val="bg2">
                    <a:lumMod val="25000"/>
                  </a:schemeClr>
                </a:solidFill>
                <a:latin typeface="微软雅黑" panose="020B0503020204020204" charset="-122"/>
                <a:ea typeface="微软雅黑" panose="020B0503020204020204" charset="-122"/>
                <a:sym typeface="+mn-ea"/>
              </a:rPr>
              <a:t>，扩大到目前的</a:t>
            </a:r>
            <a:r>
              <a:rPr lang="zh-CN" altLang="en-US" sz="1900" b="1" dirty="0">
                <a:solidFill>
                  <a:srgbClr val="7DCEA1"/>
                </a:solidFill>
                <a:latin typeface="微软雅黑" panose="020B0503020204020204" charset="-122"/>
                <a:ea typeface="微软雅黑" panose="020B0503020204020204" charset="-122"/>
                <a:sym typeface="+mn-ea"/>
              </a:rPr>
              <a:t>盲聋智障、孤独症、多重残疾</a:t>
            </a:r>
            <a:r>
              <a:rPr lang="zh-CN" altLang="en-US" sz="1900" dirty="0">
                <a:solidFill>
                  <a:schemeClr val="bg2">
                    <a:lumMod val="25000"/>
                  </a:schemeClr>
                </a:solidFill>
                <a:latin typeface="微软雅黑" panose="020B0503020204020204" charset="-122"/>
                <a:ea typeface="微软雅黑" panose="020B0503020204020204" charset="-122"/>
                <a:sym typeface="+mn-ea"/>
              </a:rPr>
              <a:t>，以及</a:t>
            </a:r>
            <a:r>
              <a:rPr lang="zh-CN" altLang="en-US" sz="1900" b="1" dirty="0">
                <a:solidFill>
                  <a:srgbClr val="7DCEA1"/>
                </a:solidFill>
                <a:latin typeface="微软雅黑" panose="020B0503020204020204" charset="-122"/>
                <a:ea typeface="微软雅黑" panose="020B0503020204020204" charset="-122"/>
                <a:sym typeface="+mn-ea"/>
              </a:rPr>
              <a:t>重度肢体残疾等</a:t>
            </a:r>
            <a:r>
              <a:rPr lang="zh-CN" altLang="en-US" sz="1900" dirty="0">
                <a:solidFill>
                  <a:schemeClr val="bg2">
                    <a:lumMod val="25000"/>
                  </a:schemeClr>
                </a:solidFill>
                <a:latin typeface="微软雅黑" panose="020B0503020204020204" charset="-122"/>
                <a:ea typeface="微软雅黑" panose="020B0503020204020204" charset="-122"/>
                <a:sym typeface="+mn-ea"/>
              </a:rPr>
              <a:t>。婴幼儿时期是儿童神经系统发展的重要阶段，年龄越小，可塑性越大，早期教育可以起到及早地保护听障和视障儿童的听力与视力，发展儿童的智力和语言交流能力的作用，有利于儿童缺陷的补偿，以帮助他们在成年期最大程度地发挥潜力，从而获得身心发展，融入社会。</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而健康营养的饮食是保证孩子生长发育的基本保障和先决条件。保障特殊儿童营养合理的膳食，根据儿童的情况给予特殊的支持和投入是实现特殊教育高质量发展的基础。</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特殊教育学校儿童的营养和膳食指导原则</a:t>
            </a:r>
          </a:p>
        </p:txBody>
      </p:sp>
      <p:cxnSp>
        <p:nvCxnSpPr>
          <p:cNvPr id="10" name="直接连接符 9"/>
          <p:cNvCxnSpPr/>
          <p:nvPr>
            <p:custDataLst>
              <p:tags r:id="rId2"/>
            </p:custDataLst>
          </p:nvPr>
        </p:nvCxnSpPr>
        <p:spPr>
          <a:xfrm>
            <a:off x="1679575" y="1554114"/>
            <a:ext cx="6520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听障及视障儿童的营养和膳食指导原则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良好饮食习惯的培养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调查发现，有不少特殊教育学校的盲聋儿童在入学时存在不良饮食习惯、生活自理能力差、对外界环境不适应等问题，比如不会自己吃饭、挑食偏食、大量吃糖，或者暴饮暴食、不讲卫生等。究其原因，儿童自身的听障或是视障等特殊情况导致了其社会交往的障碍和限制，加上家庭的过度保护和溺爱造成了不良的生活习惯，而且没有锻炼生活自理能力的机会。</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家校联合，培养科学合理的良好饮食习惯，可以促进儿童身心健康，有效预防疾病，使儿童更好地投入康复治疗和训练中。</a:t>
            </a: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051550" cy="31610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rPr>
              <a:t>3. 传播途径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流感病毒主要通过呼吸道飞沫传播，程度可以从轻度到重度，严重时甚至可能致命。人群普遍易感，因为传染性强，所以在儿童和青少年中的发病率较高。婴幼儿、老人和患有心肺基础疾病的人，更容易出现肺炎等比较严重的并发症。</a:t>
            </a:r>
          </a:p>
        </p:txBody>
      </p:sp>
      <p:pic>
        <p:nvPicPr>
          <p:cNvPr id="9" name="图片 8"/>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7903845" y="856615"/>
            <a:ext cx="3949700" cy="3949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听障儿童的营养和膳食指导原则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补充富含矿物质铁、锌、镁以及维生素的食物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避免高脂、高碳水化合物、低蛋白的饮食</a:t>
            </a:r>
          </a:p>
          <a:p>
            <a:pPr indent="504190" algn="just" fontAlgn="auto">
              <a:lnSpc>
                <a:spcPct val="175000"/>
              </a:lnSpc>
              <a:buClrTx/>
              <a:buSzTx/>
              <a:buFontTx/>
            </a:pPr>
            <a:r>
              <a:rPr lang="zh-CN" altLang="en-US" sz="1900" b="1" dirty="0">
                <a:solidFill>
                  <a:schemeClr val="tx1">
                    <a:lumMod val="75000"/>
                    <a:lumOff val="25000"/>
                  </a:schemeClr>
                </a:solidFill>
                <a:cs typeface="+mn-ea"/>
              </a:rPr>
              <a:t>3. 视障儿童的营养和膳食指导原则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富含维生素、矿物质及多不饱和脂肪酸的食物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避免高脂食物、油炸食品、甜食及含糖饮料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智力障碍儿童的营养和膳食指导原则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防止营养不良和超重肥胖问题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在一项对北京市的11所特殊教育学校的营养调查中发现，在智力落后的学生中，偏瘦的为48%，偏胖和肥胖的占将近30%，身体质量指数正常的只有22%。</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营养不良</a:t>
            </a:r>
            <a:r>
              <a:rPr lang="zh-CN" altLang="en-US" sz="1900" dirty="0">
                <a:solidFill>
                  <a:schemeClr val="bg2">
                    <a:lumMod val="25000"/>
                  </a:schemeClr>
                </a:solidFill>
                <a:latin typeface="微软雅黑" panose="020B0503020204020204" charset="-122"/>
                <a:ea typeface="微软雅黑" panose="020B0503020204020204" charset="-122"/>
              </a:rPr>
              <a:t>不仅会引起生长迟缓，免疫力低下，还会影响智能潜力的发掘，使落后的智力因为营养低下而更严重。而</a:t>
            </a:r>
            <a:r>
              <a:rPr lang="zh-CN" altLang="en-US" sz="1900" b="1" dirty="0">
                <a:solidFill>
                  <a:srgbClr val="7DCEA1"/>
                </a:solidFill>
                <a:latin typeface="微软雅黑" panose="020B0503020204020204" charset="-122"/>
                <a:ea typeface="微软雅黑" panose="020B0503020204020204" charset="-122"/>
              </a:rPr>
              <a:t>肥胖</a:t>
            </a:r>
            <a:r>
              <a:rPr lang="zh-CN" altLang="en-US" sz="1900" dirty="0">
                <a:solidFill>
                  <a:schemeClr val="bg2">
                    <a:lumMod val="25000"/>
                  </a:schemeClr>
                </a:solidFill>
                <a:latin typeface="微软雅黑" panose="020B0503020204020204" charset="-122"/>
                <a:ea typeface="微软雅黑" panose="020B0503020204020204" charset="-122"/>
              </a:rPr>
              <a:t>也会导致一系列身体、心理和行为问题，对智力落后儿童的发展不利。偏瘦与智力低下儿童的脑损伤、残疾和健康问题相关，而肥胖则与智力低下儿童自控力较差、多食、运动协调能力差、少运动有关。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在特殊教育学校的智障儿童的膳食管理中，要注重营养不良和超重肥胖的问题，纠正不合理的饮食习惯。</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采用多样化的方法进行包含合理营养知识的健康教育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除了在学校里的膳食干预外，在智力障碍儿童中普及基本的营养知识，帮助他们改变不良的饮食习惯和膳食结构，也是改善智力障碍儿童营养状况的措施之一。除了采用循序渐进以及反复多次健康教育的方法外，需要设计多种方法，以不同形式开展活动，帮助其理解和接受营养知识，比如观看仿真平衡膳食宝塔模型、食物模型、发放宣传资料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应对家长普及营养健康教育，帮助家庭搭建合理科学的饮食结构，引导孩子改变不良的饮食习惯，从而利用家校合作的机制全方位地干预儿童的营养状况，预防营养性疾病，促进健康，提高生活质量。</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孤独症儿童的营养和膳食指导原则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孤独症儿童的饮食行为问题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孤独症是一种脑发育功能障碍性疾病，社会交流沟通和交往互动障碍是其最常见的问题。同时，孤独症的孩子也经常会有异常的行为方式和兴趣活动，比如出现重复刻板的行为和狭隘的兴趣。另外，感知觉的异常是基本特征之一。</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孤独症儿童常见有饮食行为问题，很多孩子有严重的偏食、挑食行为，不愿尝试新的食物，拒绝在餐桌上吃饭等，这常与其感知觉过度敏感或过度迟钝以及刻板行为有关。</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孤独症儿童常见营养问题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孤独症儿童的饮食行为问题直接影响了其生长发育和营养状况。上文所述的研究结果显示，孤独症儿童体重过重和肥胖的比例为22.8%。近年来多项研究发现，与正常儿童相比，孤独症儿童营养素摄入不足，导致体内铁、钙、锌、维生素A、维生素D、维生素B6、维生素C、维生素B9以及多不饱和脂肪酸水平偏低。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孤独症儿童饮食行为干预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建立规律饮食习惯；限制进食频率；不吃零食；设置合适的就餐桌椅；给予愉悦的进餐环境；减少分散注意力的行为，比如看电视，玩玩具；将进食时间限制在半小时内；奖励积极的进餐行为；忽略消极的进餐行为；带动孩子参与餐食准备和制作；鼓励自主进食；增加食物种类时循序渐进，每次1种，从少量开始尝试，可以先把食物熬成汤，后至糊状、小丁、小块、正常大小，混合在喜欢的食物中；增加新食物在餐桌上出现的频率；进食新食物后给予鼓励和适当的奖励以强化。</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孤独症儿童的食物选择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针对孤独症儿童中存在矿物质、维生素，以及多不饱和脂肪酸水平偏低的现象，在食物选择时，需要适当地侧重补充富含这些营养素的食材。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同时，保证摄入营养的价值较高而且容易消化吸收，如蛋类、牛奶、家禽肉类食物。菜肴的烹饪要考虑色香味俱全，低盐低糖，避免刺激性的调味品。</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5760"/>
            <a:ext cx="9537700" cy="436943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3072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31417" y="1972945"/>
            <a:ext cx="8853459" cy="353822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幼儿和学龄前阶段是儿童时期中身心发展极为迅速的时期。虽然体格生长速度相对婴儿期有所放缓，但动作、语言、思维、社会交往能力迅速提高，活动范围渐渐增大。在这一期间，幼儿接触到外界环境的频率和范围增大，同时还会接触更多的人，感染病原体的机会也随之增多；加上自身的免疫系统尚未发育成熟，容易感染各种疾病。处于生长发育期的孩子本来就需要丰富的营养，在生病时机体更需要足够的营养与疾病对抗，但通常疾病期孩子的食欲都会受影响，吃不下饭，影响营养素的摄入。另外，不同疾病对饮食有不同的要求，有各自适合和禁忌的食物。合理的营养和膳食管理知识能保证在孩子生病的时候不仅营养摄入充足，还能起到缓解疾病、帮助恢复的作用。</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5760"/>
            <a:ext cx="9537700" cy="436943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3072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73087"/>
            <a:ext cx="8593758" cy="339026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本章结合幼儿及学龄前出发，儿童的常见疾病，从基本概念、主要症状，以及营养和膳食指导原则、食谱举例这几方面出发，重点介绍了常见的传染性疾病： 流行性感冒、水痘、猩红热、手足口病和疱疹性咽峡炎、麻疹、风疹、流行性腮腺炎、病毒性胃肠炎。另外，从基本概念、主要症状、发病原因、营养和膳食指导原则、食谱举例等方面出发，重点介绍了常见的慢性病： 支气管哮喘、湿疹、便秘、注意力缺陷多动障碍、性早熟。最后，还介绍了特殊教育学校中听障儿童、视障儿童、智力障碍儿童、孤独症儿童的营养和膳食指导原则。</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5760"/>
            <a:ext cx="9537700" cy="456882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73773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97152" y="1973087"/>
            <a:ext cx="8676885" cy="396938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通过本章的学习，学习者可以熟悉幼儿及学龄前儿童不同疾病的特点对饮食和营养的影响；掌握疾病期的营养和膳食管理的原则；并根据实际情况，结合幼儿的饮食习惯和口味，给予合理可行的饮食选择和进食指导。</a:t>
            </a:r>
          </a:p>
          <a:p>
            <a:pPr indent="457200" algn="just" fontAlgn="auto">
              <a:lnSpc>
                <a:spcPct val="160000"/>
              </a:lnSpc>
              <a:buClrTx/>
              <a:buSzTx/>
              <a:buNone/>
            </a:pPr>
            <a:r>
              <a:rPr sz="1750" dirty="0">
                <a:solidFill>
                  <a:schemeClr val="tx1">
                    <a:lumMod val="85000"/>
                    <a:lumOff val="15000"/>
                  </a:schemeClr>
                </a:solidFill>
                <a:latin typeface="+mn-ea"/>
                <a:cs typeface="+mn-ea"/>
              </a:rPr>
              <a:t>本章的重点在于结合幼儿表现出的疾病的特点，掌握如何应对发热、咳嗽、鼻塞、流涕、口腔疼痛、呕吐、腹泻等急性症状对饮食的影响，给予迅速准确妥善的处理；在幼儿有慢性咳嗽、皮疹、便秘、多动症、性早熟，以及残障问题时在饮食营养方面能精准有效地照护。本章的难点在于根据各个疾病特点和幼儿自身情况，将理论知识和实践操作相结合，给出有效且切实可行的膳食管理方案，进行饮食营养调护，帮助幼儿从疾病中早日恢复，健康成长。</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11708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流感通常起病很急，以发热和呼吸道症状为主。典型症状包括突然出现的高热、头痛、全身肌肉关节酸痛、疲乏倦怠，伴有咳嗽、咽痛、鼻塞或流涕。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婴幼儿可能会有呕吐腹泻等表现。</a:t>
            </a:r>
          </a:p>
        </p:txBody>
      </p:sp>
      <p:pic>
        <p:nvPicPr>
          <p:cNvPr id="9" name="图片 8"/>
          <p:cNvPicPr>
            <a:picLocks noChangeAspect="1"/>
          </p:cNvPicPr>
          <p:nvPr>
            <p:custDataLst>
              <p:tags r:id="rId1"/>
            </p:custDataLst>
          </p:nvPr>
        </p:nvPicPr>
        <p:blipFill>
          <a:blip r:embed="rId3">
            <a:extLst>
              <a:ext uri="{28A0092B-C50C-407E-A947-70E740481C1C}">
                <a14:useLocalDpi xmlns:a14="http://schemas.microsoft.com/office/drawing/2010/main" val="0"/>
              </a:ext>
            </a:extLst>
          </a:blip>
          <a:srcRect l="22672" r="23825"/>
          <a:stretch>
            <a:fillRect/>
          </a:stretch>
        </p:blipFill>
        <p:spPr>
          <a:xfrm>
            <a:off x="8818880" y="782955"/>
            <a:ext cx="2652395" cy="3305175"/>
          </a:xfrm>
          <a:prstGeom prst="rect">
            <a:avLst/>
          </a:prstGeo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080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330487"/>
            <a:ext cx="8505334" cy="1976120"/>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患有手足口病的幼儿在家不肯吃饭喝水，请给予家长膳食指导。</a:t>
            </a:r>
          </a:p>
          <a:p>
            <a:pPr indent="457200" algn="just">
              <a:lnSpc>
                <a:spcPct val="175000"/>
              </a:lnSpc>
              <a:buClrTx/>
              <a:buSzTx/>
              <a:buNone/>
            </a:pPr>
            <a:r>
              <a:rPr sz="1750" dirty="0">
                <a:solidFill>
                  <a:schemeClr val="tx1">
                    <a:lumMod val="85000"/>
                    <a:lumOff val="15000"/>
                  </a:schemeClr>
                </a:solidFill>
                <a:latin typeface="+mn-ea"/>
                <a:cs typeface="+mn-ea"/>
              </a:rPr>
              <a:t>2. 如何通过改善饮食来帮助幼儿缓解便秘的问题？</a:t>
            </a:r>
          </a:p>
          <a:p>
            <a:pPr indent="457200" algn="just">
              <a:lnSpc>
                <a:spcPct val="175000"/>
              </a:lnSpc>
              <a:buClrTx/>
              <a:buSzTx/>
              <a:buNone/>
            </a:pPr>
            <a:r>
              <a:rPr sz="1750" dirty="0">
                <a:solidFill>
                  <a:schemeClr val="tx1">
                    <a:lumMod val="85000"/>
                    <a:lumOff val="15000"/>
                  </a:schemeClr>
                </a:solidFill>
                <a:latin typeface="+mn-ea"/>
                <a:cs typeface="+mn-ea"/>
              </a:rPr>
              <a:t>3. 结合本章的学习内容，观察并记录有支气管哮喘或湿疹病史幼儿的饮食情况，列出适宜的食物，并制定相应的食谱。</a:t>
            </a:r>
          </a:p>
        </p:txBody>
      </p:sp>
      <p:sp>
        <p:nvSpPr>
          <p:cNvPr id="7" name="矩形: 圆角 6"/>
          <p:cNvSpPr/>
          <p:nvPr/>
        </p:nvSpPr>
        <p:spPr>
          <a:xfrm>
            <a:off x="1262742" y="15499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9" name="图片 8"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发热期要保证足够的液体摄入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孩子发热生病时常因身体不适而摄入减少，但体液的损失比正常时还多。除了发热本身会损失体液外，有时孩子可能还会伴随呕吐和腹泻，并在降温的过程中出汗。所以发热期即使食欲欠佳，也要鼓励孩子补充足够的液体，防止脱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另外，饮水会促进排尿，不仅有利于促进代谢、排除废物，也是散热的途径之一。温开水、牛奶、菜汤、新鲜的蔬果汁、含有糖分和电解质的运动饮料都可以选择。</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选择清淡爽口、易消化的食物和烹饪方法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比较适宜的食物主要以新鲜的蔬菜水果为主，比如青菜、包菜、茼蒿、黄瓜、西红柿、冬瓜、白萝卜、胡萝卜、西兰花、香菇、玉米、莴笋、西葫芦、山药、茄子、莲藕、苹果、梨、橘子、橙子、草莓等。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减少消化系统负担的前提下，要保证身体必需的优质蛋白质的摄入。根据孩子的口味，可以选择瘦肉、蛋、鸡、鱼、豆腐等，并采用清蒸、水煮的烹饪方式。酸奶也是急性发热期的较佳饮食选择。同时也要注意避免过甜、过咸、过酸，或辛辣刺激的食物。</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急性期胃口不佳时的应对办法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可以选用流质或半流质、易消化的饮食，比如米汤、菜汤、藕粉、小米粥、菜粥、炖蛋、面条、小馄饨、少油的汤等，采用少量多餐的方法。</a:t>
            </a:r>
          </a:p>
          <a:p>
            <a:pPr indent="504190" algn="just" fontAlgn="auto">
              <a:lnSpc>
                <a:spcPct val="175000"/>
              </a:lnSpc>
              <a:buClrTx/>
              <a:buSzTx/>
              <a:buFontTx/>
            </a:pPr>
            <a:r>
              <a:rPr lang="zh-CN" altLang="en-US" sz="1900" b="1" dirty="0">
                <a:solidFill>
                  <a:schemeClr val="tx1">
                    <a:lumMod val="75000"/>
                    <a:lumOff val="25000"/>
                  </a:schemeClr>
                </a:solidFill>
                <a:cs typeface="+mn-ea"/>
              </a:rPr>
              <a:t>4. 恢复期饮食需要循序渐进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在恢复期，孩子的食欲会逐步恢复正常。在这期间应该循序渐进，逐步添加富含蛋白质以及维生素的食物，由少到多，防止消化不良。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可准备鲜榨橙汁、苹果汁、蜂蜜柠檬水、米汤、藕粉、小米粥、白萝卜肋排汤、西湖牛肉羹等。</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外感风热型感冒</a:t>
            </a:r>
            <a:r>
              <a:rPr lang="zh-CN" altLang="en-US" sz="1900" dirty="0">
                <a:solidFill>
                  <a:schemeClr val="bg2">
                    <a:lumMod val="25000"/>
                  </a:schemeClr>
                </a:solidFill>
                <a:latin typeface="微软雅黑" panose="020B0503020204020204" charset="-122"/>
                <a:ea typeface="微软雅黑" panose="020B0503020204020204" charset="-122"/>
              </a:rPr>
              <a:t>的患儿可以选用猕猴桃梨汁、西瓜汁、百合雪梨汤、金银花菊花蜂蜜水、百合绿豆汤、荸荠雪梨银耳羹、大白菜汤、青菜汤、娃娃菜汤、茼蒿菜汤、冬瓜番茄汤、丝瓜蛋花汤等。</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外感风寒型感冒</a:t>
            </a:r>
            <a:r>
              <a:rPr lang="zh-CN" altLang="en-US" sz="1900" dirty="0">
                <a:solidFill>
                  <a:schemeClr val="bg2">
                    <a:lumMod val="25000"/>
                  </a:schemeClr>
                </a:solidFill>
                <a:latin typeface="微软雅黑" panose="020B0503020204020204" charset="-122"/>
                <a:ea typeface="微软雅黑" panose="020B0503020204020204" charset="-122"/>
              </a:rPr>
              <a:t>的患儿可以选用大蒜红糖姜茶、葱白水等。</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水痘</a:t>
            </a:r>
          </a:p>
        </p:txBody>
      </p:sp>
      <p:cxnSp>
        <p:nvCxnSpPr>
          <p:cNvPr id="10" name="直接连接符 9"/>
          <p:cNvCxnSpPr/>
          <p:nvPr>
            <p:custDataLst>
              <p:tags r:id="rId2"/>
            </p:custDataLst>
          </p:nvPr>
        </p:nvCxnSpPr>
        <p:spPr>
          <a:xfrm>
            <a:off x="1679575" y="1554114"/>
            <a:ext cx="18059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1022350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水痘是由水痘-带状疱疹病毒引起的常见传染病。</a:t>
            </a:r>
          </a:p>
          <a:p>
            <a:pPr indent="504190" algn="just" fontAlgn="auto">
              <a:lnSpc>
                <a:spcPct val="175000"/>
              </a:lnSpc>
              <a:buClrTx/>
              <a:buSzTx/>
              <a:buFontTx/>
              <a:buNone/>
            </a:pPr>
            <a:r>
              <a:rPr lang="zh-CN" altLang="en-US" sz="1900" b="1" dirty="0">
                <a:solidFill>
                  <a:schemeClr val="tx1">
                    <a:lumMod val="75000"/>
                    <a:lumOff val="25000"/>
                  </a:schemeClr>
                </a:solidFill>
                <a:cs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虽然一年四季都有散发，但大多数病例发生于冬春两季。</a:t>
            </a:r>
          </a:p>
        </p:txBody>
      </p:sp>
      <p:pic>
        <p:nvPicPr>
          <p:cNvPr id="4" name="图片 3" descr="1-2001101J452c0"/>
          <p:cNvPicPr>
            <a:picLocks noChangeAspect="1"/>
          </p:cNvPicPr>
          <p:nvPr>
            <p:custDataLst>
              <p:tags r:id="rId3"/>
            </p:custDataLst>
          </p:nvPr>
        </p:nvPicPr>
        <p:blipFill>
          <a:blip r:embed="rId5"/>
          <a:stretch>
            <a:fillRect/>
          </a:stretch>
        </p:blipFill>
        <p:spPr>
          <a:xfrm>
            <a:off x="7861300" y="2378710"/>
            <a:ext cx="3798570" cy="268287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45096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3. 传播途径</a:t>
            </a:r>
            <a:endParaRPr lang="zh-CN" altLang="en-US" sz="1900" b="1" dirty="0">
              <a:solidFill>
                <a:schemeClr val="tx1">
                  <a:lumMod val="75000"/>
                  <a:lumOff val="25000"/>
                </a:schemeClr>
              </a:solidFill>
              <a:cs typeface="+mn-ea"/>
            </a:endParaRP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罹患水痘的患者为主要传染源。水痘既可以通过呼吸道咳嗽以及喷嚏中的飞沫传播，也可以通过直接接触水痘患者传播（比如疱疹中的疱液）。</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水痘的传染性极强，常见于2—6岁的幼儿和学龄前儿童中。在水痘疫苗出现和普及前，超过90%的人群在15岁以前会感染水痘。</a:t>
            </a:r>
            <a:endParaRPr lang="zh-CN" altLang="en-US" sz="1900" dirty="0">
              <a:solidFill>
                <a:schemeClr val="bg2">
                  <a:lumMod val="25000"/>
                </a:schemeClr>
              </a:solidFill>
              <a:latin typeface="微软雅黑" panose="020B0503020204020204" charset="-122"/>
              <a:ea typeface="微软雅黑" panose="020B0503020204020204" charset="-122"/>
            </a:endParaRPr>
          </a:p>
        </p:txBody>
      </p:sp>
      <p:pic>
        <p:nvPicPr>
          <p:cNvPr id="20" name="图片 19" descr="穿黑色衣服的娃娃&#10;&#10;中度可信度描述已自动生成"/>
          <p:cNvPicPr>
            <a:picLocks noChangeAspect="1"/>
          </p:cNvPicPr>
          <p:nvPr>
            <p:custDataLst>
              <p:tags r:id="rId1"/>
            </p:custDataLst>
          </p:nvPr>
        </p:nvPicPr>
        <p:blipFill rotWithShape="1">
          <a:blip r:embed="rId3" cstate="print">
            <a:extLst>
              <a:ext uri="{28A0092B-C50C-407E-A947-70E740481C1C}">
                <a14:useLocalDpi xmlns:a14="http://schemas.microsoft.com/office/drawing/2010/main" val="0"/>
              </a:ext>
            </a:extLst>
          </a:blip>
          <a:srcRect l="8466" t="18525" r="17183" b="20292"/>
          <a:stretch>
            <a:fillRect/>
          </a:stretch>
        </p:blipFill>
        <p:spPr>
          <a:xfrm flipH="1">
            <a:off x="8174856" y="1384307"/>
            <a:ext cx="3559379" cy="29289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85660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b="1" dirty="0">
                <a:solidFill>
                  <a:schemeClr val="tx1">
                    <a:lumMod val="75000"/>
                    <a:lumOff val="25000"/>
                  </a:schemeClr>
                </a:solidFill>
                <a:cs typeface="+mn-ea"/>
              </a:rPr>
              <a:t>1. 皮疹出现的时间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通常在发热、全身不适、食欲减退等症状出现的当天或第2天出现皮疹。</a:t>
            </a:r>
          </a:p>
        </p:txBody>
      </p:sp>
      <p:pic>
        <p:nvPicPr>
          <p:cNvPr id="2" name="图片 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7783195" y="1276985"/>
            <a:ext cx="3105785" cy="3105785"/>
          </a:xfrm>
          <a:prstGeom prst="rect">
            <a:avLst/>
          </a:prstGeom>
          <a:noFill/>
          <a:ln w="9525">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801870" y="1550670"/>
            <a:ext cx="6711950" cy="341503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第六章</a:t>
            </a:r>
            <a:endParaRPr lang="en-US" altLang="zh-CN" sz="6000" b="1" dirty="0">
              <a:solidFill>
                <a:srgbClr val="43B179"/>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 </a:t>
            </a:r>
            <a:r>
              <a:rPr sz="6000" b="1" dirty="0">
                <a:solidFill>
                  <a:srgbClr val="43B179"/>
                </a:solidFill>
                <a:latin typeface="+mn-ea"/>
                <a:cs typeface="+mn-ea"/>
                <a:sym typeface="+mn-lt"/>
              </a:rPr>
              <a:t>疾病与婴幼儿</a:t>
            </a:r>
          </a:p>
          <a:p>
            <a:pPr marL="0" marR="0" lvl="0" indent="0" algn="ctr" defTabSz="914400" rtl="0" eaLnBrk="1" fontAlgn="auto" latinLnBrk="0" hangingPunct="1">
              <a:lnSpc>
                <a:spcPct val="120000"/>
              </a:lnSpc>
              <a:spcBef>
                <a:spcPts val="0"/>
              </a:spcBef>
              <a:spcAft>
                <a:spcPts val="0"/>
              </a:spcAft>
              <a:buClrTx/>
              <a:buSzTx/>
              <a:buFontTx/>
              <a:buNone/>
              <a:defRPr/>
            </a:pPr>
            <a:r>
              <a:rPr sz="6000" b="1" dirty="0">
                <a:solidFill>
                  <a:srgbClr val="43B179"/>
                </a:solidFill>
                <a:latin typeface="+mn-ea"/>
                <a:cs typeface="+mn-ea"/>
                <a:sym typeface="+mn-lt"/>
              </a:rPr>
              <a:t>膳食管理</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sym typeface="+mn-ea"/>
              </a:rPr>
              <a:t>2. 皮疹的性状</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水痘的皮疹很痒。在最开始的时候是一些小的红色斑疹或高出皮面的小丘疹，看上去像小痘痘或虫咬的小包。接着发展成薄壁而饱满、充满液体的小水疱，随后水疱破溃，干燥结痂。新的皮疹在之后的数天内陆续分批出现，演变成丘疹和水疱疹。水痘皮疹的特征性表现为“四世同堂”，即在疾病高峰期可以看到斑疹、丘疹、疱疹和结痂在同一时间内存在。</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b="1" dirty="0">
                <a:solidFill>
                  <a:schemeClr val="tx1">
                    <a:lumMod val="75000"/>
                    <a:lumOff val="25000"/>
                  </a:schemeClr>
                </a:solidFill>
                <a:cs typeface="+mn-ea"/>
              </a:rPr>
              <a:t>3. 皮疹持续的时间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在第一个疹子出现后的4天内，新的丘疹和水疱疹会相继分批出现。大多数平时健康的人在第6天左右，水疱疹会全都结痂，之后的一周到两周内痂皮会脱落。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选择清淡爽口易消化和营养丰富的食物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在食物的选择上，可以考虑具有清热解毒作用的蔬菜水果，比如白菜、黄瓜、冬瓜、茭白、莲藕、空心菜、绿豆、红豆、西瓜、金桔、葡萄等。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摄入富含维生素和粗纤维的蔬菜水果的同时，也要保证优质蛋白的摄入，比如鸡肉、豆腐等。根据孩子的口味，可以选择流质或半流质饮食，比如米汤、菜汤、蔬果汁、藕粉、白粥、菜粥、炖蛋、龙须鸡蛋面、小馄饨等。</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2. 避免容易引起过敏的食物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水痘本身是一个全身发疹类的疾病，患儿要避免摄入异体的高蛋白食物，防止引起机体免疫系统发生过敏反应，比如鱼虾类、贝壳类、牛羊肉类食物等。</a:t>
            </a:r>
          </a:p>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3. 避免刺激性食物或口味过重的食物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有时口腔里还会有疱疹和疱疹破溃后形成的溃疡，所以要避免辛辣刺激性的食物，或者过酸、过甜、过咸的食物，减少口腔和咽喉部的疼痛。如果孩子还在喝配方奶粉，可以适当减少每次喂养的奶粉量，稀释浓度，采取少量多次摄入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西瓜汁、梨汁、橘子汁、芹菜黄瓜葡萄汁、红豆杏仁百合汤、三豆饮、薏仁粥、绿豆粥、金银花露、冬瓜薏仁小排汤、凉拌茭白黄瓜肉丝、冬瓜番茄肉丸汤、莲藕小排汤、蚝油西葫芦、土豆番茄排骨汤。</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猩红热</a:t>
            </a:r>
          </a:p>
        </p:txBody>
      </p:sp>
      <p:cxnSp>
        <p:nvCxnSpPr>
          <p:cNvPr id="10" name="直接连接符 9"/>
          <p:cNvCxnSpPr/>
          <p:nvPr>
            <p:custDataLst>
              <p:tags r:id="rId2"/>
            </p:custDataLst>
          </p:nvPr>
        </p:nvCxnSpPr>
        <p:spPr>
          <a:xfrm>
            <a:off x="1679575" y="1554114"/>
            <a:ext cx="21107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665162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猩红热是由A组乙型溶血性链球菌感染引起的常见的细菌性传染性疾病。这种细菌还会引起我们平时所知道的链球菌性咽炎和脓疱疮。猩红热的皮疹是机体对这种链球菌产生的红疹毒素发生皮肤反应的结果。</a:t>
            </a:r>
          </a:p>
        </p:txBody>
      </p:sp>
      <p:pic>
        <p:nvPicPr>
          <p:cNvPr id="6" name="图片 5"/>
          <p:cNvPicPr>
            <a:picLocks noChangeAspect="1"/>
          </p:cNvPicPr>
          <p:nvPr>
            <p:custDataLst>
              <p:tags r:id="rId4"/>
            </p:custDataLst>
          </p:nvPr>
        </p:nvPicPr>
        <p:blipFill>
          <a:blip r:embed="rId6">
            <a:extLst>
              <a:ext uri="{28A0092B-C50C-407E-A947-70E740481C1C}">
                <a14:useLocalDpi xmlns:a14="http://schemas.microsoft.com/office/drawing/2010/main" val="0"/>
              </a:ext>
            </a:extLst>
          </a:blip>
          <a:stretch>
            <a:fillRect/>
          </a:stretch>
        </p:blipFill>
        <p:spPr>
          <a:xfrm>
            <a:off x="7917291" y="2788006"/>
            <a:ext cx="3561604" cy="2425424"/>
          </a:xfrm>
          <a:prstGeom prst="rect">
            <a:avLst/>
          </a:prstGeom>
        </p:spPr>
      </p:pic>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870575" cy="31610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一般一年四季都有，但最常见于冬春季节。</a:t>
            </a:r>
          </a:p>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3. 传播途径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猩红热通过呼吸道传播，比如咳嗽喷嚏的飞沫，或与被感染的人直接接触。猩红热最常见于学龄前和学龄儿童群体中，传染性很强。</a:t>
            </a:r>
          </a:p>
        </p:txBody>
      </p:sp>
      <p:pic>
        <p:nvPicPr>
          <p:cNvPr id="9" name="图片 8"/>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7419998" y="773089"/>
            <a:ext cx="4004556" cy="40045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652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猩红热的特征性表现是一种典型的“砂纸样”皮疹，由略凸起于皮面的密集的红色细小皮疹组成，出现于发热第2天，压之褪色，伴有痒感。另外，还可能伴有头痛、呕吐、胃痛和疲乏不适感等症状。病程初期舌面有白苔，舌乳头红肿，称为“草莓舌”；数天后白苔脱落，舌面鲜红，舌乳头突起，状似杨梅，称为“杨梅舌”。</a:t>
            </a:r>
          </a:p>
        </p:txBody>
      </p:sp>
      <p:pic>
        <p:nvPicPr>
          <p:cNvPr id="101" name="图片 100"/>
          <p:cNvPicPr/>
          <p:nvPr>
            <p:custDataLst>
              <p:tags r:id="rId1"/>
            </p:custDataLst>
          </p:nvPr>
        </p:nvPicPr>
        <p:blipFill>
          <a:blip r:embed="rId3"/>
          <a:srcRect l="17870" r="17659"/>
          <a:stretch>
            <a:fillRect/>
          </a:stretch>
        </p:blipFill>
        <p:spPr>
          <a:xfrm>
            <a:off x="8423275" y="1491615"/>
            <a:ext cx="2921000" cy="2883535"/>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利于吞咽的清淡、易消化饮食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猩红热的症状除了特征性的皮疹外，主要是发热和咽痛，所以要选择清淡、易消化吸收的饮食。新鲜的、水分多的蔬菜水果是不错的选择，比如青菜、白菜、黄瓜、苦瓜、冬瓜、白萝卜、荸荠、西红柿、豆腐、绿豆、百合、甘蔗、梨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急性期以流质和半流质为主，待好转后可以选用软食，这样能减少对疼痛的咽喉部的刺激，使孩子比较容易接受并咽下食物。避免煎炸、油腻、燥热的食物，比如薯条、猪排、羊肉、生姜、大蒜、辣椒、咖喱之类。</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2. 避免刺激性的食物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过烫、过冷、过咸、过甜、过酸或过辣的食物对已经疼痛的咽喉部来说，是雪上加霜，而且也容易刺激气道，引起咳嗽，所以要注意避免。</a:t>
            </a:r>
          </a:p>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3. 补充足够的液体</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发热的孩子需要足够的液体来帮助补充由发热引起的水分丢失，同时帮助身体散热和降温。另外，补充水分可以促进代谢，通过排尿和排便来排出体内的毒素。咽痛明显的孩子可以尝试小口多次喝水，这样可以充分地湿润咽喉部，并有缓解疼痛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金银花水、西瓜汁、萝卜甘蔗汁、四汁饮（梨汁、马蹄汁、甘蔗汁、藕汁）、绿豆百合薄荷汤、玉米小米豆浆、藕粉、杏仁莲子粥、蒸蛋、豆腐肉泥、鸡肉泥、虾泥、白萝卜豆腐丸子汤、丝瓜汤。</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4173"/>
            <a:ext cx="9537700" cy="415798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31609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02435" y="1980565"/>
            <a:ext cx="8907145"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处于生长发育期的婴幼儿，其免疫系统尚未发育成熟，加上自身的生理解剖特点，比成人更容易发生感染性疾病，特别是呼吸系统和消化系统感染。另外，随着孩子长大，活动范围扩大，接触的人群增多，以及入托入园环境的改变，生病的频率会比以前更高。看到平时健康的宝宝因为生病而精神和食欲不佳，家长往往忧心忡忡。</a:t>
            </a:r>
          </a:p>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其实，在孩子生病时，除了就医外，饮食调养也很重要。根据疾病的特点给予合理的膳食，不仅可以让孩子在疾病期保证一定的营养摄入，还对缓解症状和身体恢复有帮助。</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四、 手足口病和疱疹性咽峡炎</a:t>
            </a:r>
          </a:p>
        </p:txBody>
      </p:sp>
      <p:cxnSp>
        <p:nvCxnSpPr>
          <p:cNvPr id="10" name="直接连接符 9"/>
          <p:cNvCxnSpPr/>
          <p:nvPr>
            <p:custDataLst>
              <p:tags r:id="rId2"/>
            </p:custDataLst>
          </p:nvPr>
        </p:nvCxnSpPr>
        <p:spPr>
          <a:xfrm>
            <a:off x="1679575" y="1554114"/>
            <a:ext cx="44443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0704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手足口病和疱疹性咽峡炎是常见的由肠道病毒引起的传染性疾病，多发生于婴幼儿和学龄前儿童群体中。据统计，有二十多种肠道病毒可导致手足口病和疱疹性咽峡炎。引起手足口病最常见的病毒是柯萨奇病毒A组的6型、16型，以及肠道病毒71型。疱疹性咽峡炎则主要由柯萨奇病毒A组的1—10型、12型、16型和22型所引起。另外，引起手足口病的柯萨奇病毒A组的16型和肠道病毒71型也是疱疹性咽峡炎的常见病原之一。</a:t>
            </a:r>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手足口病和疱疹性咽峡炎有很强的传染性，一年四季都可发生，夏秋季是流行的高峰。</a:t>
            </a:r>
          </a:p>
          <a:p>
            <a:pPr indent="504190" algn="just" fontAlgn="auto">
              <a:lnSpc>
                <a:spcPct val="175000"/>
              </a:lnSpc>
              <a:buClrTx/>
              <a:buSzTx/>
              <a:buFontTx/>
              <a:buNone/>
            </a:pPr>
            <a:r>
              <a:rPr lang="zh-CN" altLang="en-US" sz="1900" b="1" dirty="0">
                <a:solidFill>
                  <a:schemeClr val="tx1">
                    <a:lumMod val="75000"/>
                    <a:lumOff val="25000"/>
                  </a:schemeClr>
                </a:solidFill>
                <a:cs typeface="+mn-ea"/>
                <a:sym typeface="+mn-ea"/>
              </a:rPr>
              <a:t>3. 传播途径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sym typeface="+mn-ea"/>
              </a:rPr>
              <a:t>手足口病和疱疹性咽峡炎的感染者、隐性感染者都是传染源，而且传播途径多种多样。在感染者的鼻腔和口腔咽喉部的分泌物里、水疱的疱液里、肠道和大便里会存在病毒颗粒，所以，病毒可以由呼吸道、胃肠道和密切接触传播。比如，咳嗽及喷嚏的飞沫、口水、鼻涕；密切接触时的亲吻拥抱，共用餐具、杯具和器皿；接触已经存在病毒的奶瓶、尿布、玩具、衣物、家具等物品。在手足口病人中，病毒或还可以通过接触水疱液传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7816850" y="1355725"/>
            <a:ext cx="3919220" cy="4474845"/>
          </a:xfrm>
          <a:prstGeom prst="rect">
            <a:avLst/>
          </a:prstGeom>
          <a:noFill/>
          <a:ln w="9525">
            <a:noFill/>
          </a:ln>
        </p:spPr>
      </p:pic>
      <p:sp>
        <p:nvSpPr>
          <p:cNvPr id="100" name="文本框 99"/>
          <p:cNvSpPr txBox="1"/>
          <p:nvPr/>
        </p:nvSpPr>
        <p:spPr>
          <a:xfrm>
            <a:off x="1013460" y="856615"/>
            <a:ext cx="658368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b="1" dirty="0">
                <a:solidFill>
                  <a:schemeClr val="tx1">
                    <a:lumMod val="75000"/>
                    <a:lumOff val="25000"/>
                  </a:schemeClr>
                </a:solidFill>
                <a:cs typeface="+mn-ea"/>
              </a:rPr>
              <a:t>1. 手足口病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手足口病发病早期的表现类似普通的感冒，即食欲减退，口腔或咽喉疼痛，浑身不适，有时候可能会伴有发热。典型的手足口病一般在起病或发热1到2天后出现特征性的表现，即口腔内的小疱疹或溃疡，大多位于咽峡、舌、硬腭、唇、颊黏膜等处，以及手心、脚底和臀部扁平处出现小红点或疱疹。和水痘的皮疹不同，手足口病的皮疹不会发痒。</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8368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疱疹性咽峡炎</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疱疹性咽峡炎主要表现为口腔后半部位的疱疹或溃疡，比如软腭、腭舌弓、咽峡部、悬雍垂等。先表现为红色的小红点，然后生成周围有红晕的小水疱，之后破溃成边缘发红的小溃疡。通常会伴有发热。和手足口病不同的是，疱疹和红色皮疹不会出现在口腔黏膜以外的身体皮肤上。</a:t>
            </a:r>
          </a:p>
        </p:txBody>
      </p:sp>
      <p:pic>
        <p:nvPicPr>
          <p:cNvPr id="102" name="图片 101"/>
          <p:cNvPicPr/>
          <p:nvPr>
            <p:custDataLst>
              <p:tags r:id="rId1"/>
            </p:custDataLst>
          </p:nvPr>
        </p:nvPicPr>
        <p:blipFill>
          <a:blip r:embed="rId3"/>
          <a:srcRect l="55225"/>
          <a:stretch>
            <a:fillRect/>
          </a:stretch>
        </p:blipFill>
        <p:spPr>
          <a:xfrm>
            <a:off x="8629650" y="1306830"/>
            <a:ext cx="2467610" cy="3103245"/>
          </a:xfrm>
          <a:prstGeom prst="rect">
            <a:avLst/>
          </a:prstGeom>
          <a:noFill/>
          <a:ln w="9525">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保证宝宝摄入足够的水或其他液体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① 适当给予宝宝冷或冰的液体小口慢慢含服，可以暂时减轻口腔的疼痛。比如冰牛奶、冰水、果汁、绿豆汤，在宝宝感觉不冷之后再缓缓咽下。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② 也可以给宝宝吮吸棒冰或冰沙，慢慢小口含服，因为冰的食物可以让口腔有短暂的麻木感，暂时缓解进食和吞咽时的疼痛。如果担心宝宝吃冰的或冷的容易拉肚子，可以采取小口啜吸、少量摄入的方法。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③ 采用吸管吸食液体的方法，减少液体对口腔黏膜的接触，减轻疼痛。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6096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不需要咀嚼、容易吞咽的软食以及流质、半流质饮食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在手足口病和疱疹性咽峡炎的早期，孩子拒食、流涎明显，应以流质和半流质饮食为主。根据孩子的口味，可以选用牛奶、米汤、米糊、蛋花汤、豆浆、自制的布丁或奶冻、蔬果汁或果泥等。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需要注意的是，低龄儿童食用布丁或奶冻要防止窒息风险。在好转期，可以给予不用咀嚼的软食，避免咀嚼刺激口腔黏膜而引起疼痛。</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选择清淡易消化，富含维生素B和维生素C的食物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饮食中注意选择新鲜的富含维生素B和维生素C、具有清热解毒作用的蔬菜水果，比如冬瓜、黄瓜、丝瓜、苦瓜、青菜、茼蒿、白菜、芹菜、绿豆芽、白萝卜、荸荠、莲藕、茭白、绿豆、红豆、百合、西瓜等。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是参与细胞生成和再生的不可或缺的物质，可以促进口腔黏膜的修复和健康。所以可以考虑选择富含维生素B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的食材，比如动物肝脏、鸡蛋、牛奶、奶酪、豆类、瘦肉、鱼类、蘑菇、菠菜、白菜、胡萝卜、牛油果、苹果等。</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09866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避免刺激性的液体及食物加重口腔的疼痛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因为手足口病和疱疹性咽峡炎的患儿都有不同程度的口腔溃疡，所以要避免酸性食物及饮料，比如柑橘类水果或果汁，以及苏打水。同时也要避免咸的、烫的、辣的或其他刺激性的食物。</a:t>
            </a:r>
          </a:p>
        </p:txBody>
      </p:sp>
      <p:pic>
        <p:nvPicPr>
          <p:cNvPr id="104" name="图片 103"/>
          <p:cNvPicPr/>
          <p:nvPr>
            <p:custDataLst>
              <p:tags r:id="rId1"/>
            </p:custDataLst>
          </p:nvPr>
        </p:nvPicPr>
        <p:blipFill>
          <a:blip r:embed="rId3"/>
          <a:stretch>
            <a:fillRect/>
          </a:stretch>
        </p:blipFill>
        <p:spPr>
          <a:xfrm>
            <a:off x="9010650" y="1057910"/>
            <a:ext cx="2247900" cy="2247900"/>
          </a:xfrm>
          <a:prstGeom prst="rect">
            <a:avLst/>
          </a:prstGeom>
          <a:noFill/>
          <a:ln w="9525">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牛奶、米汤、米糊、绿豆薏仁百合汤、蛋花汤、豆浆、西瓜汁、黄瓜苹果汁、雪梨猕猴桃葡萄汁、布丁、奶冻、香蕉牛奶、白萝卜粥、胡萝卜苹果泥、鸡蛋牛油果色拉、豆腐蘑菇鸡肉泥、茼蒿肉糜菜粥。</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五、 麻疹</a:t>
            </a:r>
          </a:p>
        </p:txBody>
      </p:sp>
      <p:cxnSp>
        <p:nvCxnSpPr>
          <p:cNvPr id="10" name="直接连接符 9"/>
          <p:cNvCxnSpPr/>
          <p:nvPr>
            <p:custDataLst>
              <p:tags r:id="rId2"/>
            </p:custDataLst>
          </p:nvPr>
        </p:nvCxnSpPr>
        <p:spPr>
          <a:xfrm>
            <a:off x="1679575" y="1554114"/>
            <a:ext cx="17583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792797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麻疹是由麻疹病毒引起的呼吸道传染性疾病。</a:t>
            </a:r>
          </a:p>
          <a:p>
            <a:pPr indent="504190" algn="just" fontAlgn="auto">
              <a:lnSpc>
                <a:spcPct val="175000"/>
              </a:lnSpc>
              <a:buClrTx/>
              <a:buSzTx/>
              <a:buFontTx/>
              <a:buNone/>
            </a:pPr>
            <a:r>
              <a:rPr lang="zh-CN" altLang="en-US" sz="1900" b="1" dirty="0">
                <a:solidFill>
                  <a:schemeClr val="tx1">
                    <a:lumMod val="75000"/>
                    <a:lumOff val="25000"/>
                  </a:schemeClr>
                </a:solidFill>
                <a:cs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一年四季都可能有麻疹病例的散发，但一般流行的高峰在春季后期。</a:t>
            </a:r>
          </a:p>
        </p:txBody>
      </p:sp>
      <p:pic>
        <p:nvPicPr>
          <p:cNvPr id="8" name="图片 7"/>
          <p:cNvPicPr>
            <a:picLocks noChangeAspect="1"/>
          </p:cNvPicPr>
          <p:nvPr>
            <p:custDataLst>
              <p:tags r:id="rId3"/>
            </p:custDataLst>
          </p:nvPr>
        </p:nvPicPr>
        <p:blipFill>
          <a:blip r:embed="rId5">
            <a:extLst>
              <a:ext uri="{28A0092B-C50C-407E-A947-70E740481C1C}">
                <a14:useLocalDpi xmlns:a14="http://schemas.microsoft.com/office/drawing/2010/main" val="0"/>
              </a:ext>
            </a:extLst>
          </a:blip>
          <a:srcRect l="29595" r="27963"/>
          <a:stretch>
            <a:fillRect/>
          </a:stretch>
        </p:blipFill>
        <p:spPr>
          <a:xfrm>
            <a:off x="9439275" y="1986280"/>
            <a:ext cx="1734820" cy="306768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0998"/>
            <a:ext cx="9537700" cy="447675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62851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02436" y="1980565"/>
            <a:ext cx="8743892" cy="386143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幼儿园及托育机构中常见的流行病主要包括流行性感冒、水痘、猩红热、手足口病和疱疹性咽峡炎、麻疹、风疹、流行性腮腺炎、病毒性胃肠炎等。另外，支气管哮喘、湿疹、便秘、注意力缺陷多动障碍、性早熟也是婴幼儿和学龄前儿童身上常见的疾病。本章将有针对性地指导家长和教师对孩子进行膳食管理。</a:t>
            </a:r>
          </a:p>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除了服务于普通儿童群体的幼儿园及托育机构外，还有为特殊儿童服务的特殊教育机构，对盲聋智障、孤独症等特殊儿童进行缺陷补偿和优势发展的教育，最大程度发展其潜力。这些机构的膳食管理与普通机构相比而言，既有共性，也有其特殊需求。本章将进行说明。</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06094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传播途径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麻疹患者是麻疹的传染源。麻疹的传染性很强，主要通过呼吸道分泌物，比如咳嗽喷嚏的飞沫以及直接接触被污染的周围环境传播。人群普遍易感，未进行免疫接种的人如果接触到麻疹病毒，就有90%的感染概率。</a:t>
            </a:r>
          </a:p>
        </p:txBody>
      </p:sp>
      <p:pic>
        <p:nvPicPr>
          <p:cNvPr id="89" name="图片 88"/>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416685" y="3500120"/>
            <a:ext cx="4568825" cy="4568825"/>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62051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主要表现为发热、全身的皮疹和呼吸道症状。出现皮疹前常有类似感冒的症状，比如咳嗽、喷嚏、流涕、流泪和眼结膜充血；以及特征性的麻疹黏膜斑（柯氏斑）。发热后的2到4天出现红色斑丘疹，从发际、颈侧、耳后开始，然后按从上往下的顺序蔓延到全身。出疹期会有高热，咳嗽症状加重，有时候可发生肺炎等并发症。持续3到5天后，皮疹开始消退，呼吸道症状好转。</a:t>
            </a:r>
          </a:p>
        </p:txBody>
      </p:sp>
      <p:sp>
        <p:nvSpPr>
          <p:cNvPr id="26" name="椭圆 25"/>
          <p:cNvSpPr/>
          <p:nvPr>
            <p:custDataLst>
              <p:tags r:id="rId1"/>
            </p:custDataLst>
          </p:nvPr>
        </p:nvSpPr>
        <p:spPr>
          <a:xfrm>
            <a:off x="8486775" y="3666836"/>
            <a:ext cx="2675255" cy="689610"/>
          </a:xfrm>
          <a:prstGeom prst="ellipse">
            <a:avLst/>
          </a:prstGeom>
          <a:solidFill>
            <a:srgbClr val="E6F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8162925" y="2006946"/>
            <a:ext cx="3433445" cy="195643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补充足够的液体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鼓励孩子多饮水或多喝温热的汤水，补充因发热出汗损失的体液，帮助退热，促进代谢排毒，发表透疹。除了温开水外，温牛奶或豆浆、菜汤、蔬果汁、米汤、含有糖分和电解质的补水液体都可以选择。</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6096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发热出疹期以易消化、清淡、营养丰富的食物为主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麻疹患儿在发热出疹期食欲不佳，可以考虑采用少量多餐的方式，给予流质或半流质的清淡、易消化的食物。富含维生素的新鲜蔬菜水果就是较好的选择，比如白菜、生菜、豌豆、胡萝卜、西兰花、苦瓜、荠菜、西红柿、豆腐、荸荠、莲藕、蘑菇、山药、南瓜、胡萝卜、绿豆、红豆、黄豆、莲子、百合、苹果、草莓、猕猴桃、橙子、人参果、柚子、柠檬、甘蔗、樱桃等。</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6096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疹退恢复期给予富含维生素和高蛋白的软食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恢复期患儿的胃逐渐好转，及时给予富含维生素和高蛋白的食物，可促进早日恢复。</a:t>
            </a:r>
          </a:p>
          <a:p>
            <a:pPr indent="504190" algn="just" fontAlgn="auto">
              <a:lnSpc>
                <a:spcPct val="175000"/>
              </a:lnSpc>
              <a:buClrTx/>
              <a:buSzTx/>
              <a:buFontTx/>
            </a:pPr>
            <a:r>
              <a:rPr lang="zh-CN" altLang="en-US" sz="1900" b="1" dirty="0">
                <a:solidFill>
                  <a:schemeClr val="tx1">
                    <a:lumMod val="75000"/>
                    <a:lumOff val="25000"/>
                  </a:schemeClr>
                </a:solidFill>
                <a:cs typeface="+mn-ea"/>
              </a:rPr>
              <a:t>4. 避免肥甘厚腻的或刺激性的食物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应避免给予有刺激性的和油腻的食物。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米汤、绿豆百合汤、红豆莲子羹、甘蔗马蹄饮、苹果猕猴桃汁、南瓜汤、西红柿鸡蛋汤、豆腐荸荠蘑菇煲、竹笋鲫鱼汤、小青菜炒香菇、山药肉丸、豆腐虾仁、莲藕小排汤、豌豆胡萝卜炒鸡丁、荠菜肉糜豆腐羹。</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六、 风疹</a:t>
            </a:r>
          </a:p>
        </p:txBody>
      </p:sp>
      <p:cxnSp>
        <p:nvCxnSpPr>
          <p:cNvPr id="10" name="直接连接符 9"/>
          <p:cNvCxnSpPr/>
          <p:nvPr>
            <p:custDataLst>
              <p:tags r:id="rId2"/>
            </p:custDataLst>
          </p:nvPr>
        </p:nvCxnSpPr>
        <p:spPr>
          <a:xfrm>
            <a:off x="1679575" y="1554114"/>
            <a:ext cx="17583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792797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风疹是由风疹病毒引起的传染病。</a:t>
            </a:r>
          </a:p>
          <a:p>
            <a:pPr indent="504190" algn="just" fontAlgn="auto">
              <a:lnSpc>
                <a:spcPct val="175000"/>
              </a:lnSpc>
              <a:buClrTx/>
              <a:buSzTx/>
              <a:buFontTx/>
              <a:buNone/>
            </a:pPr>
            <a:r>
              <a:rPr lang="zh-CN" altLang="en-US" sz="1900" b="1" dirty="0">
                <a:solidFill>
                  <a:schemeClr val="tx1">
                    <a:lumMod val="75000"/>
                    <a:lumOff val="25000"/>
                  </a:schemeClr>
                </a:solidFill>
                <a:cs typeface="+mn-ea"/>
              </a:rPr>
              <a:t>2. 流行季节</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一年四季都可发病，但冬春两季较多。</a:t>
            </a:r>
          </a:p>
        </p:txBody>
      </p:sp>
      <p:pic>
        <p:nvPicPr>
          <p:cNvPr id="4" name="图片 3"/>
          <p:cNvPicPr/>
          <p:nvPr>
            <p:custDataLst>
              <p:tags r:id="rId3"/>
            </p:custDataLst>
          </p:nvPr>
        </p:nvPicPr>
        <p:blipFill>
          <a:blip r:embed="rId5">
            <a:clrChange>
              <a:clrFrom>
                <a:srgbClr val="FFFFFF">
                  <a:alpha val="100000"/>
                </a:srgbClr>
              </a:clrFrom>
              <a:clrTo>
                <a:srgbClr val="FFFFFF">
                  <a:alpha val="100000"/>
                  <a:alpha val="0"/>
                </a:srgbClr>
              </a:clrTo>
            </a:clrChange>
          </a:blip>
          <a:stretch>
            <a:fillRect/>
          </a:stretch>
        </p:blipFill>
        <p:spPr>
          <a:xfrm>
            <a:off x="7585075" y="1694180"/>
            <a:ext cx="3247390" cy="333438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06094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传播途径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风疹患者和隐性感染者是风疹的传染源。主要通过呼吸道分泌物，比如咳嗽喷嚏的飞沫传播。病毒也可通过直接接触被呼吸道飞沫或眼部分泌物污染的物品及环境传播。人群普遍易感，好发于婴幼儿和学龄儿童群体中。</a:t>
            </a:r>
          </a:p>
        </p:txBody>
      </p:sp>
      <p:pic>
        <p:nvPicPr>
          <p:cNvPr id="4" name="图片 3"/>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flipH="1">
            <a:off x="2705100" y="3619500"/>
            <a:ext cx="3238500" cy="323850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71881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风疹的主要表现是发热、皮疹和淋巴结肿大。一般是低热，同时伴随有轻微的上呼吸道感染症状。发热1—2天后开始出疹，皮疹在一天内出齐，大多3天左右消退。耳后、枕后及颈后淋巴结肿大也是风疹的特征性表现之一，一般持续1周左右。</a:t>
            </a:r>
          </a:p>
        </p:txBody>
      </p:sp>
      <p:pic>
        <p:nvPicPr>
          <p:cNvPr id="109" name="图片 108"/>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7235190" y="1362075"/>
            <a:ext cx="4072255" cy="3486150"/>
          </a:xfrm>
          <a:prstGeom prst="rect">
            <a:avLst/>
          </a:prstGeom>
          <a:noFill/>
          <a:ln w="9525">
            <a:no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发热期鼓励孩子多喝水或吃其他流质食物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可帮助退热，促进代谢排毒。</a:t>
            </a:r>
          </a:p>
          <a:p>
            <a:pPr indent="504190" algn="just" fontAlgn="auto">
              <a:lnSpc>
                <a:spcPct val="175000"/>
              </a:lnSpc>
              <a:buClrTx/>
              <a:buSzTx/>
              <a:buFontTx/>
            </a:pPr>
            <a:r>
              <a:rPr lang="zh-CN" altLang="en-US" sz="1900" b="1" dirty="0">
                <a:solidFill>
                  <a:schemeClr val="tx1">
                    <a:lumMod val="75000"/>
                    <a:lumOff val="25000"/>
                  </a:schemeClr>
                </a:solidFill>
                <a:cs typeface="+mn-ea"/>
              </a:rPr>
              <a:t>2. 选择富含维生素的、性凉的蔬菜和水果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利于清热解毒，帮助恢复。比如西红柿、大白菜、菠菜、莴笋、空心菜、茼蒿、茭白、冬瓜、黄瓜、丝瓜、苦瓜、竹笋、蘑菇、白萝卜、茄子、紫菜、百合、绿豆、苹果、梨、橙子、草莓、枇杷、柚子、香蕉、甘蔗、荸荠、柠檬、桑葚、猕猴桃、西瓜等。</a:t>
            </a:r>
          </a:p>
          <a:p>
            <a:pPr indent="504190" algn="just" fontAlgn="auto">
              <a:lnSpc>
                <a:spcPct val="175000"/>
              </a:lnSpc>
              <a:buClrTx/>
              <a:buSzTx/>
              <a:buFontTx/>
            </a:pPr>
            <a:r>
              <a:rPr lang="zh-CN" altLang="en-US" sz="1900" b="1" dirty="0">
                <a:solidFill>
                  <a:schemeClr val="tx1">
                    <a:lumMod val="75000"/>
                    <a:lumOff val="25000"/>
                  </a:schemeClr>
                </a:solidFill>
                <a:cs typeface="+mn-ea"/>
              </a:rPr>
              <a:t>3. 恢复期可给予高蛋白、易消化的食物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鸡蛋、瘦猪肉、鸭肉、鸡肉等都是在风疹恢复期比较适合的高蛋白食物，帮助身体恢复，提高免疫力。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282862"/>
            <a:ext cx="8505334" cy="197612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知晓婴幼儿不同疾病的特点，及其对喂养和进食的影响。</a:t>
            </a:r>
          </a:p>
          <a:p>
            <a:pPr indent="457200" algn="just" fontAlgn="auto">
              <a:lnSpc>
                <a:spcPct val="175000"/>
              </a:lnSpc>
              <a:buClrTx/>
              <a:buSzTx/>
              <a:buNone/>
            </a:pPr>
            <a:r>
              <a:rPr sz="1750" dirty="0">
                <a:solidFill>
                  <a:schemeClr val="tx1">
                    <a:lumMod val="85000"/>
                    <a:lumOff val="15000"/>
                  </a:schemeClr>
                </a:solidFill>
                <a:latin typeface="+mn-ea"/>
                <a:cs typeface="+mn-ea"/>
              </a:rPr>
              <a:t>2. 掌握婴幼儿疾病期的营养和膳食管理原则。</a:t>
            </a:r>
          </a:p>
          <a:p>
            <a:pPr indent="457200" algn="just" fontAlgn="auto">
              <a:lnSpc>
                <a:spcPct val="175000"/>
              </a:lnSpc>
              <a:buClrTx/>
              <a:buSzTx/>
              <a:buNone/>
            </a:pPr>
            <a:r>
              <a:rPr sz="1750" dirty="0">
                <a:solidFill>
                  <a:schemeClr val="tx1">
                    <a:lumMod val="85000"/>
                    <a:lumOff val="15000"/>
                  </a:schemeClr>
                </a:solidFill>
                <a:latin typeface="+mn-ea"/>
                <a:cs typeface="+mn-ea"/>
              </a:rPr>
              <a:t>3. 运用本章知识，结合婴幼儿患病时的症状体征、平时的饮食习惯和口味，给予家长合理可行的饮食选择和进食指导。</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甘蔗汁、雪梨汁、芦根水、百合粥、金银花芦根粥、马蹄糕、凉拌黄瓜丝、绿豆百合汤、香菜豆腐汤、竹笋鲫鱼汤、苦瓜瘦肉豆腐汤、扁尖老鸭汤。</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七、 流行性腮腺炎</a:t>
            </a:r>
          </a:p>
        </p:txBody>
      </p:sp>
      <p:cxnSp>
        <p:nvCxnSpPr>
          <p:cNvPr id="10" name="直接连接符 9"/>
          <p:cNvCxnSpPr/>
          <p:nvPr>
            <p:custDataLst>
              <p:tags r:id="rId2"/>
            </p:custDataLst>
          </p:nvPr>
        </p:nvCxnSpPr>
        <p:spPr>
          <a:xfrm>
            <a:off x="1679575" y="1554114"/>
            <a:ext cx="29108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1000442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矩形 7"/>
          <p:cNvSpPr/>
          <p:nvPr>
            <p:custDataLst>
              <p:tags r:id="rId3"/>
            </p:custDataLst>
          </p:nvPr>
        </p:nvSpPr>
        <p:spPr>
          <a:xfrm>
            <a:off x="4295140" y="2730500"/>
            <a:ext cx="3272155" cy="301879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7773670" y="2730500"/>
            <a:ext cx="3536315" cy="301879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5"/>
            </p:custDataLst>
          </p:nvPr>
        </p:nvSpPr>
        <p:spPr>
          <a:xfrm>
            <a:off x="907415" y="2730500"/>
            <a:ext cx="3181350" cy="301371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6"/>
            </p:custDataLst>
          </p:nvPr>
        </p:nvSpPr>
        <p:spPr>
          <a:xfrm>
            <a:off x="1387158" y="2526030"/>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7"/>
            </p:custDataLst>
          </p:nvPr>
        </p:nvSpPr>
        <p:spPr>
          <a:xfrm>
            <a:off x="1530033" y="2555240"/>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sym typeface="+mn-ea"/>
              </a:rPr>
              <a:t>1. 病原</a:t>
            </a:r>
            <a:endParaRPr lang="zh-CN" altLang="en-US" b="1">
              <a:solidFill>
                <a:schemeClr val="bg1"/>
              </a:solidFill>
              <a:latin typeface="微软雅黑" panose="020B0503020204020204" charset="-122"/>
              <a:ea typeface="微软雅黑" panose="020B0503020204020204" charset="-122"/>
            </a:endParaRPr>
          </a:p>
        </p:txBody>
      </p:sp>
      <p:sp>
        <p:nvSpPr>
          <p:cNvPr id="5" name="圆角矩形 4"/>
          <p:cNvSpPr/>
          <p:nvPr>
            <p:custDataLst>
              <p:tags r:id="rId8"/>
            </p:custDataLst>
          </p:nvPr>
        </p:nvSpPr>
        <p:spPr>
          <a:xfrm>
            <a:off x="4730433" y="2526030"/>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 name="文本框 1"/>
          <p:cNvSpPr txBox="1"/>
          <p:nvPr>
            <p:custDataLst>
              <p:tags r:id="rId9"/>
            </p:custDataLst>
          </p:nvPr>
        </p:nvSpPr>
        <p:spPr>
          <a:xfrm>
            <a:off x="4754880" y="2555240"/>
            <a:ext cx="23526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a:t>
            </a:r>
            <a:r>
              <a:rPr lang="zh-CN" altLang="en-US" b="1">
                <a:solidFill>
                  <a:schemeClr val="bg1"/>
                </a:solidFill>
                <a:latin typeface="微软雅黑" panose="020B0503020204020204" charset="-122"/>
                <a:ea typeface="微软雅黑" panose="020B0503020204020204" charset="-122"/>
                <a:sym typeface="+mn-ea"/>
              </a:rPr>
              <a:t>2. 流行季节</a:t>
            </a:r>
            <a:endParaRPr lang="zh-CN" altLang="en-US" b="1">
              <a:solidFill>
                <a:schemeClr val="bg1"/>
              </a:solidFill>
              <a:latin typeface="微软雅黑" panose="020B0503020204020204" charset="-122"/>
              <a:ea typeface="微软雅黑" panose="020B0503020204020204" charset="-122"/>
            </a:endParaRPr>
          </a:p>
        </p:txBody>
      </p:sp>
      <p:sp>
        <p:nvSpPr>
          <p:cNvPr id="7" name="圆角矩形 6"/>
          <p:cNvSpPr/>
          <p:nvPr>
            <p:custDataLst>
              <p:tags r:id="rId10"/>
            </p:custDataLst>
          </p:nvPr>
        </p:nvSpPr>
        <p:spPr>
          <a:xfrm>
            <a:off x="8185150" y="2555240"/>
            <a:ext cx="271335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11" name="文本框 1"/>
          <p:cNvSpPr txBox="1"/>
          <p:nvPr>
            <p:custDataLst>
              <p:tags r:id="rId11"/>
            </p:custDataLst>
          </p:nvPr>
        </p:nvSpPr>
        <p:spPr>
          <a:xfrm>
            <a:off x="8337233" y="2584450"/>
            <a:ext cx="240919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a:t>
            </a:r>
            <a:r>
              <a:rPr lang="zh-CN" altLang="en-US" b="1">
                <a:solidFill>
                  <a:schemeClr val="bg1"/>
                </a:solidFill>
                <a:latin typeface="微软雅黑" panose="020B0503020204020204" charset="-122"/>
                <a:ea typeface="微软雅黑" panose="020B0503020204020204" charset="-122"/>
                <a:sym typeface="+mn-ea"/>
              </a:rPr>
              <a:t>3. 传播途径</a:t>
            </a:r>
            <a:endParaRPr lang="zh-CN" altLang="en-US" b="1">
              <a:solidFill>
                <a:schemeClr val="bg1"/>
              </a:solidFill>
              <a:latin typeface="微软雅黑" panose="020B0503020204020204" charset="-122"/>
              <a:ea typeface="微软雅黑" panose="020B0503020204020204" charset="-122"/>
            </a:endParaRPr>
          </a:p>
        </p:txBody>
      </p:sp>
      <p:sp>
        <p:nvSpPr>
          <p:cNvPr id="101" name="文本框 100"/>
          <p:cNvSpPr txBox="1"/>
          <p:nvPr>
            <p:custDataLst>
              <p:tags r:id="rId12"/>
            </p:custDataLst>
          </p:nvPr>
        </p:nvSpPr>
        <p:spPr>
          <a:xfrm>
            <a:off x="1018858" y="3044190"/>
            <a:ext cx="2958465" cy="1545590"/>
          </a:xfrm>
          <a:prstGeom prst="rect">
            <a:avLst/>
          </a:prstGeom>
          <a:noFill/>
          <a:ln w="9525">
            <a:noFill/>
          </a:ln>
        </p:spPr>
        <p:txBody>
          <a:bodyPr wrap="square">
            <a:spAutoFit/>
          </a:bodyPr>
          <a:lstStyle/>
          <a:p>
            <a:pPr indent="0"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流行性腮腺炎是由腮腺炎病毒引起的腮腺非化脓性肿大的传染性疾病。</a:t>
            </a:r>
            <a:endParaRPr lang="zh-CN" altLang="en-US" b="0" dirty="0">
              <a:solidFill>
                <a:schemeClr val="bg2">
                  <a:lumMod val="25000"/>
                </a:schemeClr>
              </a:solidFill>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4382453" y="3044190"/>
            <a:ext cx="3097530" cy="1060450"/>
          </a:xfrm>
          <a:prstGeom prst="rect">
            <a:avLst/>
          </a:prstGeom>
          <a:noFill/>
          <a:ln w="9525">
            <a:noFill/>
          </a:ln>
        </p:spPr>
        <p:txBody>
          <a:bodyPr wrap="square">
            <a:spAutoFit/>
          </a:bodyPr>
          <a:lstStyle/>
          <a:p>
            <a:pPr algn="l">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一年四季都可发病，但高发于冬春季节。</a:t>
            </a:r>
            <a:endParaRPr lang="zh-CN" altLang="en-US" b="0" dirty="0">
              <a:solidFill>
                <a:schemeClr val="bg2">
                  <a:lumMod val="25000"/>
                </a:schemeClr>
              </a:solidFill>
              <a:latin typeface="微软雅黑" panose="020B0503020204020204" charset="-122"/>
              <a:ea typeface="微软雅黑" panose="020B0503020204020204" charset="-122"/>
            </a:endParaRPr>
          </a:p>
        </p:txBody>
      </p:sp>
      <p:sp>
        <p:nvSpPr>
          <p:cNvPr id="13" name="文本框 12"/>
          <p:cNvSpPr txBox="1"/>
          <p:nvPr>
            <p:custDataLst>
              <p:tags r:id="rId14"/>
            </p:custDataLst>
          </p:nvPr>
        </p:nvSpPr>
        <p:spPr>
          <a:xfrm>
            <a:off x="7932420" y="3044190"/>
            <a:ext cx="3218815" cy="2515235"/>
          </a:xfrm>
          <a:prstGeom prst="rect">
            <a:avLst/>
          </a:prstGeom>
          <a:noFill/>
          <a:ln w="9525">
            <a:noFill/>
          </a:ln>
        </p:spPr>
        <p:txBody>
          <a:bodyPr wrap="square">
            <a:spAutoFit/>
          </a:bodyPr>
          <a:lstStyle/>
          <a:p>
            <a:pPr indent="50419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流行性腮腺炎患者和隐性感染者是传染源，主要通过呼吸道的唾液飞沫传播。人群普遍易感，好发于学龄儿童和年长儿童群体中。</a:t>
            </a:r>
            <a:endParaRPr lang="zh-CN" altLang="en-US" b="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69988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流行性腮腺炎的主要症状是以耳垂为中心的腮腺肿大，有局部疼痛感，特别在张口和咀嚼时加剧。同时伴有中等程度的发热。一般持续一周左右消退。</a:t>
            </a:r>
          </a:p>
        </p:txBody>
      </p:sp>
      <p:pic>
        <p:nvPicPr>
          <p:cNvPr id="106" name="图片 105"/>
          <p:cNvPicPr/>
          <p:nvPr>
            <p:custDataLst>
              <p:tags r:id="rId1"/>
            </p:custDataLst>
          </p:nvPr>
        </p:nvPicPr>
        <p:blipFill>
          <a:blip r:embed="rId3">
            <a:clrChange>
              <a:clrFrom>
                <a:srgbClr val="FEFEFE">
                  <a:alpha val="100000"/>
                </a:srgbClr>
              </a:clrFrom>
              <a:clrTo>
                <a:srgbClr val="FEFEFE">
                  <a:alpha val="100000"/>
                  <a:alpha val="0"/>
                </a:srgbClr>
              </a:clrTo>
            </a:clrChange>
          </a:blip>
          <a:srcRect l="26098" r="25024"/>
          <a:stretch>
            <a:fillRect/>
          </a:stretch>
        </p:blipFill>
        <p:spPr>
          <a:xfrm>
            <a:off x="8738235" y="956310"/>
            <a:ext cx="2399030" cy="2988945"/>
          </a:xfrm>
          <a:prstGeom prst="rect">
            <a:avLst/>
          </a:prstGeom>
          <a:noFill/>
          <a:ln w="9525">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提供富有营养、易消化的半流质食物和软食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流行性腮腺炎的患者会因腮腺肿大疼痛而引起张口和咀嚼困难，因此可以给予富有营养、容易消化的半流质食物或软食，避免坚硬或大块的食物。急性期可以粥、面、米糊、藕粉、蛋羹、蔬果泥、小馄饨、蛋糕、软饭等为主。</a:t>
            </a:r>
          </a:p>
          <a:p>
            <a:pPr indent="504190" algn="just" fontAlgn="auto">
              <a:lnSpc>
                <a:spcPct val="175000"/>
              </a:lnSpc>
              <a:buClrTx/>
              <a:buSzTx/>
              <a:buFontTx/>
            </a:pPr>
            <a:r>
              <a:rPr lang="zh-CN" altLang="en-US" sz="1900" b="1" dirty="0">
                <a:solidFill>
                  <a:schemeClr val="tx1">
                    <a:lumMod val="75000"/>
                    <a:lumOff val="25000"/>
                  </a:schemeClr>
                </a:solidFill>
                <a:cs typeface="+mn-ea"/>
              </a:rPr>
              <a:t>2. 选择富含维生素且有清热解毒作用的蔬菜水果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凉性的蔬菜和凉寒性的水果有利于清热解毒，比如西红柿、白菜、菠菜、莴笋、空心菜、茼蒿、茭白、冬瓜、黄瓜、丝瓜、苦瓜、竹笋、蘑菇、白萝卜、茄子、紫菜、百合、绿豆、苹果、梨、橙子、草莓、枇杷、柚子、香蕉、甘蔗、荸荠、柠檬、桑葚、猕猴桃、西瓜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鼓励多饮水补充液体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流行性腮腺炎会伴随发热，同时还会伴有食欲下降，需要补充足够的液体帮助退热和疾病恢复。流质饮食，比如牛奶、果汁、豆浆、蔬菜汁、菜汤等，都是除了白开水之外补充液体的很好选择。</a:t>
            </a:r>
          </a:p>
          <a:p>
            <a:pPr indent="504190" algn="just" fontAlgn="auto">
              <a:lnSpc>
                <a:spcPct val="175000"/>
              </a:lnSpc>
              <a:buClrTx/>
              <a:buSzTx/>
              <a:buFontTx/>
            </a:pPr>
            <a:r>
              <a:rPr lang="zh-CN" altLang="en-US" sz="1900" b="1" dirty="0">
                <a:solidFill>
                  <a:schemeClr val="tx1">
                    <a:lumMod val="75000"/>
                    <a:lumOff val="25000"/>
                  </a:schemeClr>
                </a:solidFill>
                <a:cs typeface="+mn-ea"/>
              </a:rPr>
              <a:t>4. 避免刺激性的和重口味的食物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流行性腮腺炎的患儿在饮食上要注意避免辣的、过甜、过酸、过咸的食物，防止刺激唾液腺分泌，加剧腮腺肿痛。另外也要避免油炸食物，以及肥甘厚腻，坚硬或大块的食物。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金银花水、雪梨黄瓜汁、西瓜汁、甘蔗荸荠水、藕粉、豆腐绿豆汤、红豆莲子羹、白萝卜粥、西红柿鸡蛋面、刀豆肉丝焖面、茼蒿肉糜粥、丝瓜鸡丝粥、肉糜炖蛋、紫菜蛋花汤、苦瓜黄豆小排骨汤、冬瓜扁尖肉丸汤。</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八、 病毒性胃肠炎</a:t>
            </a:r>
          </a:p>
        </p:txBody>
      </p:sp>
      <p:cxnSp>
        <p:nvCxnSpPr>
          <p:cNvPr id="10" name="直接连接符 9"/>
          <p:cNvCxnSpPr/>
          <p:nvPr>
            <p:custDataLst>
              <p:tags r:id="rId2"/>
            </p:custDataLst>
          </p:nvPr>
        </p:nvCxnSpPr>
        <p:spPr>
          <a:xfrm>
            <a:off x="1679575" y="1554114"/>
            <a:ext cx="29108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6781800"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buNone/>
            </a:pPr>
            <a:r>
              <a:rPr lang="zh-CN" altLang="en-US" sz="1900" b="1" dirty="0">
                <a:solidFill>
                  <a:schemeClr val="tx1">
                    <a:lumMod val="75000"/>
                    <a:lumOff val="25000"/>
                  </a:schemeClr>
                </a:solidFill>
                <a:cs typeface="+mn-ea"/>
              </a:rPr>
              <a:t>1. 病原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婴幼儿和学龄儿童常见的病毒性胃肠炎，主要是轮状病毒胃肠炎和诺如病毒胃肠炎，分别由轮状病毒和诺如病毒引起。</a:t>
            </a:r>
          </a:p>
        </p:txBody>
      </p:sp>
      <p:pic>
        <p:nvPicPr>
          <p:cNvPr id="107" name="图片 106"/>
          <p:cNvPicPr/>
          <p:nvPr>
            <p:custDataLst>
              <p:tags r:id="rId4"/>
            </p:custDataLst>
          </p:nvPr>
        </p:nvPicPr>
        <p:blipFill>
          <a:blip r:embed="rId6">
            <a:clrChange>
              <a:clrFrom>
                <a:srgbClr val="FEFEFE">
                  <a:alpha val="100000"/>
                </a:srgbClr>
              </a:clrFrom>
              <a:clrTo>
                <a:srgbClr val="FEFEFE">
                  <a:alpha val="100000"/>
                  <a:alpha val="0"/>
                </a:srgbClr>
              </a:clrTo>
            </a:clrChange>
          </a:blip>
          <a:srcRect l="12141" t="12046" r="14296" b="11565"/>
          <a:stretch>
            <a:fillRect/>
          </a:stretch>
        </p:blipFill>
        <p:spPr>
          <a:xfrm>
            <a:off x="8086725" y="2019935"/>
            <a:ext cx="3250565" cy="3233420"/>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流行季节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轮状病毒和诺如病毒感染引起的胃肠炎全年都可发生。轮状病毒通常高发于秋冬季节，大约为每年的10月到次年的2月。轮状病毒胃肠炎常见于5岁以下的儿童，特别是3岁以下的婴幼儿。诺如病毒则以秋冬和冬春季为高发季节，人群普遍易感。</a:t>
            </a:r>
          </a:p>
          <a:p>
            <a:pPr indent="504190" algn="just" fontAlgn="auto">
              <a:lnSpc>
                <a:spcPct val="175000"/>
              </a:lnSpc>
              <a:buClrTx/>
              <a:buSzTx/>
              <a:buFontTx/>
            </a:pPr>
            <a:r>
              <a:rPr lang="zh-CN" altLang="en-US" sz="1900" b="1" dirty="0">
                <a:solidFill>
                  <a:schemeClr val="tx1">
                    <a:lumMod val="75000"/>
                    <a:lumOff val="25000"/>
                  </a:schemeClr>
                </a:solidFill>
                <a:cs typeface="+mn-ea"/>
              </a:rPr>
              <a:t>3. 传播途径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轮状病毒和诺如病毒的传播途径是粪-口传播，通过被污染的手、物品、食物和水感染。直接接触传播也是传播途径之一，常通过接触呕吐物，包括气溶胶分子传播。另外，轮状病毒还可由呼吸道传播。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92709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轮状病毒胃肠炎常以呕吐首发，伴有发热，随后出现水样便或蛋花汤样便。腹泻频繁，可多达每天10余次。诺如病毒胃肠炎的起病和轮状病毒胃肠炎相似，有呕吐，伴有发热，区别在于儿童的主要症状以频繁呕吐为主，可达数10次，而成人则以腹泻为主。</a:t>
            </a:r>
          </a:p>
        </p:txBody>
      </p:sp>
      <p:pic>
        <p:nvPicPr>
          <p:cNvPr id="108" name="图片 107"/>
          <p:cNvPicPr/>
          <p:nvPr>
            <p:custDataLst>
              <p:tags r:id="rId1"/>
            </p:custDataLst>
          </p:nvPr>
        </p:nvPicPr>
        <p:blipFill>
          <a:blip r:embed="rId3"/>
          <a:srcRect l="884" t="20113"/>
          <a:stretch>
            <a:fillRect/>
          </a:stretch>
        </p:blipFill>
        <p:spPr>
          <a:xfrm>
            <a:off x="7574280" y="1459230"/>
            <a:ext cx="3950335" cy="2923540"/>
          </a:xfrm>
          <a:prstGeom prst="rect">
            <a:avLst/>
          </a:prstGeom>
          <a:noFill/>
          <a:ln w="9525">
            <a:noFill/>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补充足够的液体防止脱水和电解质紊乱</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病毒性胃肠炎的患儿会在发热、呕吐、腹泻的过程中损失体液和电解质，因此要保证含有电解质的液体摄入，而不仅仅是喝白开水。一般可以选用含口服补液盐的糖盐水，或自制的糖盐水，也可以选用含有电解质的运动饮料，但不可以给予含气的碳酸饮料、高糖的果汁或牛奶等。</a:t>
            </a:r>
          </a:p>
          <a:p>
            <a:pPr indent="504190" algn="just" fontAlgn="auto">
              <a:lnSpc>
                <a:spcPct val="175000"/>
              </a:lnSpc>
              <a:buClrTx/>
              <a:buSzTx/>
              <a:buFontTx/>
            </a:pPr>
            <a:r>
              <a:rPr lang="zh-CN" altLang="en-US" sz="1900" b="1" dirty="0">
                <a:solidFill>
                  <a:schemeClr val="tx1">
                    <a:lumMod val="75000"/>
                    <a:lumOff val="25000"/>
                  </a:schemeClr>
                </a:solidFill>
                <a:cs typeface="+mn-ea"/>
                <a:sym typeface="+mn-ea"/>
              </a:rPr>
              <a:t>2. 呕吐后进食饮水须少量逐步进行</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恶心呕吐时胃肠道肌肉收缩痉挛，如果呕吐后马上给予液体，容易继续发生呕吐，加重症状，得不偿失。应让孩子休息放松一下，然后开始少量多次地喂盐水，从一勺开始，逐渐缓慢增加，增加时每次都要给予一定的时间间隔。</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897074"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4058920" y="2095500"/>
            <a:ext cx="3656330"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4365943" y="2136775"/>
            <a:ext cx="3042285" cy="432435"/>
          </a:xfrm>
          <a:prstGeom prst="rect">
            <a:avLst/>
          </a:prstGeom>
          <a:noFill/>
        </p:spPr>
        <p:txBody>
          <a:bodyPr wrap="square" lIns="0" tIns="0" rtlCol="0">
            <a:spAutoFit/>
          </a:bodyPr>
          <a:lstStyle/>
          <a:p>
            <a:pPr algn="ctr">
              <a:lnSpc>
                <a:spcPct val="120000"/>
              </a:lnSpc>
            </a:pPr>
            <a:r>
              <a:rPr lang="zh-CN" altLang="en-US" sz="2100" b="1" dirty="0">
                <a:solidFill>
                  <a:schemeClr val="bg1"/>
                </a:solidFill>
                <a:cs typeface="+mn-ea"/>
                <a:sym typeface="+mn-lt"/>
              </a:rPr>
              <a:t>疾病与婴幼儿膳食管理</a:t>
            </a:r>
          </a:p>
        </p:txBody>
      </p:sp>
      <p:cxnSp>
        <p:nvCxnSpPr>
          <p:cNvPr id="20" name="直接连接符 19"/>
          <p:cNvCxnSpPr/>
          <p:nvPr/>
        </p:nvCxnSpPr>
        <p:spPr>
          <a:xfrm>
            <a:off x="3018936" y="3107163"/>
            <a:ext cx="589724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889889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3035935"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7770495" y="3810635"/>
            <a:ext cx="2331085" cy="767080"/>
          </a:xfrm>
          <a:prstGeom prst="roundRect">
            <a:avLst>
              <a:gd name="adj" fmla="val 25165"/>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1888490" y="3811270"/>
            <a:ext cx="229616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2078355" y="4004945"/>
            <a:ext cx="1992630" cy="377825"/>
          </a:xfrm>
          <a:prstGeom prst="rect">
            <a:avLst/>
          </a:prstGeom>
          <a:noFill/>
        </p:spPr>
        <p:txBody>
          <a:bodyPr wrap="square" lIns="0" tIns="0" rtlCol="0">
            <a:spAutoFit/>
          </a:bodyPr>
          <a:lstStyle/>
          <a:p>
            <a:pPr algn="ctr">
              <a:lnSpc>
                <a:spcPct val="120000"/>
              </a:lnSpc>
            </a:pPr>
            <a:r>
              <a:rPr lang="zh-CN" altLang="en-US" dirty="0">
                <a:cs typeface="+mn-ea"/>
                <a:sym typeface="+mn-lt"/>
              </a:rPr>
              <a:t>流行病膳食管理</a:t>
            </a:r>
          </a:p>
        </p:txBody>
      </p:sp>
      <p:sp>
        <p:nvSpPr>
          <p:cNvPr id="39" name="文本框 38"/>
          <p:cNvSpPr txBox="1"/>
          <p:nvPr/>
        </p:nvSpPr>
        <p:spPr>
          <a:xfrm>
            <a:off x="7907020" y="3849370"/>
            <a:ext cx="2058035" cy="709930"/>
          </a:xfrm>
          <a:prstGeom prst="rect">
            <a:avLst/>
          </a:prstGeom>
          <a:noFill/>
        </p:spPr>
        <p:txBody>
          <a:bodyPr wrap="square" lIns="0" tIns="0" rtlCol="0">
            <a:spAutoFit/>
          </a:bodyPr>
          <a:lstStyle/>
          <a:p>
            <a:pPr algn="ctr">
              <a:lnSpc>
                <a:spcPct val="120000"/>
              </a:lnSpc>
            </a:pPr>
            <a:r>
              <a:rPr lang="zh-CN" altLang="en-US" dirty="0">
                <a:cs typeface="+mn-ea"/>
                <a:sym typeface="+mn-lt"/>
              </a:rPr>
              <a:t>特殊教育学校的</a:t>
            </a:r>
          </a:p>
          <a:p>
            <a:pPr algn="ctr">
              <a:lnSpc>
                <a:spcPct val="120000"/>
              </a:lnSpc>
            </a:pPr>
            <a:r>
              <a:rPr lang="zh-CN" altLang="en-US" dirty="0">
                <a:cs typeface="+mn-ea"/>
                <a:sym typeface="+mn-lt"/>
              </a:rPr>
              <a:t>膳食原则</a:t>
            </a:r>
          </a:p>
        </p:txBody>
      </p:sp>
      <p:sp>
        <p:nvSpPr>
          <p:cNvPr id="8" name="矩形: 圆角 11"/>
          <p:cNvSpPr/>
          <p:nvPr>
            <p:custDataLst>
              <p:tags r:id="rId1"/>
            </p:custDataLst>
          </p:nvPr>
        </p:nvSpPr>
        <p:spPr>
          <a:xfrm>
            <a:off x="4749165" y="3814445"/>
            <a:ext cx="229616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9" name="文本框 8"/>
          <p:cNvSpPr txBox="1"/>
          <p:nvPr>
            <p:custDataLst>
              <p:tags r:id="rId2"/>
            </p:custDataLst>
          </p:nvPr>
        </p:nvSpPr>
        <p:spPr>
          <a:xfrm>
            <a:off x="4948555" y="3849370"/>
            <a:ext cx="1992630" cy="709930"/>
          </a:xfrm>
          <a:prstGeom prst="rect">
            <a:avLst/>
          </a:prstGeom>
          <a:noFill/>
        </p:spPr>
        <p:txBody>
          <a:bodyPr wrap="square" lIns="0" tIns="0" rtlCol="0">
            <a:spAutoFit/>
          </a:bodyPr>
          <a:lstStyle/>
          <a:p>
            <a:pPr algn="ctr">
              <a:lnSpc>
                <a:spcPct val="120000"/>
              </a:lnSpc>
            </a:pPr>
            <a:r>
              <a:rPr lang="zh-CN" altLang="en-US" dirty="0">
                <a:cs typeface="+mn-ea"/>
                <a:sym typeface="+mn-lt"/>
              </a:rPr>
              <a:t>婴幼儿常见慢性病</a:t>
            </a:r>
          </a:p>
          <a:p>
            <a:pPr algn="ctr">
              <a:lnSpc>
                <a:spcPct val="120000"/>
              </a:lnSpc>
            </a:pPr>
            <a:r>
              <a:rPr lang="zh-CN" altLang="en-US" dirty="0">
                <a:cs typeface="+mn-ea"/>
                <a:sym typeface="+mn-lt"/>
              </a:rPr>
              <a:t>膳食管理</a:t>
            </a:r>
          </a:p>
        </p:txBody>
      </p:sp>
      <p:cxnSp>
        <p:nvCxnSpPr>
          <p:cNvPr id="23" name="直接连接符 22"/>
          <p:cNvCxnSpPr/>
          <p:nvPr>
            <p:custDataLst>
              <p:tags r:id="rId3"/>
            </p:custDataLst>
          </p:nvPr>
        </p:nvCxnSpPr>
        <p:spPr>
          <a:xfrm>
            <a:off x="5897245"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恶心呕吐缓解后给予清淡简单易消化的饮食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孩子的恶心呕吐缓解后，可以先给予一些清汤，比如米汤、菜汤。然后再过渡到清淡容易消化的半流质饮食，逐步增加食物的能量密度，比如给予米粥、烂面等。少量多次地给予，以免加重消化道负担。饮食要清淡，选择具有收敛止泻作用的食物，比如石榴、胡萝卜、莲子、山药、小米、乌梅，还可以选择米粥、切片面包、面条、蒸苹果等。苹果煮沸或蒸后有鞣酸和果胶纤维释出，可以帮助止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刚开始恢复喂养时要避免高糖、高蛋白、高脂肪，或富含膳食纤维的食物，防止腹泻加重以及消化不良。容易产气的食物也要避免，比如牛奶、糖、豆类、洋葱等。</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暂时稀释奶粉或更换腹泻奶粉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用配方奶粉喂养的婴幼儿可以选择暂时稀释奶粉，减轻胃肠道负担。或者更换腹泻奶粉，因为腹泻奶粉不含乳糖，可以避免患轮状病毒胃肠炎后的乳糖不耐受。</a:t>
            </a:r>
          </a:p>
          <a:p>
            <a:pPr indent="504190" algn="just" fontAlgn="auto">
              <a:lnSpc>
                <a:spcPct val="175000"/>
              </a:lnSpc>
              <a:buClrTx/>
              <a:buSzTx/>
              <a:buFontTx/>
            </a:pPr>
            <a:r>
              <a:rPr lang="zh-CN" altLang="en-US" sz="1900" b="1" dirty="0">
                <a:solidFill>
                  <a:schemeClr val="tx1">
                    <a:lumMod val="75000"/>
                    <a:lumOff val="25000"/>
                  </a:schemeClr>
                </a:solidFill>
                <a:cs typeface="+mn-ea"/>
              </a:rPr>
              <a:t>5. 恢复期可以给予含有双歧杆菌和乳酸杆菌的酸奶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可帮助消化，维持肠道菌群平衡。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米汤、藕粉、苹果汤、石榴茶、生姜粥、白粥、苹果香蕉粥、胡萝卜粥、小米红枣粥、山药莲子芡实粥、白扁豆粥、蒸蛋。</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婴幼儿常见慢性病膳食管理</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p:cNvPicPr>
            <a:picLocks noChangeAspect="1"/>
          </p:cNvPicPr>
          <p:nvPr>
            <p:custDataLst>
              <p:tags r:id="rId11"/>
            </p:custDataLst>
          </p:nvPr>
        </p:nvPicPr>
        <p:blipFill>
          <a:blip r:embed="rId34">
            <a:extLst>
              <a:ext uri="{28A0092B-C50C-407E-A947-70E740481C1C}">
                <a14:useLocalDpi xmlns:a14="http://schemas.microsoft.com/office/drawing/2010/main" val="0"/>
              </a:ext>
            </a:extLst>
          </a:blip>
          <a:stretch>
            <a:fillRect/>
          </a:stretch>
        </p:blipFill>
        <p:spPr>
          <a:xfrm>
            <a:off x="315595" y="3606800"/>
            <a:ext cx="3249295" cy="3249295"/>
          </a:xfrm>
          <a:prstGeom prst="rect">
            <a:avLst/>
          </a:prstGeom>
        </p:spPr>
      </p:pic>
    </p:spTree>
  </p:cSld>
  <p:clrMapOvr>
    <a:masterClrMapping/>
  </p:clrMapOvr>
  <p:transition spd="slow">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支气管哮喘</a:t>
            </a:r>
          </a:p>
        </p:txBody>
      </p:sp>
      <p:cxnSp>
        <p:nvCxnSpPr>
          <p:cNvPr id="10" name="直接连接符 9"/>
          <p:cNvCxnSpPr/>
          <p:nvPr>
            <p:custDataLst>
              <p:tags r:id="rId2"/>
            </p:custDataLst>
          </p:nvPr>
        </p:nvCxnSpPr>
        <p:spPr>
          <a:xfrm>
            <a:off x="1679575" y="1554114"/>
            <a:ext cx="26727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支气管哮喘是儿童期最常见的慢性疾病之一。最近几十年，我国儿童的哮喘患病率显著增加。流行病学调查和Meta分析显示，从1990年到2018年，我国儿童的哮喘患病率从1.00%持续上升到了3.3%，其中4—6岁年龄组的患病率为3.8%，高于0—3岁及7—14岁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一项对中国室内环境与儿童健康的调研，在2011—2012年随机选取了上海5个城区72个幼儿园中的14884名3—7岁的学龄前儿童，发现哮喘的患病率达10.2%。</a:t>
            </a:r>
          </a:p>
        </p:txBody>
      </p:sp>
    </p:spTree>
  </p:cSld>
  <p:clrMapOvr>
    <a:masterClrMapping/>
  </p:clrMapOvr>
  <p:transition spd="slow">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哮喘作为呼吸系统慢性疾病，需要长期控制和治疗。哮喘急性发作是儿童急诊和住院的主要原因之一，频繁发作还会影响儿童的健康和正常生长发育，增加成年后肺功能损害的风险。儿童的哮喘会影响其正常的学习和生活，因病治疗的费用和家长的误工缺勤，也会给家庭造成一定的经济负担。</a:t>
            </a:r>
            <a:endParaRPr lang="zh-CN" altLang="en-US" sz="1900" dirty="0">
              <a:solidFill>
                <a:schemeClr val="bg2">
                  <a:lumMod val="25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7780" y="2654300"/>
            <a:ext cx="4032885" cy="4032885"/>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反复发作的咳嗽、喘息、气促、胸闷是儿童哮喘最常见的症状。哮喘发作的表现和程度可随时间而变化，常伴有可逆性的呼气气流受限。</a:t>
            </a:r>
          </a:p>
        </p:txBody>
      </p:sp>
      <p:pic>
        <p:nvPicPr>
          <p:cNvPr id="110" name="图片 109"/>
          <p:cNvPicPr/>
          <p:nvPr>
            <p:custDataLst>
              <p:tags r:id="rId1"/>
            </p:custDataLst>
          </p:nvPr>
        </p:nvPicPr>
        <p:blipFill>
          <a:blip r:embed="rId3"/>
          <a:stretch>
            <a:fillRect/>
          </a:stretch>
        </p:blipFill>
        <p:spPr>
          <a:xfrm>
            <a:off x="4371975" y="3157855"/>
            <a:ext cx="3514725" cy="2166620"/>
          </a:xfrm>
          <a:prstGeom prst="rect">
            <a:avLst/>
          </a:prstGeom>
          <a:noFill/>
          <a:ln w="9525">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发病原因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多种多样的因素会诱发哮喘突然发作或加重，包括呼吸道感染、感染原暴露（接触屋尘、冷空气、花粉、宠物、特殊食物、化学气味等）、运动、大笑、哭闹等。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哮喘的管理除了长期、持续、规范、个体化的治疗外，明确哮喘的诱发因素并在日常生活中做好预防工作也是至关重要的。托育机构工作者应掌握一定的哮喘相关知识，根据每个儿童的不同诱因，在日常保教工作中有针对性地在家庭的日常防控上给予个体化的宣教和指导，有利于预防并减少哮喘的反复发作次数和程度，提高哮喘的控制水平，促进孩子的健康发展。</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避免过敏的食物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研究发现，大约30%—40%的儿童哮喘急性发作的诱发因素是食物。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常见的食物包括牛奶、鸡蛋、鱼虾蟹、海鲜、坚果、花生、水果、牛羊肉、豆类或豆制品、小麦、菌菇等。每个哮喘儿童的过敏因素不尽相同，所以在饮食上要注意规避生活中观察到的或经诊断检查已经确定的容易引起过敏的食物。</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提供营养充分而均衡的膳食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婴幼儿处于生长发育期，需要有足够而合理平衡的营养摄入。营养不足时容易影响免疫力，从而发生反复呼吸道感染，成为引发哮喘的诱因之一。</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除了蛋白质缺乏以外，研究还发现在儿童期，如果缺乏维生素A、β-胡萝卜素、维生素D、维生素E，以及微量元素锌、铁、钙，都容易发生反复呼吸道感染。所以膳食中除了保证足量的蛋白质和热能需要外，也要注重富含各种维生素和微量元素的食物。瘦猪肉、鸡肉、鸽子、鹌鹑、鲫鱼、动物肝脏、豆腐、豆浆等都是不错的选择。</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流行病膳食管理</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776694_母亲喂婴儿吃饭（企业商用）"/>
          <p:cNvPicPr>
            <a:picLocks noChangeAspect="1"/>
          </p:cNvPicPr>
          <p:nvPr/>
        </p:nvPicPr>
        <p:blipFill>
          <a:blip r:embed="rId33"/>
          <a:stretch>
            <a:fillRect/>
          </a:stretch>
        </p:blipFill>
        <p:spPr>
          <a:xfrm>
            <a:off x="-71755" y="3503930"/>
            <a:ext cx="5030470" cy="3354070"/>
          </a:xfrm>
          <a:prstGeom prst="rect">
            <a:avLst/>
          </a:prstGeom>
        </p:spPr>
      </p:pic>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饮食清淡、易于消化，避免刺激性的食物及饮品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日常饮食中，在保证营养的前提下，宜清淡，易于消化，多吃新鲜蔬菜和水果，且要避免肥腻、过甜、过咸，过冷以及辛辣香燥等口味刺激性食物。比较适宜的、新鲜的蔬果，包括白萝卜、山药、莲藕、南瓜、芹菜、胡萝卜、荸荠、丝瓜、香菇、青菜、百合、银杏、梨、柚子、柑橘、香蕉、猕猴桃、蜂蜜、银耳、杏仁、莲子、薏米、陈皮等。</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避免高脂饮食和高糖果汁及饮料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有研究发现，高脂饮食和儿童哮喘密切相关。每日进食的食物中脂肪量大于100g，或膳食脂肪提供的能量大于总能量的30%，儿童患哮喘的风险要比非高脂饮食者高78%，反复喘息的风险增加33%。</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无独有偶，哈佛大学在2018年发表的一项研究结果显示，在童年早期摄入含有高果糖的果汁或饮料的孩子，到了童年中期患上哮喘的概率要比不喝含糖饮料的孩子高77%。</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苹果雪梨莲藕汁、蜂蜜白萝卜苹果汁、蜂蜜生姜汁、杏仁豆腐、核桃杏仁蜜、百合莲子银耳羹、银杏粥、橘皮粳米粥、冰糖百合杏仁粥、芡实核桃红枣糯米粥、丝瓜粥、山药粥、红枣南瓜、核桃瘦肉汤、柚子炖老鸭、柚子炖鸡、鹌鹑煲杏仁、银杏烧肉、陈皮炖鸡、白萝卜肋排汤、番茄肉糜豆腐羹、藕夹。</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二、 湿疹（特应性皮炎）</a:t>
            </a:r>
          </a:p>
        </p:txBody>
      </p:sp>
      <p:cxnSp>
        <p:nvCxnSpPr>
          <p:cNvPr id="10" name="直接连接符 9"/>
          <p:cNvCxnSpPr/>
          <p:nvPr>
            <p:custDataLst>
              <p:tags r:id="rId2"/>
            </p:custDataLst>
          </p:nvPr>
        </p:nvCxnSpPr>
        <p:spPr>
          <a:xfrm>
            <a:off x="1679575" y="1554114"/>
            <a:ext cx="36823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13587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湿疹</a:t>
            </a:r>
            <a:r>
              <a:rPr lang="zh-CN" altLang="en-US" sz="1900" dirty="0">
                <a:solidFill>
                  <a:schemeClr val="bg2">
                    <a:lumMod val="25000"/>
                  </a:schemeClr>
                </a:solidFill>
                <a:latin typeface="微软雅黑" panose="020B0503020204020204" charset="-122"/>
                <a:ea typeface="微软雅黑" panose="020B0503020204020204" charset="-122"/>
              </a:rPr>
              <a:t>是儿童期常见的炎症性皮肤病，属于变态反应性疾病。通俗地讲，湿疹就是一种过敏性疾病，民间常俗称“奶癣”。湿疹有明显的渗出倾向，伴有明显瘙痒，容易复发。</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特应性皮炎</a:t>
            </a:r>
            <a:r>
              <a:rPr lang="zh-CN" altLang="en-US" sz="1900" dirty="0">
                <a:solidFill>
                  <a:schemeClr val="bg2">
                    <a:lumMod val="25000"/>
                  </a:schemeClr>
                </a:solidFill>
                <a:latin typeface="微软雅黑" panose="020B0503020204020204" charset="-122"/>
                <a:ea typeface="微软雅黑" panose="020B0503020204020204" charset="-122"/>
              </a:rPr>
              <a:t>常被定义为慢性瘙痒性炎症性皮肤病，又称为遗传过敏性湿疹，常见于儿童，与遗传过敏有关，并常伴发有哮喘、过敏性鼻炎。</a:t>
            </a:r>
          </a:p>
        </p:txBody>
      </p:sp>
    </p:spTree>
  </p:cSld>
  <p:clrMapOvr>
    <a:masterClrMapping/>
  </p:clrMapOvr>
  <p:transition spd="slow">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61352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湿疹，常表现为不同形态的皮疹，以斑丘疹和斑块为主，有瘙痒，有时伴有渗出，反复发作。患有特应性皮炎的孩子通常在不同年龄段的临床表现和发病部位都各有特点。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总体来说，除了有湿疹的表现外，皮肤瘙痒，干燥明显，易复发，影响生长发育和生活质量。随着年龄增长，常伴有过敏性鼻炎、过敏性哮喘等特应性疾病。</a:t>
            </a:r>
          </a:p>
        </p:txBody>
      </p:sp>
      <p:pic>
        <p:nvPicPr>
          <p:cNvPr id="2" name="图片 1" descr="e83ad0b87a7e4800b77c376be51ecb0b_th"/>
          <p:cNvPicPr>
            <a:picLocks noChangeAspect="1"/>
          </p:cNvPicPr>
          <p:nvPr/>
        </p:nvPicPr>
        <p:blipFill>
          <a:blip r:embed="rId2">
            <a:clrChange>
              <a:clrFrom>
                <a:srgbClr val="FFFDFE">
                  <a:alpha val="100000"/>
                </a:srgbClr>
              </a:clrFrom>
              <a:clrTo>
                <a:srgbClr val="FFFDFE">
                  <a:alpha val="100000"/>
                  <a:alpha val="0"/>
                </a:srgbClr>
              </a:clrTo>
            </a:clrChange>
          </a:blip>
          <a:stretch>
            <a:fillRect/>
          </a:stretch>
        </p:blipFill>
        <p:spPr>
          <a:xfrm>
            <a:off x="8164195" y="1421765"/>
            <a:ext cx="3319145" cy="3688715"/>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发病原因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湿疹的发生与机体的内部和外部因素有关联。内部因素有免疫调节功能异常、皮肤屏障功能缺陷、遗传因素、营养代谢因素等，而外部因素就包括接触环境或食物中的过敏原、化学物质、感染、气候变化等。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其中，食物过敏是湿疹发生的一个重要因素。一项对上海市5349名儿童的研究发现，65%的湿疹儿童对一种或多种食物过敏。另一项研究发现，在2岁以下中重度特应性皮炎的儿童中，食物过敏的发生率为49.7%。</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避免过敏的食物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湿疹儿童食物过敏的种类因人而异，其中常见的过敏食物是鸡蛋、牛奶、小麦、大豆、牛肉、坚果、鱼类、贝类等。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个体要规避哪些食物，需要参考其化验检查的结果，结合家庭在日常生活的食物日记中所观察到的结果，在医生的指导下制定饮食管理清单。又因为婴幼儿处于生长发育期，对营养的需求较大，故不可以盲目进行食物规避，避免出现营养不良，对健康造成影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另外，一旦明确需要规避的过敏食物后，要积极寻找营养价值相当又不致敏的替代食物，以保证孩子的生长发育。</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饮食清淡、营养、易消化</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传统中医认为，湿疹在禀赋不耐的基础上，风、湿、热邪为主要病因。因饮食不节致内生湿热，腹外感风湿热邪，内外湿邪相搏化热，湿热蕴结化火，浸淫肌肤；或因脾为湿困，湿邪郁久，耗伤阴血，虚热内生，致脾阴虚血燥。所以日常的饮食要忌食肥甘厚味、助热生湿、性温助火的食物。油煎炒炸，炙灼香燥熏烤的菜肴要避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注意清淡少盐，适当选用清热利湿的食物，常见的有芹菜、茭白、冬瓜、丝瓜等，苦瓜、黄瓜、莴笋、茼蒿、苋菜、荠菜、黄花菜、白菜、绿豆、赤小豆、薏米也是不错的选择。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另外，富含维生素A和维生素B的食物有益于皮肤的恢复，比如动物肝脏、蛋黄、牛奶、胡萝卜、红薯、南瓜、西红柿、玉米、西兰花、菠菜、芒果、柑、谷类、豆类、坚果等。</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避免刺激性的食物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辛辣酸涩、有刺激性的食物也要避免，比如辣椒、胡椒、葱、蒜、芥末、咖喱，防止诱发或加重湿疹。</a:t>
            </a:r>
          </a:p>
          <a:p>
            <a:pPr indent="504190" algn="just" fontAlgn="auto">
              <a:lnSpc>
                <a:spcPct val="175000"/>
              </a:lnSpc>
              <a:buClrTx/>
              <a:buSzTx/>
              <a:buFontTx/>
            </a:pPr>
            <a:r>
              <a:rPr lang="zh-CN" altLang="en-US" sz="1900" b="1" dirty="0">
                <a:solidFill>
                  <a:schemeClr val="tx1">
                    <a:lumMod val="75000"/>
                    <a:lumOff val="25000"/>
                  </a:schemeClr>
                </a:solidFill>
                <a:cs typeface="+mn-ea"/>
              </a:rPr>
              <a:t>4. 定期进行营养评估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饮食回避的儿童需要定期接受生长发育监测和营养评估，例如体重、身高、头胸围、皮下脂肪等，这样可以预防和早期发现营养不良、生长迟缓、维生素缺乏或蛋白质营养不良，及早干预。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百合薏米绿豆汤、红豆薏米水、桑葚百合大枣汤、绿豆百合莲子汤、红豆绿豆汤、冬瓜西瓜汁、薏米茯苓小米粥、冬瓜薏仁莲子羹、海带薏米冬瓜汤、甘蔗粥、山药茯苓糕、薏仁山药饼、茭白胡萝卜肉丝、芹菜肉丝、冬瓜番茄肉丸汤、绿豆海带小排汤、丝瓜酿肉丸、黄瓜丝拌鸡丝。</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427672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浩浩今年3岁半，在彩虹幼儿园的小六班就读已经2个月了。11月份的某一天，他像往常一样，牵着妈妈的手蹦蹦跳跳地进了教室。下午睡完午觉起来，带班的张老师发现浩浩的小脸红扑扑的，而且玩游戏时还趴在了桌上。老师给浩浩量了体温，发现他已经高烧至39度了，因此，在给他物理降温的同时赶快通知了妈妈来接孩子。妈妈带浩浩去医院就诊，结果发现是甲型流感，在医生配了药后，便回家吃药休息。</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到家后已经是5点多了，浩浩吃了退烧药美林，半小时后体温降到了38.3度，看上去也有点精神了。听说浩浩发烧感冒了，晚上奶奶熬了鸡汤，想给浩浩补充营养、增加抵抗力，可是浩浩说吃不下，一口也没吃。</a:t>
            </a:r>
          </a:p>
        </p:txBody>
      </p:sp>
    </p:spTree>
  </p:cSld>
  <p:clrMapOvr>
    <a:masterClrMapping/>
  </p:clrMapOvr>
  <p:transition spd="slow">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三、 便秘</a:t>
            </a:r>
          </a:p>
        </p:txBody>
      </p:sp>
      <p:cxnSp>
        <p:nvCxnSpPr>
          <p:cNvPr id="10" name="直接连接符 9"/>
          <p:cNvCxnSpPr/>
          <p:nvPr>
            <p:custDataLst>
              <p:tags r:id="rId2"/>
            </p:custDataLst>
          </p:nvPr>
        </p:nvCxnSpPr>
        <p:spPr>
          <a:xfrm>
            <a:off x="1679575" y="1554114"/>
            <a:ext cx="17487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13587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便秘是儿童期较为常见的消化道疾病之一。流行病学发现，我国儿童便秘的患病率为18.8%。大约90%以上的儿童便秘是功能性便秘，即非全身疾病或肠道疾病导致的原发性便秘。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便秘通常从婴幼儿期开始发生，其中将近有50%的孩子会持续到成年。便秘会影响胃肠道功能，还会影响记忆力和智力发育，从而影响儿童的生长发育和生活质量。</a:t>
            </a:r>
          </a:p>
        </p:txBody>
      </p:sp>
    </p:spTree>
  </p:cSld>
  <p:clrMapOvr>
    <a:masterClrMapping/>
  </p:clrMapOvr>
  <p:transition spd="slow">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08787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功能性便秘主要表现为排便次数减少，常常每周2次或2次以下。大便坚硬、干燥、粗大，甚至堵塞下水道，排便困难和排便时肛门疼痛，持续一个月以上。有时会有肛裂、痔疮及直肠脱垂。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长期便秘的儿童会出现食欲不佳、头晕、乏力、口臭、腹胀、肠绞痛、睡眠不安等。长期摄入不足，会加重便秘，且引起营养不良。</a:t>
            </a:r>
          </a:p>
        </p:txBody>
      </p:sp>
      <p:pic>
        <p:nvPicPr>
          <p:cNvPr id="9" name="图片 8"/>
          <p:cNvPicPr>
            <a:picLocks noChangeAspect="1"/>
          </p:cNvPicPr>
          <p:nvPr>
            <p:custDataLst>
              <p:tags r:id="rId1"/>
            </p:custDataLst>
          </p:nvPr>
        </p:nvPicPr>
        <p:blipFill>
          <a:blip r:embed="rId3">
            <a:extLst>
              <a:ext uri="{28A0092B-C50C-407E-A947-70E740481C1C}">
                <a14:useLocalDpi xmlns:a14="http://schemas.microsoft.com/office/drawing/2010/main" val="0"/>
              </a:ext>
            </a:extLst>
          </a:blip>
          <a:srcRect l="20642" t="16340" r="23252" b="5719"/>
          <a:stretch>
            <a:fillRect/>
          </a:stretch>
        </p:blipFill>
        <p:spPr>
          <a:xfrm>
            <a:off x="8575040" y="1437640"/>
            <a:ext cx="2943225" cy="2726055"/>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发病原因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饮食因素是儿童功能性便秘的常见原因之一。进食过少会引起消化后液体吸收，食物残渣太少，从而使大便量减少、大便干燥，导致便秘。大便的性状和摄入的食物成分密切相关，如果搭配不合理，就会引起便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另外，肠道功能失常也会引起便秘，比如生活不规律，不按时大便，憋大便，缺少活动，依赖泻药等。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除了以上因素，精神心理因素，诸如焦虑抑郁、情绪差，有时也会引起儿童便秘。</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注重膳食纤维的摄入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膳食纤维摄入不足被普遍认为是功能性便秘的原因之一。应鼓励患儿摄入富含膳食纤维的水果、蔬菜、粗粮和豆类。便秘患儿的膳食纤维每日摄入量=年龄+（5—10g/d）。托育机构和家庭都要考虑多变换饮食的花样，从色、香、味入手，吸引患儿配合食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韭菜、芹菜、香蕉、梨是含有膳食纤维较多的食材。菠菜、包菜、白菜、空心菜、荸荠、南瓜、丝瓜、黄瓜、西葫芦、芦笋、豆角、萝卜、薯类（包括红薯、土豆、山药等）也是富含膳食纤维的常见蔬菜。</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常见的粗粮和杂豆有糙米、玉米、燕麦片、红薯、绿豆等。</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水果中所含的水溶性膳食纤维可以发挥肠道益生元的作用，促进肠道益生菌生长，促进结肠蠕动，增加排便次数。梨、桃子、西梅、李子、西瓜、火龙果、柚子、葡萄柚、香蕉、苹果等都是常见的含膳食纤维较多的水果。</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保证足量的水分摄入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体内水分不足是便秘的主要原因之一，特别是夏天，体液丢失较多，更易导致便秘。鼓励患儿多饮水，可刺激胃肠蠕动，有助于软化大便，缓解大便干结，使其顺利通过结肠。虽然包括汤类在内的液体都对便秘有帮助，但最好的选择还是水。</a:t>
            </a:r>
          </a:p>
          <a:p>
            <a:pPr indent="504190" algn="just" fontAlgn="auto">
              <a:lnSpc>
                <a:spcPct val="175000"/>
              </a:lnSpc>
              <a:buClrTx/>
              <a:buSzTx/>
              <a:buFontTx/>
            </a:pPr>
            <a:r>
              <a:rPr lang="zh-CN" altLang="en-US" sz="1900" b="1" dirty="0">
                <a:solidFill>
                  <a:schemeClr val="tx1">
                    <a:lumMod val="75000"/>
                    <a:lumOff val="25000"/>
                  </a:schemeClr>
                </a:solidFill>
                <a:cs typeface="+mn-ea"/>
              </a:rPr>
              <a:t>3. 适当给予富含油脂的食物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富含油脂的食物可以促进肠蠕动，有润肠和软化大便的作用，比如芝麻、核桃、花生、松子等，都属于富含油脂的食物。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给予富含B族维生素的食物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B族维生素的缺乏，尤其是缺乏维生素B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，会影响神经传导，引起胃肠蠕动减慢，消化液分泌减少，从而造成消化不良和便秘。可以选择天然、未经精细加工的食物，比如粗粮、酵母、豆类食物及豆制品等。</a:t>
            </a:r>
          </a:p>
          <a:p>
            <a:pPr indent="504190" algn="just" fontAlgn="auto">
              <a:lnSpc>
                <a:spcPct val="175000"/>
              </a:lnSpc>
              <a:buClrTx/>
              <a:buSzTx/>
              <a:buFontTx/>
            </a:pPr>
            <a:r>
              <a:rPr lang="zh-CN" altLang="en-US" sz="1900" b="1" dirty="0">
                <a:solidFill>
                  <a:schemeClr val="tx1">
                    <a:lumMod val="75000"/>
                    <a:lumOff val="25000"/>
                  </a:schemeClr>
                </a:solidFill>
                <a:cs typeface="+mn-ea"/>
              </a:rPr>
              <a:t>5. 适当食用产气食物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产气食物会促进胃肠蠕动加快，促进排便，例如洋葱、萝卜、蒜苗等。</a:t>
            </a:r>
          </a:p>
          <a:p>
            <a:pPr indent="504190" algn="just" fontAlgn="auto">
              <a:lnSpc>
                <a:spcPct val="175000"/>
              </a:lnSpc>
              <a:buClrTx/>
              <a:buSzTx/>
              <a:buFontTx/>
            </a:pPr>
            <a:r>
              <a:rPr lang="zh-CN" altLang="en-US" sz="1900" b="1" dirty="0">
                <a:solidFill>
                  <a:schemeClr val="tx1">
                    <a:lumMod val="75000"/>
                    <a:lumOff val="25000"/>
                  </a:schemeClr>
                </a:solidFill>
                <a:cs typeface="+mn-ea"/>
              </a:rPr>
              <a:t>6. 给予含有益生菌的食物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酸奶、奶酪、豆豉、味噌、泡菜中都含有丰富的益生菌，能调节肠道内的微生态，促进肠蠕动，有利于排便。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7. 避免辛辣刺激以及热性的食物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传统中医认为，辛辣及热性的食物会助火毒致肠燥，蕴湿热邪下，导致便秘发生。辣椒、牛羊肉、烧烤、煎炸类食物都要避免。</a:t>
            </a:r>
          </a:p>
          <a:p>
            <a:pPr indent="504190" algn="just" fontAlgn="auto">
              <a:lnSpc>
                <a:spcPct val="175000"/>
              </a:lnSpc>
              <a:buClrTx/>
              <a:buSzTx/>
              <a:buFontTx/>
            </a:pPr>
            <a:r>
              <a:rPr lang="zh-CN" altLang="en-US" sz="1900" b="1" dirty="0">
                <a:solidFill>
                  <a:schemeClr val="tx1">
                    <a:lumMod val="75000"/>
                    <a:lumOff val="25000"/>
                  </a:schemeClr>
                </a:solidFill>
                <a:cs typeface="+mn-ea"/>
              </a:rPr>
              <a:t>8. 避免油腻厚重的食物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避免动物内脏等高蛋白、高胆固醇的食物以及肥腻的肉类。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柚子蜂蜜水、蜜桃酸奶、牛奶黑芝麻豆浆、黑芝麻糯米糊、黑芝麻核桃粉、花生糯米粥、绿豆丝瓜粥、桂花红薯红豆甜汤、南瓜汤、芹菜花生米腐竹、莴笋胡萝卜炒黑木耳、西葫芦炒西红柿、松仁玉米豌豆炒胡萝卜、果仁菠菜拌木耳、罗宋汤、萝卜小排汤、苦瓜小排汤。</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四、 注意力缺陷多动障碍</a:t>
            </a:r>
          </a:p>
        </p:txBody>
      </p:sp>
      <p:cxnSp>
        <p:nvCxnSpPr>
          <p:cNvPr id="10" name="直接连接符 9"/>
          <p:cNvCxnSpPr/>
          <p:nvPr>
            <p:custDataLst>
              <p:tags r:id="rId2"/>
            </p:custDataLst>
          </p:nvPr>
        </p:nvCxnSpPr>
        <p:spPr>
          <a:xfrm>
            <a:off x="1679575" y="1554114"/>
            <a:ext cx="37814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13587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注意力缺陷多动障碍</a:t>
            </a:r>
            <a:r>
              <a:rPr lang="zh-CN" altLang="en-US" sz="1900" dirty="0">
                <a:solidFill>
                  <a:schemeClr val="bg2">
                    <a:lumMod val="25000"/>
                  </a:schemeClr>
                </a:solidFill>
                <a:latin typeface="微软雅黑" panose="020B0503020204020204" charset="-122"/>
                <a:ea typeface="微软雅黑" panose="020B0503020204020204" charset="-122"/>
              </a:rPr>
              <a:t>（attention deficit and hyperactivity disorder，以下简称ADHD）是儿童中最常见的神经行为障碍，在我国患病率约为6.26%，也是影响学龄儿童最多的慢性健康问题之一。ADHD会对儿童、家庭和社会产生明显的影响，比如导致学习困难、成绩较差、行为问题、与家庭成员及同龄儿童关系紧张以及影响自尊。</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4799965"/>
          </a:xfrm>
          <a:prstGeom prst="rect">
            <a:avLst/>
          </a:prstGeom>
          <a:noFill/>
          <a:ln w="9525">
            <a:noFill/>
          </a:ln>
        </p:spPr>
        <p:txBody>
          <a:bodyPr wrap="square">
            <a:spAutoFit/>
          </a:bodyPr>
          <a:lstStyle/>
          <a:p>
            <a:pPr indent="485775" algn="just" fontAlgn="auto">
              <a:lnSpc>
                <a:spcPct val="170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爸爸说生病了要多喝水，虽然浩浩说没味道喝不下，但还是在爸爸的鼓励下喝了3大杯白开水，可是没一会浩浩就吐了。爷爷看了着急，买了浩浩平时最喜欢的炸鸡翅，浩浩咬了一口就说咽下去嗓子疼，还咳嗽了起来。妈妈记得医生说感冒发烧要吃得清淡点，就去煮了白粥，喂浩浩吃下去了几口，眼看着就快吃完一小碗，大家都松了口气。但是不一会儿，浩浩一下子咳嗽得很厉害，把最后吃的几口粥都吐了。这顿晚饭折腾到了晚上10点，浩浩还没怎么吃下东西。</a:t>
            </a:r>
            <a:endPar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indent="485775" algn="just" fontAlgn="auto">
              <a:lnSpc>
                <a:spcPct val="170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从案例中，你发现了哪些问题呢？爷爷奶奶给浩浩准备的饮食存在哪些误区呢？浩浩喝水为什么会吐呢？咳嗽的时候该怎么喂养呢？怎么安排浩浩的饮食，使之既达到清淡又能让浩浩有胃口？</a:t>
            </a:r>
            <a:endPar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2"/>
          <p:cNvSpPr/>
          <p:nvPr>
            <p:custDataLst>
              <p:tags r:id="rId1"/>
            </p:custDataLst>
          </p:nvPr>
        </p:nvSpPr>
        <p:spPr>
          <a:xfrm>
            <a:off x="1071245" y="1045210"/>
            <a:ext cx="5274945" cy="4646295"/>
          </a:xfrm>
          <a:prstGeom prst="roundRect">
            <a:avLst>
              <a:gd name="adj" fmla="val 10078"/>
            </a:avLst>
          </a:prstGeom>
          <a:solidFill>
            <a:srgbClr val="FFFFFF"/>
          </a:solidFill>
          <a:ln w="28575" cap="flat" cmpd="sng" algn="ctr">
            <a:solidFill>
              <a:srgbClr val="61C38F"/>
            </a:solidFill>
            <a:prstDash val="solid"/>
            <a:miter lim="800000"/>
          </a:ln>
          <a:effectLst>
            <a:outerShdw blurRad="254000" dist="63500" dir="5400000" algn="t" rotWithShape="0">
              <a:srgbClr val="61C38F">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9" name="矩形: 圆角 12"/>
          <p:cNvSpPr/>
          <p:nvPr>
            <p:custDataLst>
              <p:tags r:id="rId2"/>
            </p:custDataLst>
          </p:nvPr>
        </p:nvSpPr>
        <p:spPr>
          <a:xfrm>
            <a:off x="7014845" y="1045210"/>
            <a:ext cx="4230370" cy="4646295"/>
          </a:xfrm>
          <a:prstGeom prst="roundRect">
            <a:avLst>
              <a:gd name="adj" fmla="val 10078"/>
            </a:avLst>
          </a:prstGeom>
          <a:solidFill>
            <a:srgbClr val="FFFFFF"/>
          </a:solidFill>
          <a:ln w="28575" cap="flat" cmpd="sng" algn="ctr">
            <a:solidFill>
              <a:srgbClr val="61C38F"/>
            </a:solidFill>
            <a:prstDash val="solid"/>
            <a:miter lim="800000"/>
          </a:ln>
          <a:effectLst>
            <a:outerShdw blurRad="254000" dist="63500" dir="5400000" algn="t" rotWithShape="0">
              <a:srgbClr val="61C38F">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330960" y="1157605"/>
            <a:ext cx="476504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ADHD的核心症状表现为与发育水平不符的注意缺陷，如注意集中困难，注意持续时间短暂和（或）多动冲动。常于儿童期发病，但40%—70%会持续到青春期，30—50%持续至成年仍会表现出相应的症状。大约65%的患儿会存在语言障碍、睡眠问题、遗尿症或抽动障碍等。</a:t>
            </a:r>
          </a:p>
        </p:txBody>
      </p:sp>
      <p:sp>
        <p:nvSpPr>
          <p:cNvPr id="2" name="文本框 1"/>
          <p:cNvSpPr txBox="1"/>
          <p:nvPr/>
        </p:nvSpPr>
        <p:spPr>
          <a:xfrm>
            <a:off x="7357745" y="1157605"/>
            <a:ext cx="3658235" cy="3169285"/>
          </a:xfrm>
          <a:prstGeom prst="rect">
            <a:avLst/>
          </a:prstGeom>
          <a:noFill/>
        </p:spPr>
        <p:txBody>
          <a:bodyPr wrap="square" lIns="0" tIns="0" rtlCol="0" anchor="t">
            <a:spAutoFit/>
          </a:bodyPr>
          <a:lstStyle/>
          <a:p>
            <a:pPr indent="504190" algn="just" fontAlgn="auto">
              <a:lnSpc>
                <a:spcPct val="175000"/>
              </a:lnSpc>
              <a:buClrTx/>
              <a:buSzTx/>
              <a:buFontTx/>
            </a:pPr>
            <a:r>
              <a:rPr lang="zh-CN" altLang="en-US" sz="2100" b="1" dirty="0">
                <a:solidFill>
                  <a:srgbClr val="61C38F"/>
                </a:solidFill>
                <a:cs typeface="+mn-ea"/>
                <a:sym typeface="+mn-ea"/>
              </a:rPr>
              <a:t>（三） 发病原因</a:t>
            </a:r>
            <a:endParaRPr lang="zh-CN" altLang="en-US" sz="2100" b="1" dirty="0">
              <a:solidFill>
                <a:srgbClr val="61C38F"/>
              </a:solidFill>
              <a:cs typeface="+mn-ea"/>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确切病因尚未明确，目前普遍认为ADHD是由多种原因引起的一种综合征，可能与遗传因素、神经生物因素、轻微脑损伤、社会心理因素有关。</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营养和膳食指导原则</a:t>
            </a:r>
          </a:p>
          <a:p>
            <a:pPr indent="504190" algn="just" fontAlgn="auto">
              <a:lnSpc>
                <a:spcPct val="175000"/>
              </a:lnSpc>
              <a:buClrTx/>
              <a:buSzTx/>
              <a:buFontTx/>
            </a:pPr>
            <a:r>
              <a:rPr lang="zh-CN" altLang="en-US" sz="1900" b="1" dirty="0">
                <a:solidFill>
                  <a:schemeClr val="tx1">
                    <a:lumMod val="75000"/>
                    <a:lumOff val="25000"/>
                  </a:schemeClr>
                </a:solidFill>
                <a:cs typeface="+mn-ea"/>
              </a:rPr>
              <a:t>1. 保证蛋白质摄入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蛋白质是人体必需的营养素之一，可以分解成人体所需的氨基酸，与维持神经传导相关，对保持注意力、警觉性和大脑功能很重要。建议ADHD患儿在起床后的30分钟内进食，每天要分次足量摄入符合年龄的推荐量。蛋白质丰富的鱼虾类、豆类、牛奶、鸡蛋、牛肉都是很好的选择。</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适量补充含omega-3多不饱和脂肪酸的食物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ADHD的注意力、冲动和认知症状与大脑的神经递质失衡有关，比如5-羟色胺和多巴胺的功能低下。omega-3多不饱和脂肪酸对大脑发育和正常脑功能的维持起重要的作用。omega-3多不饱和脂肪酸的前体α-亚麻酸可衍生出二十碳五烯酸（EPA）和二十二碳六烯酸（DHA）。</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研究发现，omega-3多不饱和脂肪酸浓度的增加会促进额叶皮质区域的5-羟色胺和多巴胺的神经传递。多项研究证实补充omega-3多不饱和脂肪酸可以改善ADHD患儿的注意力症状、学习和记忆能力。</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多吃新鲜蔬菜和水果，避免由精制谷物制作的甜食和含饱和脂肪酸的食物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长期食用含深加工肉类、动物性脂肪、氢化脂肪和盐的饮食的儿童对ADHD更易感，而且ADHD患儿的谷类、肉类、豆类和蔬果的摄入明显低于正常发育的儿童。最新的研究也发现，由高精制糖和饱和脂肪酸制作的“垃圾”饮食，比如甜点、油炸食品，会增加患ADHD的风险，而摄入较多蔬菜水果和乳制品的健康均衡饮食是ADHD的保护性因素。</a:t>
            </a:r>
          </a:p>
          <a:p>
            <a:pPr indent="504190" algn="just" fontAlgn="auto">
              <a:lnSpc>
                <a:spcPct val="175000"/>
              </a:lnSpc>
              <a:buClrTx/>
              <a:buSzTx/>
              <a:buFontTx/>
            </a:pPr>
            <a:r>
              <a:rPr lang="zh-CN" altLang="en-US" sz="1900" b="1" dirty="0">
                <a:solidFill>
                  <a:schemeClr val="tx1">
                    <a:lumMod val="75000"/>
                    <a:lumOff val="25000"/>
                  </a:schemeClr>
                </a:solidFill>
                <a:cs typeface="+mn-ea"/>
                <a:sym typeface="+mn-ea"/>
              </a:rPr>
              <a:t>4. 限制摄入人工制品添加过多的食物</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人工色素、甜味剂、香精或防腐剂含量高的食物，应避免食用。</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保证铁和锌的摄入，避免含有铝和铅的食物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体内缺铁，非但会引起贫血，还会因为影响酶的组成、脑的发育、神经传导功能的进行，从而影响感觉、运动、认知、语言、社会情绪和神经系统发育，容易出现注意力不集中、情绪多变、记忆力及学习能力下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锌是代谢多种酶的辅助因子，可以间接影响ADHD中至关重要的影响因子——多巴胺的代谢。</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富含锌的食物主要有生蚝、红肉类、山核桃、芝麻、谷物的胚芽、豆类、花生、乳制品等。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另外，还需注意避免含有铝和铅的食物，比如含有明矾的油条、含铅的皮蛋、爆米花等，避免使用含铅或含铝的餐具。</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9241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必要时补充维生素D</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D和ADHD有潜在关联。研究发现，维生素D参与多巴胺能神经元的发育和成熟，而且维生素D缺乏导致的大脑5-羟色胺水平下降可能与ADHD发生有关。在药物治疗ADHD的同时给予维生素D补充剂，可以辅助改善ADHD症状。</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食谱举例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红枣夹核桃、黑芝麻花生核桃糊、桂圆莲子红枣粥、百合莲子羹、西芹炒百合、清蒸生蚝、香煎三文鱼、清蒸黄花鱼、豆腐炒河虾、花甲炒鸡心、海带小排汤、鸭血豆腐汤、菠菜猪肝汤、蘑菇豆腐肉末羹。</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五、 性早熟</a:t>
            </a:r>
          </a:p>
        </p:txBody>
      </p:sp>
      <p:cxnSp>
        <p:nvCxnSpPr>
          <p:cNvPr id="10" name="直接连接符 9"/>
          <p:cNvCxnSpPr/>
          <p:nvPr>
            <p:custDataLst>
              <p:tags r:id="rId2"/>
            </p:custDataLst>
          </p:nvPr>
        </p:nvCxnSpPr>
        <p:spPr>
          <a:xfrm>
            <a:off x="1679575" y="1554114"/>
            <a:ext cx="2044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09840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基本概念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女孩在8周岁以前出现青春期的第二性征发育，或者在10岁之前出现月经来潮；男孩在9周岁以前出现青春期的第二性征发育，统称为性早熟。</a:t>
            </a:r>
          </a:p>
          <a:p>
            <a:pPr indent="504190" algn="just" fontAlgn="auto">
              <a:lnSpc>
                <a:spcPct val="175000"/>
              </a:lnSpc>
              <a:buClrTx/>
              <a:buSzTx/>
              <a:buFontTx/>
            </a:pPr>
            <a:r>
              <a:rPr lang="en-US" altLang="zh-CN" sz="1900" dirty="0">
                <a:solidFill>
                  <a:schemeClr val="bg2">
                    <a:lumMod val="25000"/>
                  </a:schemeClr>
                </a:solidFill>
                <a:latin typeface="微软雅黑" panose="020B0503020204020204" charset="-122"/>
                <a:ea typeface="微软雅黑" panose="020B0503020204020204" charset="-122"/>
              </a:rPr>
              <a:t>性早熟是儿童期常见的内分泌发育异常疾病，常发生于幼儿到学龄儿童阶段。近年来，性早熟的发病率明显上升。对我国六大城市的18707名中小学生的流行病学调查发现，8岁以前女童乳房发育的有2.91%，9岁以前男童睾丸发育的比例是1.74%</a:t>
            </a:r>
            <a:r>
              <a:rPr lang="zh-CN" altLang="en-US" sz="1900" dirty="0">
                <a:solidFill>
                  <a:schemeClr val="bg2">
                    <a:lumMod val="25000"/>
                  </a:schemeClr>
                </a:solidFill>
                <a:latin typeface="微软雅黑" panose="020B0503020204020204" charset="-122"/>
                <a:ea typeface="微软雅黑" panose="020B0503020204020204" charset="-122"/>
              </a:rPr>
              <a:t>。</a:t>
            </a:r>
          </a:p>
        </p:txBody>
      </p:sp>
    </p:spTree>
  </p:cSld>
  <p:clrMapOvr>
    <a:masterClrMapping/>
  </p:clrMapOvr>
  <p:transition spd="slow">
    <p:random/>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411460" cy="3161030"/>
          </a:xfrm>
          <a:prstGeom prst="rect">
            <a:avLst/>
          </a:prstGeom>
          <a:noFill/>
          <a:ln w="9525">
            <a:noFill/>
          </a:ln>
        </p:spPr>
        <p:txBody>
          <a:bodyPr wrap="square">
            <a:spAutoFit/>
          </a:bodyPr>
          <a:lstStyle/>
          <a:p>
            <a:pPr indent="504190" algn="just" fontAlgn="auto">
              <a:lnSpc>
                <a:spcPct val="175000"/>
              </a:lnSpc>
              <a:buClrTx/>
              <a:buSzTx/>
              <a:buFontTx/>
            </a:pPr>
            <a:r>
              <a:rPr lang="en-US" altLang="zh-CN" sz="1900" dirty="0">
                <a:solidFill>
                  <a:schemeClr val="bg2">
                    <a:lumMod val="25000"/>
                  </a:schemeClr>
                </a:solidFill>
                <a:latin typeface="微软雅黑" panose="020B0503020204020204" charset="-122"/>
                <a:ea typeface="微软雅黑" panose="020B0503020204020204" charset="-122"/>
                <a:sym typeface="+mn-ea"/>
              </a:rPr>
              <a:t>性早熟儿童受体内性激素的影响，身高增长过早出现加速，生长期缩短，骨骺闭合过早，最终导致成年身材反而矮小，身高低于青春期正常发育的同龄儿童。而且过早的性征出现和生殖器官发育，与实际的心理、智力发育水平不一致，会给生活带来诸多不便。</a:t>
            </a:r>
            <a:endParaRPr lang="en-US" altLang="zh-CN"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en-US" altLang="zh-CN" sz="1900" dirty="0">
                <a:solidFill>
                  <a:schemeClr val="bg2">
                    <a:lumMod val="25000"/>
                  </a:schemeClr>
                </a:solidFill>
                <a:latin typeface="微软雅黑" panose="020B0503020204020204" charset="-122"/>
                <a:ea typeface="微软雅黑" panose="020B0503020204020204" charset="-122"/>
                <a:sym typeface="+mn-ea"/>
              </a:rPr>
              <a:t>同时也容易导致未成熟孩子出现心理障碍，比如外形上的差异导致不合群、自卑、紧张、抑郁等情绪，以及早恋、性行为过早等现象，影响孩子的身心健康。</a:t>
            </a:r>
            <a:endParaRPr lang="en-US" altLang="zh-CN"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en-US" altLang="zh-CN" sz="1900" dirty="0">
                <a:solidFill>
                  <a:schemeClr val="bg2">
                    <a:lumMod val="25000"/>
                  </a:schemeClr>
                </a:solidFill>
                <a:latin typeface="微软雅黑" panose="020B0503020204020204" charset="-122"/>
                <a:ea typeface="微软雅黑" panose="020B0503020204020204" charset="-122"/>
                <a:sym typeface="+mn-ea"/>
              </a:rPr>
              <a:t>另外，性早熟可能还会和成年期的激素相关癌症、代谢综合征和心血管系统的发生风险相关。</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22160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主要症状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一般来说，女孩表现为在8岁以前出现乳房发育，有硬结、肿痛；逐步出现乳晕、乳头增大、隆起、着色，然后出现阴毛腋毛，阴道分泌物增多；或者在10岁之前出现月经来潮。</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男孩在9岁以前出现睾丸增大、阴囊颜色改变增大，继之阴茎增长、增粗，出现胡须和阴毛，然后进一步出现喉结及变声等。</a:t>
            </a:r>
          </a:p>
        </p:txBody>
      </p:sp>
      <p:pic>
        <p:nvPicPr>
          <p:cNvPr id="2" name="图片 1"/>
          <p:cNvPicPr/>
          <p:nvPr>
            <p:custDataLst>
              <p:tags r:id="rId1"/>
            </p:custDataLst>
          </p:nvPr>
        </p:nvPicPr>
        <p:blipFill>
          <a:blip r:embed="rId3">
            <a:clrChange>
              <a:clrFrom>
                <a:srgbClr val="FFFDFF">
                  <a:alpha val="100000"/>
                </a:srgbClr>
              </a:clrFrom>
              <a:clrTo>
                <a:srgbClr val="FFFDFF">
                  <a:alpha val="100000"/>
                  <a:alpha val="0"/>
                </a:srgbClr>
              </a:clrTo>
            </a:clrChange>
          </a:blip>
          <a:stretch>
            <a:fillRect/>
          </a:stretch>
        </p:blipFill>
        <p:spPr>
          <a:xfrm>
            <a:off x="6880860" y="856615"/>
            <a:ext cx="4664075" cy="4679950"/>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17901</Words>
  <Application>Microsoft Office PowerPoint</Application>
  <PresentationFormat>宽屏</PresentationFormat>
  <Paragraphs>406</Paragraphs>
  <Slides>121</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121</vt:i4>
      </vt:variant>
    </vt:vector>
  </HeadingPairs>
  <TitlesOfParts>
    <vt:vector size="132" baseType="lpstr">
      <vt:lpstr>等线</vt:lpstr>
      <vt:lpstr>汉仪太极体简</vt:lpstr>
      <vt:lpstr>楷体</vt:lpstr>
      <vt:lpstr>宋体</vt:lpstr>
      <vt:lpstr>微软雅黑</vt:lpstr>
      <vt:lpstr>字魂27号-布丁体</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339</cp:revision>
  <dcterms:created xsi:type="dcterms:W3CDTF">2022-05-22T12:08:00Z</dcterms:created>
  <dcterms:modified xsi:type="dcterms:W3CDTF">2023-03-09T01:16:29Z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7E4386D18EF34CABA1ED3EC69C4FD198</vt:lpwstr>
  </property>
  <property fmtid="{D5CDD505-2E9C-101B-9397-08002B2CF9AE}" pid="3" name="KSOProductBuildVer">
    <vt:lpwstr>2052-11.1.0.13703</vt:lpwstr>
  </property>
</Properties>
</file>