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0.xml" ContentType="application/vnd.openxmlformats-officedocument.presentationml.tags+xml"/>
  <Override PartName="/ppt/notesSlides/notesSlide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2.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3.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4.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5.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notesSlides/notesSlide6.xml" ContentType="application/vnd.openxmlformats-officedocument.presentationml.notesSlide+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5"/>
  </p:notesMasterIdLst>
  <p:handoutMasterIdLst>
    <p:handoutMasterId r:id="rId86"/>
  </p:handoutMasterIdLst>
  <p:sldIdLst>
    <p:sldId id="286" r:id="rId2"/>
    <p:sldId id="291" r:id="rId3"/>
    <p:sldId id="327" r:id="rId4"/>
    <p:sldId id="933" r:id="rId5"/>
    <p:sldId id="328" r:id="rId6"/>
    <p:sldId id="329" r:id="rId7"/>
    <p:sldId id="299" r:id="rId8"/>
    <p:sldId id="506" r:id="rId9"/>
    <p:sldId id="938" r:id="rId10"/>
    <p:sldId id="632" r:id="rId11"/>
    <p:sldId id="1003" r:id="rId12"/>
    <p:sldId id="1004" r:id="rId13"/>
    <p:sldId id="1005" r:id="rId14"/>
    <p:sldId id="1006" r:id="rId15"/>
    <p:sldId id="1007" r:id="rId16"/>
    <p:sldId id="1008" r:id="rId17"/>
    <p:sldId id="1009" r:id="rId18"/>
    <p:sldId id="1010" r:id="rId19"/>
    <p:sldId id="1012" r:id="rId20"/>
    <p:sldId id="1013" r:id="rId21"/>
    <p:sldId id="1014" r:id="rId22"/>
    <p:sldId id="1015" r:id="rId23"/>
    <p:sldId id="1016" r:id="rId24"/>
    <p:sldId id="1017" r:id="rId25"/>
    <p:sldId id="1018" r:id="rId26"/>
    <p:sldId id="1019" r:id="rId27"/>
    <p:sldId id="1020" r:id="rId28"/>
    <p:sldId id="1021" r:id="rId29"/>
    <p:sldId id="1022" r:id="rId30"/>
    <p:sldId id="1023" r:id="rId31"/>
    <p:sldId id="1024" r:id="rId32"/>
    <p:sldId id="1025" r:id="rId33"/>
    <p:sldId id="1026" r:id="rId34"/>
    <p:sldId id="1027" r:id="rId35"/>
    <p:sldId id="1028" r:id="rId36"/>
    <p:sldId id="1029" r:id="rId37"/>
    <p:sldId id="1030" r:id="rId38"/>
    <p:sldId id="1031" r:id="rId39"/>
    <p:sldId id="1032" r:id="rId40"/>
    <p:sldId id="1033" r:id="rId41"/>
    <p:sldId id="1034" r:id="rId42"/>
    <p:sldId id="1035" r:id="rId43"/>
    <p:sldId id="1037" r:id="rId44"/>
    <p:sldId id="1038" r:id="rId45"/>
    <p:sldId id="1039" r:id="rId46"/>
    <p:sldId id="1040" r:id="rId47"/>
    <p:sldId id="1041" r:id="rId48"/>
    <p:sldId id="1042" r:id="rId49"/>
    <p:sldId id="1043" r:id="rId50"/>
    <p:sldId id="1044" r:id="rId51"/>
    <p:sldId id="1058" r:id="rId52"/>
    <p:sldId id="1059" r:id="rId53"/>
    <p:sldId id="1060" r:id="rId54"/>
    <p:sldId id="1061" r:id="rId55"/>
    <p:sldId id="1062" r:id="rId56"/>
    <p:sldId id="1063" r:id="rId57"/>
    <p:sldId id="1064" r:id="rId58"/>
    <p:sldId id="1065" r:id="rId59"/>
    <p:sldId id="1066" r:id="rId60"/>
    <p:sldId id="1067" r:id="rId61"/>
    <p:sldId id="1068" r:id="rId62"/>
    <p:sldId id="1069" r:id="rId63"/>
    <p:sldId id="1070" r:id="rId64"/>
    <p:sldId id="1071" r:id="rId65"/>
    <p:sldId id="1072" r:id="rId66"/>
    <p:sldId id="1073" r:id="rId67"/>
    <p:sldId id="1074" r:id="rId68"/>
    <p:sldId id="1075" r:id="rId69"/>
    <p:sldId id="1076" r:id="rId70"/>
    <p:sldId id="1077" r:id="rId71"/>
    <p:sldId id="1079" r:id="rId72"/>
    <p:sldId id="1080" r:id="rId73"/>
    <p:sldId id="1081" r:id="rId74"/>
    <p:sldId id="1082" r:id="rId75"/>
    <p:sldId id="1083" r:id="rId76"/>
    <p:sldId id="1084" r:id="rId77"/>
    <p:sldId id="1085" r:id="rId78"/>
    <p:sldId id="1087" r:id="rId79"/>
    <p:sldId id="1088" r:id="rId80"/>
    <p:sldId id="1089" r:id="rId81"/>
    <p:sldId id="502" r:id="rId82"/>
    <p:sldId id="503" r:id="rId83"/>
    <p:sldId id="504" r:id="rId84"/>
  </p:sldIdLst>
  <p:sldSz cx="12192000" cy="6858000"/>
  <p:notesSz cx="6858000" cy="9144000"/>
  <p:custDataLst>
    <p:tags r:id="rId8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DCEA1"/>
    <a:srgbClr val="43B179"/>
    <a:srgbClr val="ABE0C1"/>
    <a:srgbClr val="83B5E0"/>
    <a:srgbClr val="E7F1FA"/>
    <a:srgbClr val="FDEFE3"/>
    <a:srgbClr val="F39D57"/>
    <a:srgbClr val="F1F8ED"/>
    <a:srgbClr val="F9FCF7"/>
    <a:srgbClr val="75CB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89" autoAdjust="0"/>
    <p:restoredTop sz="91751" autoAdjust="0"/>
  </p:normalViewPr>
  <p:slideViewPr>
    <p:cSldViewPr snapToGrid="0">
      <p:cViewPr varScale="1">
        <p:scale>
          <a:sx n="104" d="100"/>
          <a:sy n="104" d="100"/>
        </p:scale>
        <p:origin x="150" y="23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gs" Target="tags/tag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2023/3/9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41174816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15714893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1291237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7</a:t>
            </a:fld>
            <a:endParaRPr lang="zh-CN" altLang="en-US"/>
          </a:p>
        </p:txBody>
      </p:sp>
    </p:spTree>
    <p:extLst>
      <p:ext uri="{BB962C8B-B14F-4D97-AF65-F5344CB8AC3E}">
        <p14:creationId xmlns:p14="http://schemas.microsoft.com/office/powerpoint/2010/main" val="371616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22</a:t>
            </a:fld>
            <a:endParaRPr lang="zh-CN" altLang="en-US"/>
          </a:p>
        </p:txBody>
      </p:sp>
    </p:spTree>
    <p:extLst>
      <p:ext uri="{BB962C8B-B14F-4D97-AF65-F5344CB8AC3E}">
        <p14:creationId xmlns:p14="http://schemas.microsoft.com/office/powerpoint/2010/main" val="3452793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37</a:t>
            </a:fld>
            <a:endParaRPr lang="zh-CN" altLang="en-US"/>
          </a:p>
        </p:txBody>
      </p:sp>
    </p:spTree>
    <p:extLst>
      <p:ext uri="{BB962C8B-B14F-4D97-AF65-F5344CB8AC3E}">
        <p14:creationId xmlns:p14="http://schemas.microsoft.com/office/powerpoint/2010/main" val="560312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48</a:t>
            </a:fld>
            <a:endParaRPr lang="zh-CN" altLang="en-US"/>
          </a:p>
        </p:txBody>
      </p:sp>
    </p:spTree>
    <p:extLst>
      <p:ext uri="{BB962C8B-B14F-4D97-AF65-F5344CB8AC3E}">
        <p14:creationId xmlns:p14="http://schemas.microsoft.com/office/powerpoint/2010/main" val="760064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65</a:t>
            </a:fld>
            <a:endParaRPr lang="zh-CN" altLang="en-US"/>
          </a:p>
        </p:txBody>
      </p:sp>
    </p:spTree>
    <p:extLst>
      <p:ext uri="{BB962C8B-B14F-4D97-AF65-F5344CB8AC3E}">
        <p14:creationId xmlns:p14="http://schemas.microsoft.com/office/powerpoint/2010/main" val="2186479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83</a:t>
            </a:fld>
            <a:endParaRPr lang="zh-CN" altLang="en-US"/>
          </a:p>
        </p:txBody>
      </p:sp>
    </p:spTree>
    <p:extLst>
      <p:ext uri="{BB962C8B-B14F-4D97-AF65-F5344CB8AC3E}">
        <p14:creationId xmlns:p14="http://schemas.microsoft.com/office/powerpoint/2010/main" val="663245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2.png"/><Relationship Id="rId5" Type="http://schemas.openxmlformats.org/officeDocument/2006/relationships/tags" Target="../tags/tag6.xml"/><Relationship Id="rId15" Type="http://schemas.openxmlformats.org/officeDocument/2006/relationships/image" Target="../media/image6.png"/><Relationship Id="rId10" Type="http://schemas.openxmlformats.org/officeDocument/2006/relationships/image" Target="../media/image1.png"/><Relationship Id="rId4" Type="http://schemas.openxmlformats.org/officeDocument/2006/relationships/tags" Target="../tags/tag5.xml"/><Relationship Id="rId9" Type="http://schemas.openxmlformats.org/officeDocument/2006/relationships/slideMaster" Target="../slideMasters/slideMaster1.xml"/><Relationship Id="rId1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8.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6.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4.png"/><Relationship Id="rId5" Type="http://schemas.openxmlformats.org/officeDocument/2006/relationships/slideMaster" Target="../slideMasters/slideMaster1.xml"/><Relationship Id="rId4" Type="http://schemas.openxmlformats.org/officeDocument/2006/relationships/tags" Target="../tags/tag17.xml"/></Relationships>
</file>

<file path=ppt/slideLayouts/_rels/slideLayout7.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image" Target="../media/image8.png"/><Relationship Id="rId5" Type="http://schemas.openxmlformats.org/officeDocument/2006/relationships/tags" Target="../tags/tag22.xml"/><Relationship Id="rId10" Type="http://schemas.openxmlformats.org/officeDocument/2006/relationships/image" Target="../media/image6.png"/><Relationship Id="rId4" Type="http://schemas.openxmlformats.org/officeDocument/2006/relationships/tags" Target="../tags/tag21.xml"/><Relationship Id="rId9"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7.xml"/><Relationship Id="rId7" Type="http://schemas.openxmlformats.org/officeDocument/2006/relationships/image" Target="../media/image4.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Master" Target="../slideMasters/slideMaster1.xml"/><Relationship Id="rId5" Type="http://schemas.openxmlformats.org/officeDocument/2006/relationships/tags" Target="../tags/tag29.xml"/><Relationship Id="rId4" Type="http://schemas.openxmlformats.org/officeDocument/2006/relationships/tags" Target="../tags/tag2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0" name="图片 39" descr="图标&#10;&#10;描述已自动生成"/>
          <p:cNvPicPr>
            <a:picLocks noChangeAspect="1"/>
          </p:cNvPicPr>
          <p:nvPr userDrawn="1">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9836785" y="636905"/>
            <a:ext cx="1298575" cy="1144270"/>
          </a:xfrm>
          <a:prstGeom prst="rect">
            <a:avLst/>
          </a:prstGeom>
        </p:spPr>
      </p:pic>
      <p:pic>
        <p:nvPicPr>
          <p:cNvPr id="21" name="图片 20" descr="图标&#10;&#10;描述已自动生成"/>
          <p:cNvPicPr>
            <a:picLocks noChangeAspect="1"/>
          </p:cNvPicPr>
          <p:nvPr userDrawn="1">
            <p:custDataLst>
              <p:tags r:id="rId2"/>
            </p:custDataLst>
          </p:nvPr>
        </p:nvPicPr>
        <p:blipFill>
          <a:blip r:embed="rId11" cstate="print">
            <a:extLst>
              <a:ext uri="{28A0092B-C50C-407E-A947-70E740481C1C}">
                <a14:useLocalDpi xmlns:a14="http://schemas.microsoft.com/office/drawing/2010/main" val="0"/>
              </a:ext>
            </a:extLst>
          </a:blip>
          <a:stretch>
            <a:fillRect/>
          </a:stretch>
        </p:blipFill>
        <p:spPr>
          <a:xfrm rot="961639">
            <a:off x="10695940" y="621030"/>
            <a:ext cx="883285" cy="1409700"/>
          </a:xfrm>
          <a:prstGeom prst="rect">
            <a:avLst/>
          </a:prstGeom>
        </p:spPr>
      </p:pic>
      <p:pic>
        <p:nvPicPr>
          <p:cNvPr id="13" name="图片 12" descr="人在玩飞盘&#10;&#10;低可信度描述已自动生成"/>
          <p:cNvPicPr>
            <a:picLocks noChangeAspect="1"/>
          </p:cNvPicPr>
          <p:nvPr userDrawn="1">
            <p:custDataLst>
              <p:tags r:id="rId3"/>
            </p:custDataLst>
          </p:nvPr>
        </p:nvPicPr>
        <p:blipFill rotWithShape="1">
          <a:blip r:embed="rId1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custDataLst>
              <p:tags r:id="rId4"/>
            </p:custDataLst>
          </p:nvPr>
        </p:nvPicPr>
        <p:blipFill rotWithShape="1">
          <a:blip r:embed="rId1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custDataLst>
              <p:tags r:id="rId5"/>
            </p:custDataLst>
          </p:nvPr>
        </p:nvPicPr>
        <p:blipFill rotWithShape="1">
          <a:blip r:embed="rId1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1" name="图片 40" descr="图片包含 游戏机, 粉色&#10;&#10;描述已自动生成"/>
          <p:cNvPicPr>
            <a:picLocks noChangeAspect="1"/>
          </p:cNvPicPr>
          <p:nvPr userDrawn="1">
            <p:custDataLst>
              <p:tags r:id="rId6"/>
            </p:custDataLst>
          </p:nvPr>
        </p:nvPicPr>
        <p:blipFill>
          <a:blip r:embed="rId14"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custDataLst>
              <p:tags r:id="rId7"/>
            </p:custDataLst>
          </p:nvPr>
        </p:nvPicPr>
        <p:blipFill>
          <a:blip r:embed="rId15"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custDataLst>
              <p:tags r:id="rId8"/>
            </p:custDataLst>
          </p:nvPr>
        </p:nvPicPr>
        <p:blipFill>
          <a:blip r:embed="rId15" cstate="print">
            <a:extLst>
              <a:ext uri="{28A0092B-C50C-407E-A947-70E740481C1C}">
                <a14:useLocalDpi xmlns:a14="http://schemas.microsoft.com/office/drawing/2010/main" val="0"/>
              </a:ext>
            </a:extLst>
          </a:blip>
          <a:stretch>
            <a:fillRect/>
          </a:stretch>
        </p:blipFill>
        <p:spPr>
          <a:xfrm rot="4500000">
            <a:off x="10660348" y="3938417"/>
            <a:ext cx="388753" cy="49819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4" name="图片 13" descr="蔬菜"/>
          <p:cNvPicPr>
            <a:picLocks noChangeAspect="1"/>
          </p:cNvPicPr>
          <p:nvPr userDrawn="1">
            <p:custDataLst>
              <p:tags r:id="rId1"/>
            </p:custDataLst>
          </p:nvPr>
        </p:nvPicPr>
        <p:blipFill>
          <a:blip r:embed="rId3"/>
          <a:stretch>
            <a:fillRect/>
          </a:stretch>
        </p:blipFill>
        <p:spPr>
          <a:xfrm rot="21300000">
            <a:off x="295910" y="1711960"/>
            <a:ext cx="4019550" cy="372427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61C38F">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5" name="任意多边形: 形状 4"/>
          <p:cNvSpPr/>
          <p:nvPr userDrawn="1"/>
        </p:nvSpPr>
        <p:spPr>
          <a:xfrm rot="10800000" flipH="1">
            <a:off x="9380220" y="4677410"/>
            <a:ext cx="2811145" cy="2181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custDataLst>
              <p:tags r:id="rId1"/>
            </p:custDataLst>
          </p:nvPr>
        </p:nvPicPr>
        <p:blipFill rotWithShape="1">
          <a:blip r:embed="rId5"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9"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635"/>
            <a:ext cx="12192000" cy="6873240"/>
          </a:xfrm>
          <a:prstGeom prst="rect">
            <a:avLst/>
          </a:pr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43B179">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9"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10"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5" name="任意多边形: 形状 4"/>
          <p:cNvSpPr/>
          <p:nvPr userDrawn="1">
            <p:custDataLst>
              <p:tags r:id="rId5"/>
            </p:custDataLst>
          </p:nvPr>
        </p:nvSpPr>
        <p:spPr>
          <a:xfrm rot="10800000" flipH="1">
            <a:off x="9380220" y="4677410"/>
            <a:ext cx="2811145" cy="2181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custDataLst>
              <p:tags r:id="rId6"/>
            </p:custDataLst>
          </p:nvPr>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p:cNvPicPr>
            <a:picLocks noChangeAspect="1"/>
          </p:cNvPicPr>
          <p:nvPr userDrawn="1">
            <p:custDataLst>
              <p:tags r:id="rId7"/>
            </p:custDataLst>
          </p:nvPr>
        </p:nvPicPr>
        <p:blipFill>
          <a:blip r:embed="rId11"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4"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4"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3" Type="http://schemas.openxmlformats.org/officeDocument/2006/relationships/tags" Target="../tags/tag91.xml"/><Relationship Id="rId18" Type="http://schemas.openxmlformats.org/officeDocument/2006/relationships/tags" Target="../tags/tag96.xml"/><Relationship Id="rId26" Type="http://schemas.openxmlformats.org/officeDocument/2006/relationships/tags" Target="../tags/tag104.xml"/><Relationship Id="rId3" Type="http://schemas.openxmlformats.org/officeDocument/2006/relationships/tags" Target="../tags/tag81.xml"/><Relationship Id="rId21" Type="http://schemas.openxmlformats.org/officeDocument/2006/relationships/tags" Target="../tags/tag99.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tags" Target="../tags/tag95.xml"/><Relationship Id="rId25" Type="http://schemas.openxmlformats.org/officeDocument/2006/relationships/tags" Target="../tags/tag103.xml"/><Relationship Id="rId33" Type="http://schemas.openxmlformats.org/officeDocument/2006/relationships/image" Target="../media/image21.png"/><Relationship Id="rId2" Type="http://schemas.openxmlformats.org/officeDocument/2006/relationships/tags" Target="../tags/tag80.xml"/><Relationship Id="rId16" Type="http://schemas.openxmlformats.org/officeDocument/2006/relationships/tags" Target="../tags/tag94.xml"/><Relationship Id="rId20" Type="http://schemas.openxmlformats.org/officeDocument/2006/relationships/tags" Target="../tags/tag98.xml"/><Relationship Id="rId29" Type="http://schemas.openxmlformats.org/officeDocument/2006/relationships/tags" Target="../tags/tag107.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24" Type="http://schemas.openxmlformats.org/officeDocument/2006/relationships/tags" Target="../tags/tag102.xml"/><Relationship Id="rId32" Type="http://schemas.openxmlformats.org/officeDocument/2006/relationships/image" Target="../media/image15.png"/><Relationship Id="rId5" Type="http://schemas.openxmlformats.org/officeDocument/2006/relationships/tags" Target="../tags/tag83.xml"/><Relationship Id="rId15" Type="http://schemas.openxmlformats.org/officeDocument/2006/relationships/tags" Target="../tags/tag93.xml"/><Relationship Id="rId23" Type="http://schemas.openxmlformats.org/officeDocument/2006/relationships/tags" Target="../tags/tag101.xml"/><Relationship Id="rId28" Type="http://schemas.openxmlformats.org/officeDocument/2006/relationships/tags" Target="../tags/tag106.xml"/><Relationship Id="rId10" Type="http://schemas.openxmlformats.org/officeDocument/2006/relationships/tags" Target="../tags/tag88.xml"/><Relationship Id="rId19" Type="http://schemas.openxmlformats.org/officeDocument/2006/relationships/tags" Target="../tags/tag97.xml"/><Relationship Id="rId31" Type="http://schemas.openxmlformats.org/officeDocument/2006/relationships/notesSlide" Target="../notesSlides/notesSlide3.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 Id="rId22" Type="http://schemas.openxmlformats.org/officeDocument/2006/relationships/tags" Target="../tags/tag100.xml"/><Relationship Id="rId27" Type="http://schemas.openxmlformats.org/officeDocument/2006/relationships/tags" Target="../tags/tag105.xml"/><Relationship Id="rId30" Type="http://schemas.openxmlformats.org/officeDocument/2006/relationships/slideLayout" Target="../slideLayouts/slideLayout9.xml"/><Relationship Id="rId8" Type="http://schemas.openxmlformats.org/officeDocument/2006/relationships/tags" Target="../tags/tag86.xml"/></Relationships>
</file>

<file path=ppt/slides/_rels/slide23.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slideLayout" Target="../slideLayouts/slideLayout5.xml"/><Relationship Id="rId5" Type="http://schemas.openxmlformats.org/officeDocument/2006/relationships/tags" Target="../tags/tag112.xml"/><Relationship Id="rId4" Type="http://schemas.openxmlformats.org/officeDocument/2006/relationships/tags" Target="../tags/tag111.xml"/></Relationships>
</file>

<file path=ppt/slides/_rels/slide24.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4"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5.xml"/><Relationship Id="rId1" Type="http://schemas.openxmlformats.org/officeDocument/2006/relationships/tags" Target="../tags/tag1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4"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5.xml"/><Relationship Id="rId1" Type="http://schemas.openxmlformats.org/officeDocument/2006/relationships/tags" Target="../tags/tag120.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5.xml"/><Relationship Id="rId1" Type="http://schemas.openxmlformats.org/officeDocument/2006/relationships/tags" Target="../tags/tag1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3" Type="http://schemas.openxmlformats.org/officeDocument/2006/relationships/tags" Target="../tags/tag134.xml"/><Relationship Id="rId18" Type="http://schemas.openxmlformats.org/officeDocument/2006/relationships/tags" Target="../tags/tag139.xml"/><Relationship Id="rId26" Type="http://schemas.openxmlformats.org/officeDocument/2006/relationships/tags" Target="../tags/tag147.xml"/><Relationship Id="rId3" Type="http://schemas.openxmlformats.org/officeDocument/2006/relationships/tags" Target="../tags/tag124.xml"/><Relationship Id="rId21" Type="http://schemas.openxmlformats.org/officeDocument/2006/relationships/tags" Target="../tags/tag142.xml"/><Relationship Id="rId7" Type="http://schemas.openxmlformats.org/officeDocument/2006/relationships/tags" Target="../tags/tag128.xml"/><Relationship Id="rId12" Type="http://schemas.openxmlformats.org/officeDocument/2006/relationships/tags" Target="../tags/tag133.xml"/><Relationship Id="rId17" Type="http://schemas.openxmlformats.org/officeDocument/2006/relationships/tags" Target="../tags/tag138.xml"/><Relationship Id="rId25" Type="http://schemas.openxmlformats.org/officeDocument/2006/relationships/tags" Target="../tags/tag146.xml"/><Relationship Id="rId33" Type="http://schemas.openxmlformats.org/officeDocument/2006/relationships/image" Target="../media/image26.png"/><Relationship Id="rId2" Type="http://schemas.openxmlformats.org/officeDocument/2006/relationships/tags" Target="../tags/tag123.xml"/><Relationship Id="rId16" Type="http://schemas.openxmlformats.org/officeDocument/2006/relationships/tags" Target="../tags/tag137.xml"/><Relationship Id="rId20" Type="http://schemas.openxmlformats.org/officeDocument/2006/relationships/tags" Target="../tags/tag141.xml"/><Relationship Id="rId29" Type="http://schemas.openxmlformats.org/officeDocument/2006/relationships/tags" Target="../tags/tag150.xml"/><Relationship Id="rId1" Type="http://schemas.openxmlformats.org/officeDocument/2006/relationships/tags" Target="../tags/tag122.xml"/><Relationship Id="rId6" Type="http://schemas.openxmlformats.org/officeDocument/2006/relationships/tags" Target="../tags/tag127.xml"/><Relationship Id="rId11" Type="http://schemas.openxmlformats.org/officeDocument/2006/relationships/tags" Target="../tags/tag132.xml"/><Relationship Id="rId24" Type="http://schemas.openxmlformats.org/officeDocument/2006/relationships/tags" Target="../tags/tag145.xml"/><Relationship Id="rId32" Type="http://schemas.openxmlformats.org/officeDocument/2006/relationships/image" Target="../media/image15.png"/><Relationship Id="rId5" Type="http://schemas.openxmlformats.org/officeDocument/2006/relationships/tags" Target="../tags/tag126.xml"/><Relationship Id="rId15" Type="http://schemas.openxmlformats.org/officeDocument/2006/relationships/tags" Target="../tags/tag136.xml"/><Relationship Id="rId23" Type="http://schemas.openxmlformats.org/officeDocument/2006/relationships/tags" Target="../tags/tag144.xml"/><Relationship Id="rId28" Type="http://schemas.openxmlformats.org/officeDocument/2006/relationships/tags" Target="../tags/tag149.xml"/><Relationship Id="rId10" Type="http://schemas.openxmlformats.org/officeDocument/2006/relationships/tags" Target="../tags/tag131.xml"/><Relationship Id="rId19" Type="http://schemas.openxmlformats.org/officeDocument/2006/relationships/tags" Target="../tags/tag140.xml"/><Relationship Id="rId31" Type="http://schemas.openxmlformats.org/officeDocument/2006/relationships/notesSlide" Target="../notesSlides/notesSlide4.xml"/><Relationship Id="rId4" Type="http://schemas.openxmlformats.org/officeDocument/2006/relationships/tags" Target="../tags/tag125.xml"/><Relationship Id="rId9" Type="http://schemas.openxmlformats.org/officeDocument/2006/relationships/tags" Target="../tags/tag130.xml"/><Relationship Id="rId14" Type="http://schemas.openxmlformats.org/officeDocument/2006/relationships/tags" Target="../tags/tag135.xml"/><Relationship Id="rId22" Type="http://schemas.openxmlformats.org/officeDocument/2006/relationships/tags" Target="../tags/tag143.xml"/><Relationship Id="rId27" Type="http://schemas.openxmlformats.org/officeDocument/2006/relationships/tags" Target="../tags/tag148.xml"/><Relationship Id="rId30" Type="http://schemas.openxmlformats.org/officeDocument/2006/relationships/slideLayout" Target="../slideLayouts/slideLayout9.xml"/><Relationship Id="rId8" Type="http://schemas.openxmlformats.org/officeDocument/2006/relationships/tags" Target="../tags/tag129.xml"/></Relationships>
</file>

<file path=ppt/slides/_rels/slide38.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 Id="rId4"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8" Type="http://schemas.openxmlformats.org/officeDocument/2006/relationships/tags" Target="../tags/tag161.xml"/><Relationship Id="rId3" Type="http://schemas.openxmlformats.org/officeDocument/2006/relationships/tags" Target="../tags/tag156.xml"/><Relationship Id="rId7" Type="http://schemas.openxmlformats.org/officeDocument/2006/relationships/tags" Target="../tags/tag160.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9"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5.xml"/><Relationship Id="rId1" Type="http://schemas.openxmlformats.org/officeDocument/2006/relationships/tags" Target="../tags/tag16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4"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3" Type="http://schemas.openxmlformats.org/officeDocument/2006/relationships/tags" Target="../tags/tag178.xml"/><Relationship Id="rId18" Type="http://schemas.openxmlformats.org/officeDocument/2006/relationships/tags" Target="../tags/tag183.xml"/><Relationship Id="rId26" Type="http://schemas.openxmlformats.org/officeDocument/2006/relationships/tags" Target="../tags/tag191.xml"/><Relationship Id="rId3" Type="http://schemas.openxmlformats.org/officeDocument/2006/relationships/tags" Target="../tags/tag168.xml"/><Relationship Id="rId21" Type="http://schemas.openxmlformats.org/officeDocument/2006/relationships/tags" Target="../tags/tag186.xml"/><Relationship Id="rId7" Type="http://schemas.openxmlformats.org/officeDocument/2006/relationships/tags" Target="../tags/tag172.xml"/><Relationship Id="rId12" Type="http://schemas.openxmlformats.org/officeDocument/2006/relationships/tags" Target="../tags/tag177.xml"/><Relationship Id="rId17" Type="http://schemas.openxmlformats.org/officeDocument/2006/relationships/tags" Target="../tags/tag182.xml"/><Relationship Id="rId25" Type="http://schemas.openxmlformats.org/officeDocument/2006/relationships/tags" Target="../tags/tag190.xml"/><Relationship Id="rId33" Type="http://schemas.openxmlformats.org/officeDocument/2006/relationships/image" Target="../media/image29.png"/><Relationship Id="rId2" Type="http://schemas.openxmlformats.org/officeDocument/2006/relationships/tags" Target="../tags/tag167.xml"/><Relationship Id="rId16" Type="http://schemas.openxmlformats.org/officeDocument/2006/relationships/tags" Target="../tags/tag181.xml"/><Relationship Id="rId20" Type="http://schemas.openxmlformats.org/officeDocument/2006/relationships/tags" Target="../tags/tag185.xml"/><Relationship Id="rId29" Type="http://schemas.openxmlformats.org/officeDocument/2006/relationships/tags" Target="../tags/tag194.xml"/><Relationship Id="rId1" Type="http://schemas.openxmlformats.org/officeDocument/2006/relationships/tags" Target="../tags/tag166.xml"/><Relationship Id="rId6" Type="http://schemas.openxmlformats.org/officeDocument/2006/relationships/tags" Target="../tags/tag171.xml"/><Relationship Id="rId11" Type="http://schemas.openxmlformats.org/officeDocument/2006/relationships/tags" Target="../tags/tag176.xml"/><Relationship Id="rId24" Type="http://schemas.openxmlformats.org/officeDocument/2006/relationships/tags" Target="../tags/tag189.xml"/><Relationship Id="rId32" Type="http://schemas.openxmlformats.org/officeDocument/2006/relationships/image" Target="../media/image15.png"/><Relationship Id="rId5" Type="http://schemas.openxmlformats.org/officeDocument/2006/relationships/tags" Target="../tags/tag170.xml"/><Relationship Id="rId15" Type="http://schemas.openxmlformats.org/officeDocument/2006/relationships/tags" Target="../tags/tag180.xml"/><Relationship Id="rId23" Type="http://schemas.openxmlformats.org/officeDocument/2006/relationships/tags" Target="../tags/tag188.xml"/><Relationship Id="rId28" Type="http://schemas.openxmlformats.org/officeDocument/2006/relationships/tags" Target="../tags/tag193.xml"/><Relationship Id="rId10" Type="http://schemas.openxmlformats.org/officeDocument/2006/relationships/tags" Target="../tags/tag175.xml"/><Relationship Id="rId19" Type="http://schemas.openxmlformats.org/officeDocument/2006/relationships/tags" Target="../tags/tag184.xml"/><Relationship Id="rId31" Type="http://schemas.openxmlformats.org/officeDocument/2006/relationships/notesSlide" Target="../notesSlides/notesSlide5.xml"/><Relationship Id="rId4" Type="http://schemas.openxmlformats.org/officeDocument/2006/relationships/tags" Target="../tags/tag169.xml"/><Relationship Id="rId9" Type="http://schemas.openxmlformats.org/officeDocument/2006/relationships/tags" Target="../tags/tag174.xml"/><Relationship Id="rId14" Type="http://schemas.openxmlformats.org/officeDocument/2006/relationships/tags" Target="../tags/tag179.xml"/><Relationship Id="rId22" Type="http://schemas.openxmlformats.org/officeDocument/2006/relationships/tags" Target="../tags/tag187.xml"/><Relationship Id="rId27" Type="http://schemas.openxmlformats.org/officeDocument/2006/relationships/tags" Target="../tags/tag192.xml"/><Relationship Id="rId30" Type="http://schemas.openxmlformats.org/officeDocument/2006/relationships/slideLayout" Target="../slideLayouts/slideLayout9.xml"/><Relationship Id="rId8" Type="http://schemas.openxmlformats.org/officeDocument/2006/relationships/tags" Target="../tags/tag173.xml"/></Relationships>
</file>

<file path=ppt/slides/_rels/slide49.xml.rels><?xml version="1.0" encoding="UTF-8" standalone="yes"?>
<Relationships xmlns="http://schemas.openxmlformats.org/package/2006/relationships"><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 Id="rId5" Type="http://schemas.openxmlformats.org/officeDocument/2006/relationships/image" Target="../media/image30.png"/><Relationship Id="rId4"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5.xml"/><Relationship Id="rId1" Type="http://schemas.openxmlformats.org/officeDocument/2006/relationships/tags" Target="../tags/tag20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5.xml"/><Relationship Id="rId1" Type="http://schemas.openxmlformats.org/officeDocument/2006/relationships/tags" Target="../tags/tag20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4"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3" Type="http://schemas.openxmlformats.org/officeDocument/2006/relationships/tags" Target="../tags/tag218.xml"/><Relationship Id="rId18" Type="http://schemas.openxmlformats.org/officeDocument/2006/relationships/tags" Target="../tags/tag223.xml"/><Relationship Id="rId26" Type="http://schemas.openxmlformats.org/officeDocument/2006/relationships/tags" Target="../tags/tag231.xml"/><Relationship Id="rId3" Type="http://schemas.openxmlformats.org/officeDocument/2006/relationships/tags" Target="../tags/tag208.xml"/><Relationship Id="rId21" Type="http://schemas.openxmlformats.org/officeDocument/2006/relationships/tags" Target="../tags/tag226.xml"/><Relationship Id="rId34" Type="http://schemas.openxmlformats.org/officeDocument/2006/relationships/image" Target="../media/image36.png"/><Relationship Id="rId7" Type="http://schemas.openxmlformats.org/officeDocument/2006/relationships/tags" Target="../tags/tag212.xml"/><Relationship Id="rId12" Type="http://schemas.openxmlformats.org/officeDocument/2006/relationships/tags" Target="../tags/tag217.xml"/><Relationship Id="rId17" Type="http://schemas.openxmlformats.org/officeDocument/2006/relationships/tags" Target="../tags/tag222.xml"/><Relationship Id="rId25" Type="http://schemas.openxmlformats.org/officeDocument/2006/relationships/tags" Target="../tags/tag230.xml"/><Relationship Id="rId33" Type="http://schemas.openxmlformats.org/officeDocument/2006/relationships/image" Target="../media/image15.png"/><Relationship Id="rId2" Type="http://schemas.openxmlformats.org/officeDocument/2006/relationships/tags" Target="../tags/tag207.xml"/><Relationship Id="rId16" Type="http://schemas.openxmlformats.org/officeDocument/2006/relationships/tags" Target="../tags/tag221.xml"/><Relationship Id="rId20" Type="http://schemas.openxmlformats.org/officeDocument/2006/relationships/tags" Target="../tags/tag225.xml"/><Relationship Id="rId29" Type="http://schemas.openxmlformats.org/officeDocument/2006/relationships/tags" Target="../tags/tag234.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tags" Target="../tags/tag216.xml"/><Relationship Id="rId24" Type="http://schemas.openxmlformats.org/officeDocument/2006/relationships/tags" Target="../tags/tag229.xml"/><Relationship Id="rId32" Type="http://schemas.openxmlformats.org/officeDocument/2006/relationships/notesSlide" Target="../notesSlides/notesSlide6.xml"/><Relationship Id="rId5" Type="http://schemas.openxmlformats.org/officeDocument/2006/relationships/tags" Target="../tags/tag210.xml"/><Relationship Id="rId15" Type="http://schemas.openxmlformats.org/officeDocument/2006/relationships/tags" Target="../tags/tag220.xml"/><Relationship Id="rId23" Type="http://schemas.openxmlformats.org/officeDocument/2006/relationships/tags" Target="../tags/tag228.xml"/><Relationship Id="rId28" Type="http://schemas.openxmlformats.org/officeDocument/2006/relationships/tags" Target="../tags/tag233.xml"/><Relationship Id="rId10" Type="http://schemas.openxmlformats.org/officeDocument/2006/relationships/tags" Target="../tags/tag215.xml"/><Relationship Id="rId19" Type="http://schemas.openxmlformats.org/officeDocument/2006/relationships/tags" Target="../tags/tag224.xml"/><Relationship Id="rId31" Type="http://schemas.openxmlformats.org/officeDocument/2006/relationships/slideLayout" Target="../slideLayouts/slideLayout9.xml"/><Relationship Id="rId4" Type="http://schemas.openxmlformats.org/officeDocument/2006/relationships/tags" Target="../tags/tag209.xml"/><Relationship Id="rId9" Type="http://schemas.openxmlformats.org/officeDocument/2006/relationships/tags" Target="../tags/tag214.xml"/><Relationship Id="rId14" Type="http://schemas.openxmlformats.org/officeDocument/2006/relationships/tags" Target="../tags/tag219.xml"/><Relationship Id="rId22" Type="http://schemas.openxmlformats.org/officeDocument/2006/relationships/tags" Target="../tags/tag227.xml"/><Relationship Id="rId27" Type="http://schemas.openxmlformats.org/officeDocument/2006/relationships/tags" Target="../tags/tag232.xml"/><Relationship Id="rId30" Type="http://schemas.openxmlformats.org/officeDocument/2006/relationships/tags" Target="../tags/tag235.xml"/><Relationship Id="rId8" Type="http://schemas.openxmlformats.org/officeDocument/2006/relationships/tags" Target="../tags/tag213.xml"/></Relationships>
</file>

<file path=ppt/slides/_rels/slide66.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image" Target="../media/image37.jpeg"/><Relationship Id="rId5" Type="http://schemas.openxmlformats.org/officeDocument/2006/relationships/slideLayout" Target="../slideLayouts/slideLayout5.xml"/><Relationship Id="rId4" Type="http://schemas.openxmlformats.org/officeDocument/2006/relationships/tags" Target="../tags/tag23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5.xml"/><Relationship Id="rId1" Type="http://schemas.openxmlformats.org/officeDocument/2006/relationships/tags" Target="../tags/tag240.xml"/></Relationships>
</file>

<file path=ppt/slides/_rels/slide7.xml.rels><?xml version="1.0" encoding="UTF-8" standalone="yes"?>
<Relationships xmlns="http://schemas.openxmlformats.org/package/2006/relationships"><Relationship Id="rId13" Type="http://schemas.openxmlformats.org/officeDocument/2006/relationships/tags" Target="../tags/tag55.xml"/><Relationship Id="rId18" Type="http://schemas.openxmlformats.org/officeDocument/2006/relationships/tags" Target="../tags/tag60.xml"/><Relationship Id="rId26" Type="http://schemas.openxmlformats.org/officeDocument/2006/relationships/tags" Target="../tags/tag68.xml"/><Relationship Id="rId3" Type="http://schemas.openxmlformats.org/officeDocument/2006/relationships/tags" Target="../tags/tag45.xml"/><Relationship Id="rId21" Type="http://schemas.openxmlformats.org/officeDocument/2006/relationships/tags" Target="../tags/tag63.xml"/><Relationship Id="rId34" Type="http://schemas.openxmlformats.org/officeDocument/2006/relationships/image" Target="../media/image16.png"/><Relationship Id="rId7" Type="http://schemas.openxmlformats.org/officeDocument/2006/relationships/tags" Target="../tags/tag49.xml"/><Relationship Id="rId12" Type="http://schemas.openxmlformats.org/officeDocument/2006/relationships/tags" Target="../tags/tag54.xml"/><Relationship Id="rId17" Type="http://schemas.openxmlformats.org/officeDocument/2006/relationships/tags" Target="../tags/tag59.xml"/><Relationship Id="rId25" Type="http://schemas.openxmlformats.org/officeDocument/2006/relationships/tags" Target="../tags/tag67.xml"/><Relationship Id="rId33" Type="http://schemas.openxmlformats.org/officeDocument/2006/relationships/image" Target="../media/image15.png"/><Relationship Id="rId2" Type="http://schemas.openxmlformats.org/officeDocument/2006/relationships/tags" Target="../tags/tag44.xml"/><Relationship Id="rId16" Type="http://schemas.openxmlformats.org/officeDocument/2006/relationships/tags" Target="../tags/tag58.xml"/><Relationship Id="rId20" Type="http://schemas.openxmlformats.org/officeDocument/2006/relationships/tags" Target="../tags/tag62.xml"/><Relationship Id="rId29" Type="http://schemas.openxmlformats.org/officeDocument/2006/relationships/tags" Target="../tags/tag71.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24" Type="http://schemas.openxmlformats.org/officeDocument/2006/relationships/tags" Target="../tags/tag66.xml"/><Relationship Id="rId32" Type="http://schemas.openxmlformats.org/officeDocument/2006/relationships/notesSlide" Target="../notesSlides/notesSlide2.xml"/><Relationship Id="rId5" Type="http://schemas.openxmlformats.org/officeDocument/2006/relationships/tags" Target="../tags/tag47.xml"/><Relationship Id="rId15" Type="http://schemas.openxmlformats.org/officeDocument/2006/relationships/tags" Target="../tags/tag57.xml"/><Relationship Id="rId23" Type="http://schemas.openxmlformats.org/officeDocument/2006/relationships/tags" Target="../tags/tag65.xml"/><Relationship Id="rId28" Type="http://schemas.openxmlformats.org/officeDocument/2006/relationships/tags" Target="../tags/tag70.xml"/><Relationship Id="rId10" Type="http://schemas.openxmlformats.org/officeDocument/2006/relationships/tags" Target="../tags/tag52.xml"/><Relationship Id="rId19" Type="http://schemas.openxmlformats.org/officeDocument/2006/relationships/tags" Target="../tags/tag61.xml"/><Relationship Id="rId31" Type="http://schemas.openxmlformats.org/officeDocument/2006/relationships/slideLayout" Target="../slideLayouts/slideLayout9.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 Id="rId22" Type="http://schemas.openxmlformats.org/officeDocument/2006/relationships/tags" Target="../tags/tag64.xml"/><Relationship Id="rId27" Type="http://schemas.openxmlformats.org/officeDocument/2006/relationships/tags" Target="../tags/tag69.xml"/><Relationship Id="rId30" Type="http://schemas.openxmlformats.org/officeDocument/2006/relationships/tags" Target="../tags/tag72.xml"/><Relationship Id="rId8" Type="http://schemas.openxmlformats.org/officeDocument/2006/relationships/tags" Target="../tags/tag50.xml"/></Relationships>
</file>

<file path=ppt/slides/_rels/slide70.xml.rels><?xml version="1.0" encoding="UTF-8" standalone="yes"?>
<Relationships xmlns="http://schemas.openxmlformats.org/package/2006/relationships"><Relationship Id="rId8" Type="http://schemas.openxmlformats.org/officeDocument/2006/relationships/tags" Target="../tags/tag248.xml"/><Relationship Id="rId3" Type="http://schemas.openxmlformats.org/officeDocument/2006/relationships/tags" Target="../tags/tag243.xml"/><Relationship Id="rId7" Type="http://schemas.openxmlformats.org/officeDocument/2006/relationships/tags" Target="../tags/tag247.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9"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 Id="rId4"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5.xml"/><Relationship Id="rId1" Type="http://schemas.openxmlformats.org/officeDocument/2006/relationships/tags" Target="../tags/tag25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 Id="rId4"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5.xml"/><Relationship Id="rId1" Type="http://schemas.openxmlformats.org/officeDocument/2006/relationships/tags" Target="../tags/tag25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63.xml"/><Relationship Id="rId5" Type="http://schemas.openxmlformats.org/officeDocument/2006/relationships/image" Target="../media/image13.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p:nvPr/>
        </p:nvSpPr>
        <p:spPr>
          <a:xfrm>
            <a:off x="728837" y="2761992"/>
            <a:ext cx="6780137" cy="708938"/>
          </a:xfrm>
          <a:custGeom>
            <a:avLst/>
            <a:gdLst/>
            <a:ahLst/>
            <a:cxnLst>
              <a:cxn ang="3">
                <a:pos x="hc" y="t"/>
              </a:cxn>
              <a:cxn ang="cd2">
                <a:pos x="l" y="vc"/>
              </a:cxn>
              <a:cxn ang="cd4">
                <a:pos x="hc" y="b"/>
              </a:cxn>
              <a:cxn ang="0">
                <a:pos x="r" y="vc"/>
              </a:cxn>
            </a:cxnLst>
            <a:rect l="l" t="t" r="r" b="b"/>
            <a:pathLst>
              <a:path w="10677" h="1116">
                <a:moveTo>
                  <a:pt x="9017" y="880"/>
                </a:moveTo>
                <a:cubicBezTo>
                  <a:pt x="8966" y="880"/>
                  <a:pt x="8904" y="883"/>
                  <a:pt x="8832" y="888"/>
                </a:cubicBezTo>
                <a:lnTo>
                  <a:pt x="8831" y="929"/>
                </a:lnTo>
                <a:lnTo>
                  <a:pt x="8832" y="962"/>
                </a:lnTo>
                <a:lnTo>
                  <a:pt x="8876" y="962"/>
                </a:lnTo>
                <a:cubicBezTo>
                  <a:pt x="8926" y="962"/>
                  <a:pt x="8965" y="961"/>
                  <a:pt x="8991" y="959"/>
                </a:cubicBezTo>
                <a:cubicBezTo>
                  <a:pt x="9017" y="958"/>
                  <a:pt x="9038" y="954"/>
                  <a:pt x="9054" y="947"/>
                </a:cubicBezTo>
                <a:cubicBezTo>
                  <a:pt x="9062" y="944"/>
                  <a:pt x="9069" y="937"/>
                  <a:pt x="9075" y="929"/>
                </a:cubicBezTo>
                <a:cubicBezTo>
                  <a:pt x="9080" y="920"/>
                  <a:pt x="9083" y="911"/>
                  <a:pt x="9083" y="902"/>
                </a:cubicBezTo>
                <a:cubicBezTo>
                  <a:pt x="9083" y="894"/>
                  <a:pt x="9081" y="888"/>
                  <a:pt x="9078" y="886"/>
                </a:cubicBezTo>
                <a:cubicBezTo>
                  <a:pt x="9072" y="882"/>
                  <a:pt x="9052" y="880"/>
                  <a:pt x="9017" y="880"/>
                </a:cubicBezTo>
                <a:close/>
                <a:moveTo>
                  <a:pt x="8021" y="826"/>
                </a:moveTo>
                <a:lnTo>
                  <a:pt x="8022" y="827"/>
                </a:lnTo>
                <a:cubicBezTo>
                  <a:pt x="8029" y="832"/>
                  <a:pt x="8036" y="839"/>
                  <a:pt x="8043" y="850"/>
                </a:cubicBezTo>
                <a:cubicBezTo>
                  <a:pt x="8051" y="862"/>
                  <a:pt x="8056" y="873"/>
                  <a:pt x="8056" y="883"/>
                </a:cubicBezTo>
                <a:cubicBezTo>
                  <a:pt x="8056" y="894"/>
                  <a:pt x="8050" y="906"/>
                  <a:pt x="8039" y="917"/>
                </a:cubicBezTo>
                <a:lnTo>
                  <a:pt x="8020" y="931"/>
                </a:lnTo>
                <a:lnTo>
                  <a:pt x="7993" y="941"/>
                </a:lnTo>
                <a:cubicBezTo>
                  <a:pt x="8002" y="942"/>
                  <a:pt x="8011" y="943"/>
                  <a:pt x="8020" y="944"/>
                </a:cubicBezTo>
                <a:cubicBezTo>
                  <a:pt x="8050" y="949"/>
                  <a:pt x="8065" y="961"/>
                  <a:pt x="8065" y="981"/>
                </a:cubicBezTo>
                <a:cubicBezTo>
                  <a:pt x="8065" y="989"/>
                  <a:pt x="8060" y="1003"/>
                  <a:pt x="8049" y="1022"/>
                </a:cubicBezTo>
                <a:cubicBezTo>
                  <a:pt x="8033" y="1048"/>
                  <a:pt x="8020" y="1064"/>
                  <a:pt x="8010" y="1072"/>
                </a:cubicBezTo>
                <a:cubicBezTo>
                  <a:pt x="7995" y="1084"/>
                  <a:pt x="7980" y="1091"/>
                  <a:pt x="7965" y="1091"/>
                </a:cubicBezTo>
                <a:cubicBezTo>
                  <a:pt x="7948" y="1091"/>
                  <a:pt x="7929" y="1085"/>
                  <a:pt x="7910" y="1075"/>
                </a:cubicBezTo>
                <a:cubicBezTo>
                  <a:pt x="7886" y="1063"/>
                  <a:pt x="7865" y="1047"/>
                  <a:pt x="7846" y="1027"/>
                </a:cubicBezTo>
                <a:cubicBezTo>
                  <a:pt x="7828" y="1008"/>
                  <a:pt x="7807" y="982"/>
                  <a:pt x="7784" y="949"/>
                </a:cubicBezTo>
                <a:cubicBezTo>
                  <a:pt x="7776" y="938"/>
                  <a:pt x="7773" y="928"/>
                  <a:pt x="7773" y="918"/>
                </a:cubicBezTo>
                <a:cubicBezTo>
                  <a:pt x="7773" y="905"/>
                  <a:pt x="7779" y="894"/>
                  <a:pt x="7793" y="885"/>
                </a:cubicBezTo>
                <a:cubicBezTo>
                  <a:pt x="7812" y="874"/>
                  <a:pt x="7832" y="865"/>
                  <a:pt x="7854" y="859"/>
                </a:cubicBezTo>
                <a:cubicBezTo>
                  <a:pt x="7863" y="856"/>
                  <a:pt x="7873" y="858"/>
                  <a:pt x="7884" y="864"/>
                </a:cubicBezTo>
                <a:cubicBezTo>
                  <a:pt x="7895" y="871"/>
                  <a:pt x="7907" y="880"/>
                  <a:pt x="7919" y="891"/>
                </a:cubicBezTo>
                <a:cubicBezTo>
                  <a:pt x="7937" y="872"/>
                  <a:pt x="7956" y="854"/>
                  <a:pt x="7976" y="838"/>
                </a:cubicBezTo>
                <a:lnTo>
                  <a:pt x="7983" y="833"/>
                </a:lnTo>
                <a:lnTo>
                  <a:pt x="7988" y="832"/>
                </a:lnTo>
                <a:cubicBezTo>
                  <a:pt x="7997" y="831"/>
                  <a:pt x="8005" y="829"/>
                  <a:pt x="8013" y="828"/>
                </a:cubicBezTo>
                <a:lnTo>
                  <a:pt x="8021" y="826"/>
                </a:lnTo>
                <a:close/>
                <a:moveTo>
                  <a:pt x="6863" y="734"/>
                </a:moveTo>
                <a:cubicBezTo>
                  <a:pt x="6915" y="734"/>
                  <a:pt x="6955" y="737"/>
                  <a:pt x="6982" y="741"/>
                </a:cubicBezTo>
                <a:cubicBezTo>
                  <a:pt x="7019" y="746"/>
                  <a:pt x="7043" y="763"/>
                  <a:pt x="7055" y="793"/>
                </a:cubicBezTo>
                <a:cubicBezTo>
                  <a:pt x="7067" y="826"/>
                  <a:pt x="7073" y="866"/>
                  <a:pt x="7073" y="913"/>
                </a:cubicBezTo>
                <a:cubicBezTo>
                  <a:pt x="7073" y="942"/>
                  <a:pt x="7070" y="969"/>
                  <a:pt x="7064" y="992"/>
                </a:cubicBezTo>
                <a:cubicBezTo>
                  <a:pt x="7059" y="1016"/>
                  <a:pt x="7052" y="1029"/>
                  <a:pt x="7045" y="1033"/>
                </a:cubicBezTo>
                <a:cubicBezTo>
                  <a:pt x="7019" y="1050"/>
                  <a:pt x="6971" y="1062"/>
                  <a:pt x="6902" y="1069"/>
                </a:cubicBezTo>
                <a:cubicBezTo>
                  <a:pt x="6833" y="1075"/>
                  <a:pt x="6759" y="1079"/>
                  <a:pt x="6680" y="1079"/>
                </a:cubicBezTo>
                <a:cubicBezTo>
                  <a:pt x="6601" y="1079"/>
                  <a:pt x="6543" y="1076"/>
                  <a:pt x="6509" y="1070"/>
                </a:cubicBezTo>
                <a:cubicBezTo>
                  <a:pt x="6477" y="1066"/>
                  <a:pt x="6455" y="1045"/>
                  <a:pt x="6442" y="1008"/>
                </a:cubicBezTo>
                <a:cubicBezTo>
                  <a:pt x="6438" y="998"/>
                  <a:pt x="6434" y="980"/>
                  <a:pt x="6431" y="954"/>
                </a:cubicBezTo>
                <a:cubicBezTo>
                  <a:pt x="6429" y="928"/>
                  <a:pt x="6427" y="899"/>
                  <a:pt x="6427" y="868"/>
                </a:cubicBezTo>
                <a:cubicBezTo>
                  <a:pt x="6427" y="833"/>
                  <a:pt x="6429" y="799"/>
                  <a:pt x="6433" y="769"/>
                </a:cubicBezTo>
                <a:lnTo>
                  <a:pt x="6558" y="756"/>
                </a:lnTo>
                <a:cubicBezTo>
                  <a:pt x="6553" y="806"/>
                  <a:pt x="6550" y="848"/>
                  <a:pt x="6550" y="882"/>
                </a:cubicBezTo>
                <a:cubicBezTo>
                  <a:pt x="6550" y="925"/>
                  <a:pt x="6554" y="950"/>
                  <a:pt x="6563" y="957"/>
                </a:cubicBezTo>
                <a:cubicBezTo>
                  <a:pt x="6567" y="961"/>
                  <a:pt x="6591" y="963"/>
                  <a:pt x="6636" y="963"/>
                </a:cubicBezTo>
                <a:cubicBezTo>
                  <a:pt x="6674" y="963"/>
                  <a:pt x="6711" y="961"/>
                  <a:pt x="6749" y="957"/>
                </a:cubicBezTo>
                <a:cubicBezTo>
                  <a:pt x="6787" y="953"/>
                  <a:pt x="6812" y="949"/>
                  <a:pt x="6825" y="943"/>
                </a:cubicBezTo>
                <a:cubicBezTo>
                  <a:pt x="6833" y="939"/>
                  <a:pt x="6839" y="932"/>
                  <a:pt x="6844" y="920"/>
                </a:cubicBezTo>
                <a:cubicBezTo>
                  <a:pt x="6848" y="908"/>
                  <a:pt x="6851" y="896"/>
                  <a:pt x="6851" y="882"/>
                </a:cubicBezTo>
                <a:cubicBezTo>
                  <a:pt x="6851" y="867"/>
                  <a:pt x="6848" y="858"/>
                  <a:pt x="6844" y="853"/>
                </a:cubicBezTo>
                <a:cubicBezTo>
                  <a:pt x="6840" y="849"/>
                  <a:pt x="6815" y="847"/>
                  <a:pt x="6771" y="847"/>
                </a:cubicBezTo>
                <a:cubicBezTo>
                  <a:pt x="6719" y="847"/>
                  <a:pt x="6649" y="850"/>
                  <a:pt x="6561" y="856"/>
                </a:cubicBezTo>
                <a:lnTo>
                  <a:pt x="6565" y="750"/>
                </a:lnTo>
                <a:cubicBezTo>
                  <a:pt x="6683" y="740"/>
                  <a:pt x="6782" y="734"/>
                  <a:pt x="6863" y="734"/>
                </a:cubicBezTo>
                <a:close/>
                <a:moveTo>
                  <a:pt x="3921" y="734"/>
                </a:moveTo>
                <a:lnTo>
                  <a:pt x="4102" y="734"/>
                </a:lnTo>
                <a:cubicBezTo>
                  <a:pt x="4094" y="809"/>
                  <a:pt x="4081" y="880"/>
                  <a:pt x="4064" y="949"/>
                </a:cubicBezTo>
                <a:cubicBezTo>
                  <a:pt x="4046" y="1018"/>
                  <a:pt x="4029" y="1060"/>
                  <a:pt x="4011" y="1076"/>
                </a:cubicBezTo>
                <a:cubicBezTo>
                  <a:pt x="3985" y="1099"/>
                  <a:pt x="3950" y="1111"/>
                  <a:pt x="3906" y="1111"/>
                </a:cubicBezTo>
                <a:cubicBezTo>
                  <a:pt x="3885" y="1111"/>
                  <a:pt x="3861" y="1109"/>
                  <a:pt x="3835" y="1106"/>
                </a:cubicBezTo>
                <a:cubicBezTo>
                  <a:pt x="3823" y="1103"/>
                  <a:pt x="3809" y="1102"/>
                  <a:pt x="3792" y="1102"/>
                </a:cubicBezTo>
                <a:cubicBezTo>
                  <a:pt x="3799" y="1062"/>
                  <a:pt x="3817" y="997"/>
                  <a:pt x="3846" y="908"/>
                </a:cubicBezTo>
                <a:cubicBezTo>
                  <a:pt x="3865" y="852"/>
                  <a:pt x="3879" y="808"/>
                  <a:pt x="3891" y="777"/>
                </a:cubicBezTo>
                <a:lnTo>
                  <a:pt x="3892" y="774"/>
                </a:lnTo>
                <a:lnTo>
                  <a:pt x="3893" y="772"/>
                </a:lnTo>
                <a:cubicBezTo>
                  <a:pt x="3899" y="764"/>
                  <a:pt x="3906" y="755"/>
                  <a:pt x="3913" y="745"/>
                </a:cubicBezTo>
                <a:lnTo>
                  <a:pt x="3921" y="734"/>
                </a:lnTo>
                <a:close/>
                <a:moveTo>
                  <a:pt x="3061" y="734"/>
                </a:moveTo>
                <a:cubicBezTo>
                  <a:pt x="3129" y="734"/>
                  <a:pt x="3182" y="737"/>
                  <a:pt x="3222" y="742"/>
                </a:cubicBezTo>
                <a:cubicBezTo>
                  <a:pt x="3242" y="744"/>
                  <a:pt x="3260" y="750"/>
                  <a:pt x="3274" y="759"/>
                </a:cubicBezTo>
                <a:cubicBezTo>
                  <a:pt x="3288" y="767"/>
                  <a:pt x="3297" y="778"/>
                  <a:pt x="3301" y="792"/>
                </a:cubicBezTo>
                <a:cubicBezTo>
                  <a:pt x="3307" y="812"/>
                  <a:pt x="3310" y="837"/>
                  <a:pt x="3310" y="868"/>
                </a:cubicBezTo>
                <a:cubicBezTo>
                  <a:pt x="3310" y="907"/>
                  <a:pt x="3306" y="946"/>
                  <a:pt x="3297" y="986"/>
                </a:cubicBezTo>
                <a:cubicBezTo>
                  <a:pt x="3288" y="1025"/>
                  <a:pt x="3277" y="1049"/>
                  <a:pt x="3265" y="1058"/>
                </a:cubicBezTo>
                <a:cubicBezTo>
                  <a:pt x="3242" y="1073"/>
                  <a:pt x="3195" y="1084"/>
                  <a:pt x="3126" y="1090"/>
                </a:cubicBezTo>
                <a:cubicBezTo>
                  <a:pt x="3056" y="1096"/>
                  <a:pt x="2976" y="1099"/>
                  <a:pt x="2886" y="1099"/>
                </a:cubicBezTo>
                <a:cubicBezTo>
                  <a:pt x="2759" y="1099"/>
                  <a:pt x="2667" y="1095"/>
                  <a:pt x="2609" y="1087"/>
                </a:cubicBezTo>
                <a:cubicBezTo>
                  <a:pt x="2575" y="1082"/>
                  <a:pt x="2550" y="1062"/>
                  <a:pt x="2535" y="1025"/>
                </a:cubicBezTo>
                <a:cubicBezTo>
                  <a:pt x="2530" y="1012"/>
                  <a:pt x="2525" y="987"/>
                  <a:pt x="2519" y="949"/>
                </a:cubicBezTo>
                <a:cubicBezTo>
                  <a:pt x="2514" y="912"/>
                  <a:pt x="2512" y="875"/>
                  <a:pt x="2512" y="838"/>
                </a:cubicBezTo>
                <a:cubicBezTo>
                  <a:pt x="2512" y="816"/>
                  <a:pt x="2513" y="792"/>
                  <a:pt x="2516" y="767"/>
                </a:cubicBezTo>
                <a:lnTo>
                  <a:pt x="2653" y="755"/>
                </a:lnTo>
                <a:cubicBezTo>
                  <a:pt x="2651" y="792"/>
                  <a:pt x="2650" y="827"/>
                  <a:pt x="2650" y="858"/>
                </a:cubicBezTo>
                <a:cubicBezTo>
                  <a:pt x="2650" y="926"/>
                  <a:pt x="2657" y="966"/>
                  <a:pt x="2671" y="976"/>
                </a:cubicBezTo>
                <a:cubicBezTo>
                  <a:pt x="2675" y="979"/>
                  <a:pt x="2714" y="980"/>
                  <a:pt x="2787" y="980"/>
                </a:cubicBezTo>
                <a:cubicBezTo>
                  <a:pt x="2841" y="980"/>
                  <a:pt x="2893" y="979"/>
                  <a:pt x="2943" y="975"/>
                </a:cubicBezTo>
                <a:cubicBezTo>
                  <a:pt x="2994" y="971"/>
                  <a:pt x="3028" y="966"/>
                  <a:pt x="3044" y="960"/>
                </a:cubicBezTo>
                <a:cubicBezTo>
                  <a:pt x="3052" y="957"/>
                  <a:pt x="3059" y="948"/>
                  <a:pt x="3066" y="931"/>
                </a:cubicBezTo>
                <a:cubicBezTo>
                  <a:pt x="3073" y="915"/>
                  <a:pt x="3077" y="899"/>
                  <a:pt x="3077" y="882"/>
                </a:cubicBezTo>
                <a:cubicBezTo>
                  <a:pt x="3077" y="867"/>
                  <a:pt x="3074" y="858"/>
                  <a:pt x="3070" y="855"/>
                </a:cubicBezTo>
                <a:cubicBezTo>
                  <a:pt x="3064" y="850"/>
                  <a:pt x="3023" y="848"/>
                  <a:pt x="2945" y="848"/>
                </a:cubicBezTo>
                <a:cubicBezTo>
                  <a:pt x="2870" y="848"/>
                  <a:pt x="2774" y="850"/>
                  <a:pt x="2659" y="855"/>
                </a:cubicBezTo>
                <a:lnTo>
                  <a:pt x="2664" y="748"/>
                </a:lnTo>
                <a:cubicBezTo>
                  <a:pt x="2823" y="739"/>
                  <a:pt x="2955" y="734"/>
                  <a:pt x="3061" y="734"/>
                </a:cubicBezTo>
                <a:close/>
                <a:moveTo>
                  <a:pt x="5333" y="734"/>
                </a:moveTo>
                <a:cubicBezTo>
                  <a:pt x="5345" y="735"/>
                  <a:pt x="5357" y="739"/>
                  <a:pt x="5370" y="746"/>
                </a:cubicBezTo>
                <a:cubicBezTo>
                  <a:pt x="5387" y="756"/>
                  <a:pt x="5400" y="769"/>
                  <a:pt x="5407" y="785"/>
                </a:cubicBezTo>
                <a:cubicBezTo>
                  <a:pt x="5411" y="794"/>
                  <a:pt x="5413" y="802"/>
                  <a:pt x="5413" y="808"/>
                </a:cubicBezTo>
                <a:cubicBezTo>
                  <a:pt x="5413" y="821"/>
                  <a:pt x="5407" y="830"/>
                  <a:pt x="5396" y="834"/>
                </a:cubicBezTo>
                <a:cubicBezTo>
                  <a:pt x="5332" y="849"/>
                  <a:pt x="5251" y="864"/>
                  <a:pt x="5151" y="878"/>
                </a:cubicBezTo>
                <a:cubicBezTo>
                  <a:pt x="5052" y="892"/>
                  <a:pt x="4958" y="904"/>
                  <a:pt x="4868" y="912"/>
                </a:cubicBezTo>
                <a:lnTo>
                  <a:pt x="4854" y="913"/>
                </a:lnTo>
                <a:cubicBezTo>
                  <a:pt x="4833" y="913"/>
                  <a:pt x="4821" y="907"/>
                  <a:pt x="4816" y="896"/>
                </a:cubicBezTo>
                <a:cubicBezTo>
                  <a:pt x="4809" y="882"/>
                  <a:pt x="4806" y="866"/>
                  <a:pt x="4806" y="849"/>
                </a:cubicBezTo>
                <a:cubicBezTo>
                  <a:pt x="4806" y="830"/>
                  <a:pt x="4811" y="813"/>
                  <a:pt x="4820" y="798"/>
                </a:cubicBezTo>
                <a:cubicBezTo>
                  <a:pt x="5135" y="757"/>
                  <a:pt x="5303" y="736"/>
                  <a:pt x="5322" y="735"/>
                </a:cubicBezTo>
                <a:cubicBezTo>
                  <a:pt x="5325" y="734"/>
                  <a:pt x="5329" y="734"/>
                  <a:pt x="5333" y="734"/>
                </a:cubicBezTo>
                <a:close/>
                <a:moveTo>
                  <a:pt x="4315" y="705"/>
                </a:moveTo>
                <a:lnTo>
                  <a:pt x="4316" y="706"/>
                </a:lnTo>
                <a:cubicBezTo>
                  <a:pt x="4321" y="713"/>
                  <a:pt x="4327" y="720"/>
                  <a:pt x="4332" y="727"/>
                </a:cubicBezTo>
                <a:lnTo>
                  <a:pt x="4339" y="735"/>
                </a:lnTo>
                <a:lnTo>
                  <a:pt x="4339" y="742"/>
                </a:lnTo>
                <a:cubicBezTo>
                  <a:pt x="4348" y="825"/>
                  <a:pt x="4352" y="896"/>
                  <a:pt x="4352" y="955"/>
                </a:cubicBezTo>
                <a:cubicBezTo>
                  <a:pt x="4352" y="1000"/>
                  <a:pt x="4349" y="1039"/>
                  <a:pt x="4343" y="1072"/>
                </a:cubicBezTo>
                <a:cubicBezTo>
                  <a:pt x="4340" y="1084"/>
                  <a:pt x="4334" y="1092"/>
                  <a:pt x="4326" y="1097"/>
                </a:cubicBezTo>
                <a:cubicBezTo>
                  <a:pt x="4318" y="1102"/>
                  <a:pt x="4305" y="1105"/>
                  <a:pt x="4288" y="1108"/>
                </a:cubicBezTo>
                <a:cubicBezTo>
                  <a:pt x="4256" y="1114"/>
                  <a:pt x="4205" y="1116"/>
                  <a:pt x="4137" y="1116"/>
                </a:cubicBezTo>
                <a:cubicBezTo>
                  <a:pt x="4139" y="1057"/>
                  <a:pt x="4140" y="1008"/>
                  <a:pt x="4140" y="969"/>
                </a:cubicBezTo>
                <a:lnTo>
                  <a:pt x="4138" y="779"/>
                </a:lnTo>
                <a:cubicBezTo>
                  <a:pt x="4138" y="750"/>
                  <a:pt x="4139" y="730"/>
                  <a:pt x="4141" y="719"/>
                </a:cubicBezTo>
                <a:cubicBezTo>
                  <a:pt x="4207" y="710"/>
                  <a:pt x="4262" y="706"/>
                  <a:pt x="4306" y="705"/>
                </a:cubicBezTo>
                <a:lnTo>
                  <a:pt x="4315" y="705"/>
                </a:lnTo>
                <a:close/>
                <a:moveTo>
                  <a:pt x="4448" y="604"/>
                </a:moveTo>
                <a:lnTo>
                  <a:pt x="4473" y="618"/>
                </a:lnTo>
                <a:cubicBezTo>
                  <a:pt x="4500" y="632"/>
                  <a:pt x="4525" y="648"/>
                  <a:pt x="4550" y="665"/>
                </a:cubicBezTo>
                <a:cubicBezTo>
                  <a:pt x="4562" y="674"/>
                  <a:pt x="4572" y="683"/>
                  <a:pt x="4579" y="692"/>
                </a:cubicBezTo>
                <a:cubicBezTo>
                  <a:pt x="4586" y="700"/>
                  <a:pt x="4590" y="709"/>
                  <a:pt x="4590" y="720"/>
                </a:cubicBezTo>
                <a:cubicBezTo>
                  <a:pt x="4590" y="729"/>
                  <a:pt x="4586" y="740"/>
                  <a:pt x="4578" y="754"/>
                </a:cubicBezTo>
                <a:cubicBezTo>
                  <a:pt x="4558" y="784"/>
                  <a:pt x="4542" y="804"/>
                  <a:pt x="4529" y="816"/>
                </a:cubicBezTo>
                <a:cubicBezTo>
                  <a:pt x="4518" y="825"/>
                  <a:pt x="4504" y="829"/>
                  <a:pt x="4488" y="829"/>
                </a:cubicBezTo>
                <a:cubicBezTo>
                  <a:pt x="4470" y="829"/>
                  <a:pt x="4451" y="824"/>
                  <a:pt x="4430" y="813"/>
                </a:cubicBezTo>
                <a:cubicBezTo>
                  <a:pt x="4404" y="799"/>
                  <a:pt x="4382" y="783"/>
                  <a:pt x="4362" y="762"/>
                </a:cubicBezTo>
                <a:cubicBezTo>
                  <a:pt x="4355" y="754"/>
                  <a:pt x="4347" y="745"/>
                  <a:pt x="4340" y="736"/>
                </a:cubicBezTo>
                <a:lnTo>
                  <a:pt x="4339" y="735"/>
                </a:lnTo>
                <a:lnTo>
                  <a:pt x="4335" y="706"/>
                </a:lnTo>
                <a:cubicBezTo>
                  <a:pt x="4329" y="705"/>
                  <a:pt x="4323" y="705"/>
                  <a:pt x="4316" y="705"/>
                </a:cubicBezTo>
                <a:lnTo>
                  <a:pt x="4315" y="705"/>
                </a:lnTo>
                <a:lnTo>
                  <a:pt x="4308" y="695"/>
                </a:lnTo>
                <a:cubicBezTo>
                  <a:pt x="4306" y="692"/>
                  <a:pt x="4303" y="688"/>
                  <a:pt x="4300" y="684"/>
                </a:cubicBezTo>
                <a:cubicBezTo>
                  <a:pt x="4291" y="670"/>
                  <a:pt x="4287" y="658"/>
                  <a:pt x="4287" y="649"/>
                </a:cubicBezTo>
                <a:cubicBezTo>
                  <a:pt x="4287" y="636"/>
                  <a:pt x="4294" y="624"/>
                  <a:pt x="4309" y="614"/>
                </a:cubicBezTo>
                <a:cubicBezTo>
                  <a:pt x="4311" y="613"/>
                  <a:pt x="4313" y="612"/>
                  <a:pt x="4315" y="610"/>
                </a:cubicBezTo>
                <a:lnTo>
                  <a:pt x="4321" y="607"/>
                </a:lnTo>
                <a:lnTo>
                  <a:pt x="4337" y="607"/>
                </a:lnTo>
                <a:cubicBezTo>
                  <a:pt x="4376" y="606"/>
                  <a:pt x="4412" y="605"/>
                  <a:pt x="4445" y="604"/>
                </a:cubicBezTo>
                <a:lnTo>
                  <a:pt x="4448" y="604"/>
                </a:lnTo>
                <a:close/>
                <a:moveTo>
                  <a:pt x="6226" y="546"/>
                </a:moveTo>
                <a:cubicBezTo>
                  <a:pt x="6221" y="548"/>
                  <a:pt x="6204" y="550"/>
                  <a:pt x="6176" y="553"/>
                </a:cubicBezTo>
                <a:lnTo>
                  <a:pt x="6176" y="589"/>
                </a:lnTo>
                <a:cubicBezTo>
                  <a:pt x="6176" y="635"/>
                  <a:pt x="6175" y="669"/>
                  <a:pt x="6175" y="690"/>
                </a:cubicBezTo>
                <a:cubicBezTo>
                  <a:pt x="6181" y="689"/>
                  <a:pt x="6200" y="687"/>
                  <a:pt x="6233" y="684"/>
                </a:cubicBezTo>
                <a:lnTo>
                  <a:pt x="6226" y="546"/>
                </a:lnTo>
                <a:close/>
                <a:moveTo>
                  <a:pt x="8823" y="517"/>
                </a:moveTo>
                <a:lnTo>
                  <a:pt x="8842" y="517"/>
                </a:lnTo>
                <a:cubicBezTo>
                  <a:pt x="8845" y="546"/>
                  <a:pt x="8847" y="574"/>
                  <a:pt x="8847" y="600"/>
                </a:cubicBezTo>
                <a:cubicBezTo>
                  <a:pt x="8847" y="613"/>
                  <a:pt x="8846" y="635"/>
                  <a:pt x="8845" y="666"/>
                </a:cubicBezTo>
                <a:cubicBezTo>
                  <a:pt x="8864" y="666"/>
                  <a:pt x="8891" y="665"/>
                  <a:pt x="8926" y="662"/>
                </a:cubicBezTo>
                <a:cubicBezTo>
                  <a:pt x="8962" y="659"/>
                  <a:pt x="8981" y="656"/>
                  <a:pt x="8984" y="654"/>
                </a:cubicBezTo>
                <a:cubicBezTo>
                  <a:pt x="8985" y="654"/>
                  <a:pt x="8987" y="650"/>
                  <a:pt x="8989" y="643"/>
                </a:cubicBezTo>
                <a:cubicBezTo>
                  <a:pt x="8992" y="636"/>
                  <a:pt x="8994" y="628"/>
                  <a:pt x="8994" y="621"/>
                </a:cubicBezTo>
                <a:cubicBezTo>
                  <a:pt x="8994" y="615"/>
                  <a:pt x="8992" y="611"/>
                  <a:pt x="8990" y="609"/>
                </a:cubicBezTo>
                <a:cubicBezTo>
                  <a:pt x="8985" y="605"/>
                  <a:pt x="8964" y="603"/>
                  <a:pt x="8927" y="603"/>
                </a:cubicBezTo>
                <a:cubicBezTo>
                  <a:pt x="8905" y="603"/>
                  <a:pt x="8879" y="604"/>
                  <a:pt x="8848" y="606"/>
                </a:cubicBezTo>
                <a:lnTo>
                  <a:pt x="8849" y="531"/>
                </a:lnTo>
                <a:cubicBezTo>
                  <a:pt x="8906" y="529"/>
                  <a:pt x="8956" y="528"/>
                  <a:pt x="8997" y="528"/>
                </a:cubicBezTo>
                <a:cubicBezTo>
                  <a:pt x="9070" y="528"/>
                  <a:pt x="9123" y="531"/>
                  <a:pt x="9154" y="535"/>
                </a:cubicBezTo>
                <a:cubicBezTo>
                  <a:pt x="9182" y="537"/>
                  <a:pt x="9201" y="549"/>
                  <a:pt x="9210" y="568"/>
                </a:cubicBezTo>
                <a:cubicBezTo>
                  <a:pt x="9212" y="573"/>
                  <a:pt x="9214" y="581"/>
                  <a:pt x="9214" y="591"/>
                </a:cubicBezTo>
                <a:lnTo>
                  <a:pt x="9215" y="594"/>
                </a:lnTo>
                <a:lnTo>
                  <a:pt x="9214" y="601"/>
                </a:lnTo>
                <a:cubicBezTo>
                  <a:pt x="9211" y="619"/>
                  <a:pt x="9209" y="635"/>
                  <a:pt x="9209" y="649"/>
                </a:cubicBezTo>
                <a:lnTo>
                  <a:pt x="9213" y="649"/>
                </a:lnTo>
                <a:lnTo>
                  <a:pt x="9212" y="661"/>
                </a:lnTo>
                <a:cubicBezTo>
                  <a:pt x="9211" y="667"/>
                  <a:pt x="9210" y="672"/>
                  <a:pt x="9209" y="678"/>
                </a:cubicBezTo>
                <a:cubicBezTo>
                  <a:pt x="9205" y="701"/>
                  <a:pt x="9199" y="716"/>
                  <a:pt x="9192" y="723"/>
                </a:cubicBezTo>
                <a:cubicBezTo>
                  <a:pt x="9180" y="733"/>
                  <a:pt x="9147" y="740"/>
                  <a:pt x="9095" y="744"/>
                </a:cubicBezTo>
                <a:cubicBezTo>
                  <a:pt x="9042" y="748"/>
                  <a:pt x="8983" y="750"/>
                  <a:pt x="8916" y="750"/>
                </a:cubicBezTo>
                <a:cubicBezTo>
                  <a:pt x="8875" y="750"/>
                  <a:pt x="8850" y="750"/>
                  <a:pt x="8841" y="749"/>
                </a:cubicBezTo>
                <a:lnTo>
                  <a:pt x="8837" y="786"/>
                </a:lnTo>
                <a:cubicBezTo>
                  <a:pt x="8954" y="779"/>
                  <a:pt x="9049" y="776"/>
                  <a:pt x="9122" y="776"/>
                </a:cubicBezTo>
                <a:cubicBezTo>
                  <a:pt x="9171" y="776"/>
                  <a:pt x="9211" y="777"/>
                  <a:pt x="9240" y="781"/>
                </a:cubicBezTo>
                <a:cubicBezTo>
                  <a:pt x="9261" y="783"/>
                  <a:pt x="9278" y="790"/>
                  <a:pt x="9290" y="800"/>
                </a:cubicBezTo>
                <a:cubicBezTo>
                  <a:pt x="9302" y="810"/>
                  <a:pt x="9310" y="822"/>
                  <a:pt x="9313" y="836"/>
                </a:cubicBezTo>
                <a:cubicBezTo>
                  <a:pt x="9314" y="851"/>
                  <a:pt x="9315" y="864"/>
                  <a:pt x="9315" y="875"/>
                </a:cubicBezTo>
                <a:cubicBezTo>
                  <a:pt x="9315" y="910"/>
                  <a:pt x="9311" y="946"/>
                  <a:pt x="9303" y="984"/>
                </a:cubicBezTo>
                <a:cubicBezTo>
                  <a:pt x="9295" y="1021"/>
                  <a:pt x="9283" y="1045"/>
                  <a:pt x="9269" y="1055"/>
                </a:cubicBezTo>
                <a:cubicBezTo>
                  <a:pt x="9255" y="1065"/>
                  <a:pt x="9218" y="1072"/>
                  <a:pt x="9156" y="1077"/>
                </a:cubicBezTo>
                <a:cubicBezTo>
                  <a:pt x="9095" y="1081"/>
                  <a:pt x="9023" y="1083"/>
                  <a:pt x="8942" y="1083"/>
                </a:cubicBezTo>
                <a:cubicBezTo>
                  <a:pt x="8870" y="1083"/>
                  <a:pt x="8805" y="1082"/>
                  <a:pt x="8748" y="1079"/>
                </a:cubicBezTo>
                <a:cubicBezTo>
                  <a:pt x="8690" y="1076"/>
                  <a:pt x="8653" y="1071"/>
                  <a:pt x="8635" y="1064"/>
                </a:cubicBezTo>
                <a:cubicBezTo>
                  <a:pt x="8632" y="1033"/>
                  <a:pt x="8630" y="992"/>
                  <a:pt x="8630" y="940"/>
                </a:cubicBezTo>
                <a:cubicBezTo>
                  <a:pt x="8630" y="870"/>
                  <a:pt x="8632" y="790"/>
                  <a:pt x="8638" y="699"/>
                </a:cubicBezTo>
                <a:cubicBezTo>
                  <a:pt x="8642" y="614"/>
                  <a:pt x="8646" y="555"/>
                  <a:pt x="8649" y="523"/>
                </a:cubicBezTo>
                <a:lnTo>
                  <a:pt x="8650" y="518"/>
                </a:lnTo>
                <a:lnTo>
                  <a:pt x="8656" y="518"/>
                </a:lnTo>
                <a:cubicBezTo>
                  <a:pt x="8665" y="518"/>
                  <a:pt x="8676" y="519"/>
                  <a:pt x="8688" y="519"/>
                </a:cubicBezTo>
                <a:cubicBezTo>
                  <a:pt x="8724" y="519"/>
                  <a:pt x="8766" y="518"/>
                  <a:pt x="8815" y="517"/>
                </a:cubicBezTo>
                <a:lnTo>
                  <a:pt x="8823" y="517"/>
                </a:lnTo>
                <a:close/>
                <a:moveTo>
                  <a:pt x="2998" y="493"/>
                </a:moveTo>
                <a:cubicBezTo>
                  <a:pt x="3055" y="493"/>
                  <a:pt x="3097" y="495"/>
                  <a:pt x="3122" y="498"/>
                </a:cubicBezTo>
                <a:cubicBezTo>
                  <a:pt x="3150" y="502"/>
                  <a:pt x="3168" y="514"/>
                  <a:pt x="3176" y="536"/>
                </a:cubicBezTo>
                <a:cubicBezTo>
                  <a:pt x="3180" y="544"/>
                  <a:pt x="3182" y="560"/>
                  <a:pt x="3182" y="583"/>
                </a:cubicBezTo>
                <a:cubicBezTo>
                  <a:pt x="3182" y="606"/>
                  <a:pt x="3180" y="630"/>
                  <a:pt x="3175" y="655"/>
                </a:cubicBezTo>
                <a:cubicBezTo>
                  <a:pt x="3171" y="679"/>
                  <a:pt x="3166" y="695"/>
                  <a:pt x="3158" y="703"/>
                </a:cubicBezTo>
                <a:cubicBezTo>
                  <a:pt x="3147" y="714"/>
                  <a:pt x="3114" y="722"/>
                  <a:pt x="3059" y="726"/>
                </a:cubicBezTo>
                <a:cubicBezTo>
                  <a:pt x="3005" y="731"/>
                  <a:pt x="2945" y="733"/>
                  <a:pt x="2879" y="733"/>
                </a:cubicBezTo>
                <a:cubicBezTo>
                  <a:pt x="2801" y="733"/>
                  <a:pt x="2748" y="731"/>
                  <a:pt x="2721" y="727"/>
                </a:cubicBezTo>
                <a:cubicBezTo>
                  <a:pt x="2702" y="724"/>
                  <a:pt x="2688" y="720"/>
                  <a:pt x="2679" y="714"/>
                </a:cubicBezTo>
                <a:cubicBezTo>
                  <a:pt x="2671" y="708"/>
                  <a:pt x="2664" y="699"/>
                  <a:pt x="2658" y="686"/>
                </a:cubicBezTo>
                <a:cubicBezTo>
                  <a:pt x="2652" y="672"/>
                  <a:pt x="2649" y="647"/>
                  <a:pt x="2649" y="611"/>
                </a:cubicBezTo>
                <a:cubicBezTo>
                  <a:pt x="2649" y="598"/>
                  <a:pt x="2651" y="563"/>
                  <a:pt x="2653" y="505"/>
                </a:cubicBezTo>
                <a:lnTo>
                  <a:pt x="2769" y="496"/>
                </a:lnTo>
                <a:cubicBezTo>
                  <a:pt x="2765" y="538"/>
                  <a:pt x="2764" y="573"/>
                  <a:pt x="2764" y="600"/>
                </a:cubicBezTo>
                <a:cubicBezTo>
                  <a:pt x="2764" y="625"/>
                  <a:pt x="2765" y="640"/>
                  <a:pt x="2768" y="642"/>
                </a:cubicBezTo>
                <a:cubicBezTo>
                  <a:pt x="2769" y="642"/>
                  <a:pt x="2779" y="643"/>
                  <a:pt x="2800" y="643"/>
                </a:cubicBezTo>
                <a:cubicBezTo>
                  <a:pt x="2827" y="643"/>
                  <a:pt x="2858" y="641"/>
                  <a:pt x="2893" y="638"/>
                </a:cubicBezTo>
                <a:cubicBezTo>
                  <a:pt x="2927" y="634"/>
                  <a:pt x="2947" y="631"/>
                  <a:pt x="2951" y="629"/>
                </a:cubicBezTo>
                <a:cubicBezTo>
                  <a:pt x="2951" y="629"/>
                  <a:pt x="2953" y="625"/>
                  <a:pt x="2956" y="617"/>
                </a:cubicBezTo>
                <a:cubicBezTo>
                  <a:pt x="2958" y="609"/>
                  <a:pt x="2960" y="600"/>
                  <a:pt x="2960" y="591"/>
                </a:cubicBezTo>
                <a:cubicBezTo>
                  <a:pt x="2960" y="585"/>
                  <a:pt x="2958" y="580"/>
                  <a:pt x="2955" y="576"/>
                </a:cubicBezTo>
                <a:cubicBezTo>
                  <a:pt x="2951" y="572"/>
                  <a:pt x="2910" y="570"/>
                  <a:pt x="2832" y="570"/>
                </a:cubicBezTo>
                <a:lnTo>
                  <a:pt x="2779" y="570"/>
                </a:lnTo>
                <a:lnTo>
                  <a:pt x="2776" y="499"/>
                </a:lnTo>
                <a:cubicBezTo>
                  <a:pt x="2865" y="495"/>
                  <a:pt x="2938" y="493"/>
                  <a:pt x="2998" y="493"/>
                </a:cubicBezTo>
                <a:close/>
                <a:moveTo>
                  <a:pt x="8447" y="399"/>
                </a:moveTo>
                <a:lnTo>
                  <a:pt x="8616" y="402"/>
                </a:lnTo>
                <a:lnTo>
                  <a:pt x="8617" y="411"/>
                </a:lnTo>
                <a:lnTo>
                  <a:pt x="8615" y="412"/>
                </a:lnTo>
                <a:cubicBezTo>
                  <a:pt x="8616" y="423"/>
                  <a:pt x="8617" y="436"/>
                  <a:pt x="8617" y="451"/>
                </a:cubicBezTo>
                <a:lnTo>
                  <a:pt x="8617" y="479"/>
                </a:lnTo>
                <a:cubicBezTo>
                  <a:pt x="8617" y="495"/>
                  <a:pt x="8618" y="507"/>
                  <a:pt x="8620" y="516"/>
                </a:cubicBezTo>
                <a:lnTo>
                  <a:pt x="8624" y="517"/>
                </a:lnTo>
                <a:lnTo>
                  <a:pt x="8624" y="522"/>
                </a:lnTo>
                <a:cubicBezTo>
                  <a:pt x="8624" y="533"/>
                  <a:pt x="8624" y="542"/>
                  <a:pt x="8624" y="550"/>
                </a:cubicBezTo>
                <a:cubicBezTo>
                  <a:pt x="8624" y="588"/>
                  <a:pt x="8622" y="616"/>
                  <a:pt x="8617" y="633"/>
                </a:cubicBezTo>
                <a:cubicBezTo>
                  <a:pt x="8614" y="641"/>
                  <a:pt x="8610" y="646"/>
                  <a:pt x="8603" y="649"/>
                </a:cubicBezTo>
                <a:cubicBezTo>
                  <a:pt x="8597" y="652"/>
                  <a:pt x="8589" y="654"/>
                  <a:pt x="8580" y="656"/>
                </a:cubicBezTo>
                <a:cubicBezTo>
                  <a:pt x="8562" y="658"/>
                  <a:pt x="8547" y="659"/>
                  <a:pt x="8534" y="659"/>
                </a:cubicBezTo>
                <a:cubicBezTo>
                  <a:pt x="8513" y="659"/>
                  <a:pt x="8496" y="658"/>
                  <a:pt x="8484" y="657"/>
                </a:cubicBezTo>
                <a:cubicBezTo>
                  <a:pt x="8473" y="657"/>
                  <a:pt x="8462" y="656"/>
                  <a:pt x="8451" y="656"/>
                </a:cubicBezTo>
                <a:cubicBezTo>
                  <a:pt x="8446" y="617"/>
                  <a:pt x="8443" y="570"/>
                  <a:pt x="8443" y="515"/>
                </a:cubicBezTo>
                <a:cubicBezTo>
                  <a:pt x="8443" y="465"/>
                  <a:pt x="8444" y="427"/>
                  <a:pt x="8447" y="399"/>
                </a:cubicBezTo>
                <a:close/>
                <a:moveTo>
                  <a:pt x="2572" y="370"/>
                </a:moveTo>
                <a:cubicBezTo>
                  <a:pt x="2583" y="370"/>
                  <a:pt x="2593" y="370"/>
                  <a:pt x="2602" y="370"/>
                </a:cubicBezTo>
                <a:cubicBezTo>
                  <a:pt x="2607" y="434"/>
                  <a:pt x="2610" y="484"/>
                  <a:pt x="2610" y="518"/>
                </a:cubicBezTo>
                <a:cubicBezTo>
                  <a:pt x="2610" y="555"/>
                  <a:pt x="2607" y="583"/>
                  <a:pt x="2602" y="600"/>
                </a:cubicBezTo>
                <a:cubicBezTo>
                  <a:pt x="2599" y="609"/>
                  <a:pt x="2595" y="615"/>
                  <a:pt x="2588" y="617"/>
                </a:cubicBezTo>
                <a:cubicBezTo>
                  <a:pt x="2582" y="620"/>
                  <a:pt x="2575" y="622"/>
                  <a:pt x="2566" y="623"/>
                </a:cubicBezTo>
                <a:cubicBezTo>
                  <a:pt x="2550" y="626"/>
                  <a:pt x="2528" y="627"/>
                  <a:pt x="2499" y="628"/>
                </a:cubicBezTo>
                <a:cubicBezTo>
                  <a:pt x="2471" y="629"/>
                  <a:pt x="2447" y="629"/>
                  <a:pt x="2427" y="629"/>
                </a:cubicBezTo>
                <a:cubicBezTo>
                  <a:pt x="2421" y="590"/>
                  <a:pt x="2419" y="543"/>
                  <a:pt x="2419" y="488"/>
                </a:cubicBezTo>
                <a:cubicBezTo>
                  <a:pt x="2419" y="436"/>
                  <a:pt x="2420" y="397"/>
                  <a:pt x="2423" y="372"/>
                </a:cubicBezTo>
                <a:cubicBezTo>
                  <a:pt x="2487" y="370"/>
                  <a:pt x="2537" y="370"/>
                  <a:pt x="2572" y="370"/>
                </a:cubicBezTo>
                <a:close/>
                <a:moveTo>
                  <a:pt x="3298" y="337"/>
                </a:moveTo>
                <a:cubicBezTo>
                  <a:pt x="3324" y="337"/>
                  <a:pt x="3341" y="337"/>
                  <a:pt x="3350" y="338"/>
                </a:cubicBezTo>
                <a:cubicBezTo>
                  <a:pt x="3387" y="341"/>
                  <a:pt x="3415" y="349"/>
                  <a:pt x="3433" y="361"/>
                </a:cubicBezTo>
                <a:cubicBezTo>
                  <a:pt x="3451" y="374"/>
                  <a:pt x="3459" y="392"/>
                  <a:pt x="3459" y="417"/>
                </a:cubicBezTo>
                <a:cubicBezTo>
                  <a:pt x="3459" y="424"/>
                  <a:pt x="3458" y="436"/>
                  <a:pt x="3454" y="454"/>
                </a:cubicBezTo>
                <a:cubicBezTo>
                  <a:pt x="3451" y="468"/>
                  <a:pt x="3441" y="492"/>
                  <a:pt x="3425" y="525"/>
                </a:cubicBezTo>
                <a:cubicBezTo>
                  <a:pt x="3409" y="559"/>
                  <a:pt x="3395" y="580"/>
                  <a:pt x="3384" y="589"/>
                </a:cubicBezTo>
                <a:cubicBezTo>
                  <a:pt x="3372" y="597"/>
                  <a:pt x="3353" y="603"/>
                  <a:pt x="3326" y="607"/>
                </a:cubicBezTo>
                <a:cubicBezTo>
                  <a:pt x="3300" y="611"/>
                  <a:pt x="3267" y="613"/>
                  <a:pt x="3228" y="613"/>
                </a:cubicBezTo>
                <a:cubicBezTo>
                  <a:pt x="3228" y="588"/>
                  <a:pt x="3234" y="551"/>
                  <a:pt x="3244" y="502"/>
                </a:cubicBezTo>
                <a:cubicBezTo>
                  <a:pt x="3251" y="473"/>
                  <a:pt x="3254" y="460"/>
                  <a:pt x="3254" y="461"/>
                </a:cubicBezTo>
                <a:cubicBezTo>
                  <a:pt x="3205" y="466"/>
                  <a:pt x="3115" y="472"/>
                  <a:pt x="2984" y="477"/>
                </a:cubicBezTo>
                <a:cubicBezTo>
                  <a:pt x="2853" y="482"/>
                  <a:pt x="2751" y="484"/>
                  <a:pt x="2678" y="484"/>
                </a:cubicBezTo>
                <a:cubicBezTo>
                  <a:pt x="2651" y="484"/>
                  <a:pt x="2632" y="484"/>
                  <a:pt x="2620" y="482"/>
                </a:cubicBezTo>
                <a:cubicBezTo>
                  <a:pt x="2616" y="473"/>
                  <a:pt x="2614" y="458"/>
                  <a:pt x="2614" y="438"/>
                </a:cubicBezTo>
                <a:lnTo>
                  <a:pt x="2614" y="406"/>
                </a:lnTo>
                <a:cubicBezTo>
                  <a:pt x="2614" y="396"/>
                  <a:pt x="2614" y="387"/>
                  <a:pt x="2613" y="378"/>
                </a:cubicBezTo>
                <a:cubicBezTo>
                  <a:pt x="2647" y="369"/>
                  <a:pt x="2748" y="359"/>
                  <a:pt x="2916" y="350"/>
                </a:cubicBezTo>
                <a:cubicBezTo>
                  <a:pt x="3083" y="341"/>
                  <a:pt x="3211" y="337"/>
                  <a:pt x="3298" y="337"/>
                </a:cubicBezTo>
                <a:close/>
                <a:moveTo>
                  <a:pt x="8891" y="297"/>
                </a:moveTo>
                <a:lnTo>
                  <a:pt x="8902" y="300"/>
                </a:lnTo>
                <a:cubicBezTo>
                  <a:pt x="8930" y="306"/>
                  <a:pt x="8955" y="309"/>
                  <a:pt x="8976" y="309"/>
                </a:cubicBezTo>
                <a:cubicBezTo>
                  <a:pt x="8989" y="309"/>
                  <a:pt x="9000" y="308"/>
                  <a:pt x="9009" y="305"/>
                </a:cubicBezTo>
                <a:lnTo>
                  <a:pt x="9009" y="305"/>
                </a:lnTo>
                <a:lnTo>
                  <a:pt x="9009" y="305"/>
                </a:lnTo>
                <a:cubicBezTo>
                  <a:pt x="9025" y="313"/>
                  <a:pt x="9041" y="323"/>
                  <a:pt x="9056" y="334"/>
                </a:cubicBezTo>
                <a:cubicBezTo>
                  <a:pt x="9069" y="343"/>
                  <a:pt x="9079" y="352"/>
                  <a:pt x="9085" y="361"/>
                </a:cubicBezTo>
                <a:cubicBezTo>
                  <a:pt x="9091" y="370"/>
                  <a:pt x="9094" y="375"/>
                  <a:pt x="9093" y="377"/>
                </a:cubicBezTo>
                <a:cubicBezTo>
                  <a:pt x="9154" y="374"/>
                  <a:pt x="9214" y="373"/>
                  <a:pt x="9274" y="373"/>
                </a:cubicBezTo>
                <a:cubicBezTo>
                  <a:pt x="9302" y="373"/>
                  <a:pt x="9320" y="374"/>
                  <a:pt x="9330" y="375"/>
                </a:cubicBezTo>
                <a:cubicBezTo>
                  <a:pt x="9369" y="378"/>
                  <a:pt x="9397" y="386"/>
                  <a:pt x="9415" y="398"/>
                </a:cubicBezTo>
                <a:cubicBezTo>
                  <a:pt x="9432" y="410"/>
                  <a:pt x="9441" y="429"/>
                  <a:pt x="9441" y="454"/>
                </a:cubicBezTo>
                <a:cubicBezTo>
                  <a:pt x="9441" y="460"/>
                  <a:pt x="9440" y="472"/>
                  <a:pt x="9436" y="489"/>
                </a:cubicBezTo>
                <a:cubicBezTo>
                  <a:pt x="9433" y="505"/>
                  <a:pt x="9423" y="530"/>
                  <a:pt x="9407" y="563"/>
                </a:cubicBezTo>
                <a:cubicBezTo>
                  <a:pt x="9390" y="596"/>
                  <a:pt x="9376" y="617"/>
                  <a:pt x="9364" y="626"/>
                </a:cubicBezTo>
                <a:cubicBezTo>
                  <a:pt x="9353" y="634"/>
                  <a:pt x="9335" y="640"/>
                  <a:pt x="9308" y="644"/>
                </a:cubicBezTo>
                <a:cubicBezTo>
                  <a:pt x="9284" y="647"/>
                  <a:pt x="9256" y="649"/>
                  <a:pt x="9223" y="649"/>
                </a:cubicBezTo>
                <a:lnTo>
                  <a:pt x="9213" y="649"/>
                </a:lnTo>
                <a:lnTo>
                  <a:pt x="9214" y="644"/>
                </a:lnTo>
                <a:cubicBezTo>
                  <a:pt x="9215" y="633"/>
                  <a:pt x="9215" y="623"/>
                  <a:pt x="9215" y="612"/>
                </a:cubicBezTo>
                <a:cubicBezTo>
                  <a:pt x="9215" y="607"/>
                  <a:pt x="9215" y="602"/>
                  <a:pt x="9215" y="597"/>
                </a:cubicBezTo>
                <a:lnTo>
                  <a:pt x="9215" y="594"/>
                </a:lnTo>
                <a:lnTo>
                  <a:pt x="9216" y="587"/>
                </a:lnTo>
                <a:cubicBezTo>
                  <a:pt x="9218" y="573"/>
                  <a:pt x="9221" y="558"/>
                  <a:pt x="9225" y="543"/>
                </a:cubicBezTo>
                <a:cubicBezTo>
                  <a:pt x="9232" y="513"/>
                  <a:pt x="9235" y="498"/>
                  <a:pt x="9235" y="497"/>
                </a:cubicBezTo>
                <a:cubicBezTo>
                  <a:pt x="9186" y="503"/>
                  <a:pt x="9101" y="508"/>
                  <a:pt x="8979" y="512"/>
                </a:cubicBezTo>
                <a:cubicBezTo>
                  <a:pt x="8926" y="514"/>
                  <a:pt x="8877" y="515"/>
                  <a:pt x="8833" y="516"/>
                </a:cubicBezTo>
                <a:lnTo>
                  <a:pt x="8823" y="517"/>
                </a:lnTo>
                <a:lnTo>
                  <a:pt x="8763" y="517"/>
                </a:lnTo>
                <a:lnTo>
                  <a:pt x="8650" y="517"/>
                </a:lnTo>
                <a:lnTo>
                  <a:pt x="8650" y="518"/>
                </a:lnTo>
                <a:lnTo>
                  <a:pt x="8647" y="518"/>
                </a:lnTo>
                <a:cubicBezTo>
                  <a:pt x="8639" y="518"/>
                  <a:pt x="8632" y="517"/>
                  <a:pt x="8626" y="517"/>
                </a:cubicBezTo>
                <a:lnTo>
                  <a:pt x="8624" y="517"/>
                </a:lnTo>
                <a:lnTo>
                  <a:pt x="8624" y="514"/>
                </a:lnTo>
                <a:cubicBezTo>
                  <a:pt x="8623" y="488"/>
                  <a:pt x="8620" y="454"/>
                  <a:pt x="8617" y="414"/>
                </a:cubicBezTo>
                <a:lnTo>
                  <a:pt x="8617" y="411"/>
                </a:lnTo>
                <a:lnTo>
                  <a:pt x="8621" y="410"/>
                </a:lnTo>
                <a:cubicBezTo>
                  <a:pt x="8654" y="403"/>
                  <a:pt x="8728" y="396"/>
                  <a:pt x="8842" y="389"/>
                </a:cubicBezTo>
                <a:lnTo>
                  <a:pt x="8858" y="388"/>
                </a:lnTo>
                <a:lnTo>
                  <a:pt x="8859" y="390"/>
                </a:lnTo>
                <a:cubicBezTo>
                  <a:pt x="8862" y="394"/>
                  <a:pt x="8865" y="394"/>
                  <a:pt x="8868" y="388"/>
                </a:cubicBezTo>
                <a:lnTo>
                  <a:pt x="8858" y="388"/>
                </a:lnTo>
                <a:lnTo>
                  <a:pt x="8855" y="384"/>
                </a:lnTo>
                <a:cubicBezTo>
                  <a:pt x="8854" y="382"/>
                  <a:pt x="8853" y="380"/>
                  <a:pt x="8851" y="379"/>
                </a:cubicBezTo>
                <a:cubicBezTo>
                  <a:pt x="8843" y="366"/>
                  <a:pt x="8838" y="355"/>
                  <a:pt x="8838" y="346"/>
                </a:cubicBezTo>
                <a:cubicBezTo>
                  <a:pt x="8838" y="334"/>
                  <a:pt x="8846" y="322"/>
                  <a:pt x="8863" y="311"/>
                </a:cubicBezTo>
                <a:cubicBezTo>
                  <a:pt x="8869" y="307"/>
                  <a:pt x="8877" y="303"/>
                  <a:pt x="8886" y="299"/>
                </a:cubicBezTo>
                <a:lnTo>
                  <a:pt x="8891" y="297"/>
                </a:lnTo>
                <a:close/>
                <a:moveTo>
                  <a:pt x="7736" y="293"/>
                </a:moveTo>
                <a:cubicBezTo>
                  <a:pt x="7742" y="293"/>
                  <a:pt x="7747" y="293"/>
                  <a:pt x="7753" y="293"/>
                </a:cubicBezTo>
                <a:cubicBezTo>
                  <a:pt x="7761" y="294"/>
                  <a:pt x="7769" y="296"/>
                  <a:pt x="7776" y="299"/>
                </a:cubicBezTo>
                <a:lnTo>
                  <a:pt x="7784" y="303"/>
                </a:lnTo>
                <a:lnTo>
                  <a:pt x="7785" y="304"/>
                </a:lnTo>
                <a:cubicBezTo>
                  <a:pt x="7790" y="309"/>
                  <a:pt x="7795" y="313"/>
                  <a:pt x="7802" y="317"/>
                </a:cubicBezTo>
                <a:cubicBezTo>
                  <a:pt x="7803" y="318"/>
                  <a:pt x="7805" y="319"/>
                  <a:pt x="7807" y="320"/>
                </a:cubicBezTo>
                <a:lnTo>
                  <a:pt x="7810" y="322"/>
                </a:lnTo>
                <a:lnTo>
                  <a:pt x="7815" y="326"/>
                </a:lnTo>
                <a:cubicBezTo>
                  <a:pt x="7835" y="346"/>
                  <a:pt x="7845" y="369"/>
                  <a:pt x="7845" y="394"/>
                </a:cubicBezTo>
                <a:cubicBezTo>
                  <a:pt x="7845" y="401"/>
                  <a:pt x="7843" y="410"/>
                  <a:pt x="7840" y="423"/>
                </a:cubicBezTo>
                <a:cubicBezTo>
                  <a:pt x="7836" y="436"/>
                  <a:pt x="7830" y="446"/>
                  <a:pt x="7821" y="453"/>
                </a:cubicBezTo>
                <a:lnTo>
                  <a:pt x="7818" y="456"/>
                </a:lnTo>
                <a:lnTo>
                  <a:pt x="7809" y="456"/>
                </a:lnTo>
                <a:cubicBezTo>
                  <a:pt x="7778" y="457"/>
                  <a:pt x="7743" y="458"/>
                  <a:pt x="7703" y="460"/>
                </a:cubicBezTo>
                <a:lnTo>
                  <a:pt x="7700" y="460"/>
                </a:lnTo>
                <a:lnTo>
                  <a:pt x="7698" y="459"/>
                </a:lnTo>
                <a:cubicBezTo>
                  <a:pt x="7684" y="451"/>
                  <a:pt x="7672" y="438"/>
                  <a:pt x="7663" y="419"/>
                </a:cubicBezTo>
                <a:cubicBezTo>
                  <a:pt x="7651" y="398"/>
                  <a:pt x="7646" y="378"/>
                  <a:pt x="7646" y="358"/>
                </a:cubicBezTo>
                <a:lnTo>
                  <a:pt x="7646" y="349"/>
                </a:lnTo>
                <a:lnTo>
                  <a:pt x="7651" y="343"/>
                </a:lnTo>
                <a:cubicBezTo>
                  <a:pt x="7660" y="333"/>
                  <a:pt x="7669" y="323"/>
                  <a:pt x="7678" y="313"/>
                </a:cubicBezTo>
                <a:lnTo>
                  <a:pt x="7692" y="297"/>
                </a:lnTo>
                <a:lnTo>
                  <a:pt x="7694" y="297"/>
                </a:lnTo>
                <a:cubicBezTo>
                  <a:pt x="7707" y="294"/>
                  <a:pt x="7721" y="293"/>
                  <a:pt x="7736" y="293"/>
                </a:cubicBezTo>
                <a:close/>
                <a:moveTo>
                  <a:pt x="10374" y="249"/>
                </a:moveTo>
                <a:lnTo>
                  <a:pt x="10379" y="362"/>
                </a:lnTo>
                <a:lnTo>
                  <a:pt x="10388" y="361"/>
                </a:lnTo>
                <a:cubicBezTo>
                  <a:pt x="10400" y="359"/>
                  <a:pt x="10410" y="364"/>
                  <a:pt x="10418" y="377"/>
                </a:cubicBezTo>
                <a:cubicBezTo>
                  <a:pt x="10422" y="383"/>
                  <a:pt x="10426" y="389"/>
                  <a:pt x="10429" y="395"/>
                </a:cubicBezTo>
                <a:lnTo>
                  <a:pt x="10433" y="402"/>
                </a:lnTo>
                <a:lnTo>
                  <a:pt x="10432" y="414"/>
                </a:lnTo>
                <a:cubicBezTo>
                  <a:pt x="10432" y="423"/>
                  <a:pt x="10431" y="433"/>
                  <a:pt x="10430" y="442"/>
                </a:cubicBezTo>
                <a:lnTo>
                  <a:pt x="10429" y="445"/>
                </a:lnTo>
                <a:lnTo>
                  <a:pt x="10417" y="448"/>
                </a:lnTo>
                <a:cubicBezTo>
                  <a:pt x="10404" y="452"/>
                  <a:pt x="10392" y="454"/>
                  <a:pt x="10382" y="455"/>
                </a:cubicBezTo>
                <a:cubicBezTo>
                  <a:pt x="10382" y="474"/>
                  <a:pt x="10383" y="499"/>
                  <a:pt x="10384" y="530"/>
                </a:cubicBezTo>
                <a:cubicBezTo>
                  <a:pt x="10395" y="526"/>
                  <a:pt x="10402" y="524"/>
                  <a:pt x="10404" y="523"/>
                </a:cubicBezTo>
                <a:cubicBezTo>
                  <a:pt x="10413" y="519"/>
                  <a:pt x="10421" y="501"/>
                  <a:pt x="10426" y="468"/>
                </a:cubicBezTo>
                <a:cubicBezTo>
                  <a:pt x="10427" y="464"/>
                  <a:pt x="10427" y="459"/>
                  <a:pt x="10428" y="455"/>
                </a:cubicBezTo>
                <a:lnTo>
                  <a:pt x="10429" y="445"/>
                </a:lnTo>
                <a:lnTo>
                  <a:pt x="10431" y="445"/>
                </a:lnTo>
                <a:cubicBezTo>
                  <a:pt x="10437" y="442"/>
                  <a:pt x="10440" y="437"/>
                  <a:pt x="10441" y="429"/>
                </a:cubicBezTo>
                <a:cubicBezTo>
                  <a:pt x="10442" y="422"/>
                  <a:pt x="10441" y="416"/>
                  <a:pt x="10438" y="411"/>
                </a:cubicBezTo>
                <a:cubicBezTo>
                  <a:pt x="10437" y="409"/>
                  <a:pt x="10435" y="406"/>
                  <a:pt x="10434" y="403"/>
                </a:cubicBezTo>
                <a:lnTo>
                  <a:pt x="10433" y="402"/>
                </a:lnTo>
                <a:lnTo>
                  <a:pt x="10433" y="399"/>
                </a:lnTo>
                <a:cubicBezTo>
                  <a:pt x="10434" y="384"/>
                  <a:pt x="10434" y="369"/>
                  <a:pt x="10434" y="352"/>
                </a:cubicBezTo>
                <a:cubicBezTo>
                  <a:pt x="10434" y="327"/>
                  <a:pt x="10433" y="306"/>
                  <a:pt x="10431" y="287"/>
                </a:cubicBezTo>
                <a:cubicBezTo>
                  <a:pt x="10429" y="268"/>
                  <a:pt x="10427" y="258"/>
                  <a:pt x="10426" y="256"/>
                </a:cubicBezTo>
                <a:cubicBezTo>
                  <a:pt x="10423" y="253"/>
                  <a:pt x="10405" y="250"/>
                  <a:pt x="10374" y="249"/>
                </a:cubicBezTo>
                <a:close/>
                <a:moveTo>
                  <a:pt x="1412" y="199"/>
                </a:moveTo>
                <a:lnTo>
                  <a:pt x="1625" y="234"/>
                </a:lnTo>
                <a:cubicBezTo>
                  <a:pt x="1623" y="250"/>
                  <a:pt x="1619" y="275"/>
                  <a:pt x="1615" y="311"/>
                </a:cubicBezTo>
                <a:cubicBezTo>
                  <a:pt x="1610" y="346"/>
                  <a:pt x="1606" y="374"/>
                  <a:pt x="1603" y="393"/>
                </a:cubicBezTo>
                <a:cubicBezTo>
                  <a:pt x="1579" y="557"/>
                  <a:pt x="1558" y="689"/>
                  <a:pt x="1541" y="789"/>
                </a:cubicBezTo>
                <a:cubicBezTo>
                  <a:pt x="1523" y="889"/>
                  <a:pt x="1505" y="953"/>
                  <a:pt x="1485" y="979"/>
                </a:cubicBezTo>
                <a:cubicBezTo>
                  <a:pt x="1475" y="994"/>
                  <a:pt x="1454" y="1001"/>
                  <a:pt x="1420" y="1001"/>
                </a:cubicBezTo>
                <a:cubicBezTo>
                  <a:pt x="1382" y="1001"/>
                  <a:pt x="1321" y="992"/>
                  <a:pt x="1237" y="973"/>
                </a:cubicBezTo>
                <a:cubicBezTo>
                  <a:pt x="1243" y="945"/>
                  <a:pt x="1257" y="882"/>
                  <a:pt x="1279" y="784"/>
                </a:cubicBezTo>
                <a:cubicBezTo>
                  <a:pt x="1300" y="686"/>
                  <a:pt x="1314" y="623"/>
                  <a:pt x="1320" y="594"/>
                </a:cubicBezTo>
                <a:cubicBezTo>
                  <a:pt x="1331" y="547"/>
                  <a:pt x="1346" y="476"/>
                  <a:pt x="1368" y="380"/>
                </a:cubicBezTo>
                <a:cubicBezTo>
                  <a:pt x="1389" y="283"/>
                  <a:pt x="1404" y="223"/>
                  <a:pt x="1412" y="199"/>
                </a:cubicBezTo>
                <a:close/>
                <a:moveTo>
                  <a:pt x="8793" y="191"/>
                </a:moveTo>
                <a:lnTo>
                  <a:pt x="8794" y="192"/>
                </a:lnTo>
                <a:cubicBezTo>
                  <a:pt x="8807" y="195"/>
                  <a:pt x="8820" y="203"/>
                  <a:pt x="8832" y="216"/>
                </a:cubicBezTo>
                <a:cubicBezTo>
                  <a:pt x="8844" y="228"/>
                  <a:pt x="8852" y="241"/>
                  <a:pt x="8855" y="255"/>
                </a:cubicBezTo>
                <a:lnTo>
                  <a:pt x="8855" y="260"/>
                </a:lnTo>
                <a:lnTo>
                  <a:pt x="8854" y="265"/>
                </a:lnTo>
                <a:cubicBezTo>
                  <a:pt x="8851" y="272"/>
                  <a:pt x="8848" y="279"/>
                  <a:pt x="8846" y="285"/>
                </a:cubicBezTo>
                <a:lnTo>
                  <a:pt x="8855" y="287"/>
                </a:lnTo>
                <a:lnTo>
                  <a:pt x="8853" y="291"/>
                </a:lnTo>
                <a:cubicBezTo>
                  <a:pt x="8845" y="320"/>
                  <a:pt x="8823" y="335"/>
                  <a:pt x="8788" y="335"/>
                </a:cubicBezTo>
                <a:cubicBezTo>
                  <a:pt x="8771" y="335"/>
                  <a:pt x="8755" y="332"/>
                  <a:pt x="8741" y="325"/>
                </a:cubicBezTo>
                <a:cubicBezTo>
                  <a:pt x="8729" y="321"/>
                  <a:pt x="8718" y="310"/>
                  <a:pt x="8709" y="292"/>
                </a:cubicBezTo>
                <a:cubicBezTo>
                  <a:pt x="8702" y="279"/>
                  <a:pt x="8697" y="267"/>
                  <a:pt x="8695" y="254"/>
                </a:cubicBezTo>
                <a:lnTo>
                  <a:pt x="8695" y="249"/>
                </a:lnTo>
                <a:lnTo>
                  <a:pt x="8696" y="247"/>
                </a:lnTo>
                <a:cubicBezTo>
                  <a:pt x="8704" y="234"/>
                  <a:pt x="8712" y="218"/>
                  <a:pt x="8720" y="201"/>
                </a:cubicBezTo>
                <a:cubicBezTo>
                  <a:pt x="8737" y="199"/>
                  <a:pt x="8761" y="196"/>
                  <a:pt x="8792" y="192"/>
                </a:cubicBezTo>
                <a:lnTo>
                  <a:pt x="8793" y="191"/>
                </a:lnTo>
                <a:close/>
                <a:moveTo>
                  <a:pt x="7839" y="149"/>
                </a:moveTo>
                <a:cubicBezTo>
                  <a:pt x="7850" y="149"/>
                  <a:pt x="7862" y="151"/>
                  <a:pt x="7876" y="155"/>
                </a:cubicBezTo>
                <a:cubicBezTo>
                  <a:pt x="7941" y="171"/>
                  <a:pt x="8004" y="192"/>
                  <a:pt x="8066" y="218"/>
                </a:cubicBezTo>
                <a:cubicBezTo>
                  <a:pt x="8128" y="244"/>
                  <a:pt x="8167" y="273"/>
                  <a:pt x="8184" y="304"/>
                </a:cubicBezTo>
                <a:cubicBezTo>
                  <a:pt x="8191" y="316"/>
                  <a:pt x="8195" y="331"/>
                  <a:pt x="8195" y="349"/>
                </a:cubicBezTo>
                <a:cubicBezTo>
                  <a:pt x="8195" y="370"/>
                  <a:pt x="8188" y="395"/>
                  <a:pt x="8176" y="423"/>
                </a:cubicBezTo>
                <a:cubicBezTo>
                  <a:pt x="8169" y="441"/>
                  <a:pt x="8159" y="455"/>
                  <a:pt x="8147" y="464"/>
                </a:cubicBezTo>
                <a:cubicBezTo>
                  <a:pt x="8135" y="473"/>
                  <a:pt x="8122" y="477"/>
                  <a:pt x="8108" y="477"/>
                </a:cubicBezTo>
                <a:cubicBezTo>
                  <a:pt x="8101" y="477"/>
                  <a:pt x="8093" y="475"/>
                  <a:pt x="8082" y="472"/>
                </a:cubicBezTo>
                <a:cubicBezTo>
                  <a:pt x="8071" y="467"/>
                  <a:pt x="8028" y="444"/>
                  <a:pt x="7954" y="404"/>
                </a:cubicBezTo>
                <a:cubicBezTo>
                  <a:pt x="7889" y="368"/>
                  <a:pt x="7842" y="341"/>
                  <a:pt x="7813" y="324"/>
                </a:cubicBezTo>
                <a:lnTo>
                  <a:pt x="7810" y="322"/>
                </a:lnTo>
                <a:lnTo>
                  <a:pt x="7807" y="319"/>
                </a:lnTo>
                <a:cubicBezTo>
                  <a:pt x="7800" y="312"/>
                  <a:pt x="7792" y="307"/>
                  <a:pt x="7784" y="303"/>
                </a:cubicBezTo>
                <a:lnTo>
                  <a:pt x="7784" y="303"/>
                </a:lnTo>
                <a:lnTo>
                  <a:pt x="7779" y="298"/>
                </a:lnTo>
                <a:cubicBezTo>
                  <a:pt x="7769" y="286"/>
                  <a:pt x="7764" y="273"/>
                  <a:pt x="7764" y="259"/>
                </a:cubicBezTo>
                <a:cubicBezTo>
                  <a:pt x="7764" y="253"/>
                  <a:pt x="7765" y="246"/>
                  <a:pt x="7767" y="237"/>
                </a:cubicBezTo>
                <a:cubicBezTo>
                  <a:pt x="7769" y="226"/>
                  <a:pt x="7773" y="215"/>
                  <a:pt x="7778" y="203"/>
                </a:cubicBezTo>
                <a:lnTo>
                  <a:pt x="7782" y="196"/>
                </a:lnTo>
                <a:lnTo>
                  <a:pt x="7783" y="194"/>
                </a:lnTo>
                <a:cubicBezTo>
                  <a:pt x="7795" y="180"/>
                  <a:pt x="7807" y="167"/>
                  <a:pt x="7817" y="155"/>
                </a:cubicBezTo>
                <a:lnTo>
                  <a:pt x="7820" y="151"/>
                </a:lnTo>
                <a:lnTo>
                  <a:pt x="7824" y="151"/>
                </a:lnTo>
                <a:cubicBezTo>
                  <a:pt x="7829" y="150"/>
                  <a:pt x="7834" y="149"/>
                  <a:pt x="7839" y="149"/>
                </a:cubicBezTo>
                <a:close/>
                <a:moveTo>
                  <a:pt x="1888" y="149"/>
                </a:moveTo>
                <a:cubicBezTo>
                  <a:pt x="1917" y="149"/>
                  <a:pt x="1945" y="153"/>
                  <a:pt x="1973" y="159"/>
                </a:cubicBezTo>
                <a:cubicBezTo>
                  <a:pt x="1975" y="190"/>
                  <a:pt x="1976" y="212"/>
                  <a:pt x="1976" y="225"/>
                </a:cubicBezTo>
                <a:cubicBezTo>
                  <a:pt x="1976" y="314"/>
                  <a:pt x="1967" y="425"/>
                  <a:pt x="1950" y="559"/>
                </a:cubicBezTo>
                <a:cubicBezTo>
                  <a:pt x="1932" y="692"/>
                  <a:pt x="1915" y="794"/>
                  <a:pt x="1900" y="865"/>
                </a:cubicBezTo>
                <a:lnTo>
                  <a:pt x="1899" y="871"/>
                </a:lnTo>
                <a:lnTo>
                  <a:pt x="1899" y="871"/>
                </a:lnTo>
                <a:cubicBezTo>
                  <a:pt x="1899" y="871"/>
                  <a:pt x="1899" y="872"/>
                  <a:pt x="1899" y="872"/>
                </a:cubicBezTo>
                <a:lnTo>
                  <a:pt x="1899" y="871"/>
                </a:lnTo>
                <a:lnTo>
                  <a:pt x="1899" y="871"/>
                </a:lnTo>
                <a:cubicBezTo>
                  <a:pt x="1900" y="871"/>
                  <a:pt x="1905" y="871"/>
                  <a:pt x="1916" y="871"/>
                </a:cubicBezTo>
                <a:cubicBezTo>
                  <a:pt x="1932" y="870"/>
                  <a:pt x="1968" y="866"/>
                  <a:pt x="2023" y="856"/>
                </a:cubicBezTo>
                <a:cubicBezTo>
                  <a:pt x="2077" y="847"/>
                  <a:pt x="2133" y="838"/>
                  <a:pt x="2191" y="828"/>
                </a:cubicBezTo>
                <a:lnTo>
                  <a:pt x="2214" y="977"/>
                </a:lnTo>
                <a:cubicBezTo>
                  <a:pt x="2172" y="983"/>
                  <a:pt x="2128" y="989"/>
                  <a:pt x="2081" y="993"/>
                </a:cubicBezTo>
                <a:cubicBezTo>
                  <a:pt x="2035" y="998"/>
                  <a:pt x="1990" y="1000"/>
                  <a:pt x="1948" y="1000"/>
                </a:cubicBezTo>
                <a:cubicBezTo>
                  <a:pt x="1908" y="1000"/>
                  <a:pt x="1876" y="998"/>
                  <a:pt x="1851" y="995"/>
                </a:cubicBezTo>
                <a:cubicBezTo>
                  <a:pt x="1830" y="993"/>
                  <a:pt x="1812" y="988"/>
                  <a:pt x="1797" y="980"/>
                </a:cubicBezTo>
                <a:cubicBezTo>
                  <a:pt x="1782" y="973"/>
                  <a:pt x="1771" y="962"/>
                  <a:pt x="1763" y="949"/>
                </a:cubicBezTo>
                <a:cubicBezTo>
                  <a:pt x="1731" y="896"/>
                  <a:pt x="1714" y="787"/>
                  <a:pt x="1714" y="620"/>
                </a:cubicBezTo>
                <a:cubicBezTo>
                  <a:pt x="1714" y="534"/>
                  <a:pt x="1718" y="444"/>
                  <a:pt x="1724" y="351"/>
                </a:cubicBezTo>
                <a:cubicBezTo>
                  <a:pt x="1731" y="259"/>
                  <a:pt x="1737" y="195"/>
                  <a:pt x="1743" y="160"/>
                </a:cubicBezTo>
                <a:cubicBezTo>
                  <a:pt x="1810" y="153"/>
                  <a:pt x="1858" y="149"/>
                  <a:pt x="1888" y="149"/>
                </a:cubicBezTo>
                <a:close/>
                <a:moveTo>
                  <a:pt x="10428" y="129"/>
                </a:moveTo>
                <a:cubicBezTo>
                  <a:pt x="10479" y="129"/>
                  <a:pt x="10514" y="131"/>
                  <a:pt x="10532" y="134"/>
                </a:cubicBezTo>
                <a:cubicBezTo>
                  <a:pt x="10570" y="141"/>
                  <a:pt x="10593" y="163"/>
                  <a:pt x="10601" y="200"/>
                </a:cubicBezTo>
                <a:cubicBezTo>
                  <a:pt x="10607" y="223"/>
                  <a:pt x="10612" y="258"/>
                  <a:pt x="10616" y="305"/>
                </a:cubicBezTo>
                <a:cubicBezTo>
                  <a:pt x="10620" y="352"/>
                  <a:pt x="10622" y="399"/>
                  <a:pt x="10622" y="444"/>
                </a:cubicBezTo>
                <a:cubicBezTo>
                  <a:pt x="10622" y="545"/>
                  <a:pt x="10613" y="603"/>
                  <a:pt x="10595" y="617"/>
                </a:cubicBezTo>
                <a:cubicBezTo>
                  <a:pt x="10578" y="631"/>
                  <a:pt x="10551" y="641"/>
                  <a:pt x="10512" y="647"/>
                </a:cubicBezTo>
                <a:cubicBezTo>
                  <a:pt x="10474" y="653"/>
                  <a:pt x="10432" y="657"/>
                  <a:pt x="10387" y="658"/>
                </a:cubicBezTo>
                <a:lnTo>
                  <a:pt x="10387" y="718"/>
                </a:lnTo>
                <a:lnTo>
                  <a:pt x="10493" y="711"/>
                </a:lnTo>
                <a:cubicBezTo>
                  <a:pt x="10504" y="710"/>
                  <a:pt x="10511" y="714"/>
                  <a:pt x="10515" y="721"/>
                </a:cubicBezTo>
                <a:cubicBezTo>
                  <a:pt x="10520" y="728"/>
                  <a:pt x="10523" y="728"/>
                  <a:pt x="10526" y="720"/>
                </a:cubicBezTo>
                <a:cubicBezTo>
                  <a:pt x="10539" y="712"/>
                  <a:pt x="10552" y="713"/>
                  <a:pt x="10566" y="723"/>
                </a:cubicBezTo>
                <a:cubicBezTo>
                  <a:pt x="10579" y="733"/>
                  <a:pt x="10589" y="744"/>
                  <a:pt x="10595" y="757"/>
                </a:cubicBezTo>
                <a:cubicBezTo>
                  <a:pt x="10600" y="768"/>
                  <a:pt x="10602" y="776"/>
                  <a:pt x="10602" y="782"/>
                </a:cubicBezTo>
                <a:cubicBezTo>
                  <a:pt x="10602" y="796"/>
                  <a:pt x="10597" y="804"/>
                  <a:pt x="10587" y="807"/>
                </a:cubicBezTo>
                <a:cubicBezTo>
                  <a:pt x="10535" y="821"/>
                  <a:pt x="10469" y="831"/>
                  <a:pt x="10389" y="838"/>
                </a:cubicBezTo>
                <a:cubicBezTo>
                  <a:pt x="10389" y="873"/>
                  <a:pt x="10389" y="898"/>
                  <a:pt x="10388" y="912"/>
                </a:cubicBezTo>
                <a:lnTo>
                  <a:pt x="10591" y="903"/>
                </a:lnTo>
                <a:cubicBezTo>
                  <a:pt x="10606" y="901"/>
                  <a:pt x="10622" y="907"/>
                  <a:pt x="10639" y="919"/>
                </a:cubicBezTo>
                <a:cubicBezTo>
                  <a:pt x="10655" y="931"/>
                  <a:pt x="10667" y="945"/>
                  <a:pt x="10673" y="961"/>
                </a:cubicBezTo>
                <a:cubicBezTo>
                  <a:pt x="10676" y="971"/>
                  <a:pt x="10677" y="980"/>
                  <a:pt x="10677" y="986"/>
                </a:cubicBezTo>
                <a:cubicBezTo>
                  <a:pt x="10677" y="1003"/>
                  <a:pt x="10672" y="1014"/>
                  <a:pt x="10661" y="1017"/>
                </a:cubicBezTo>
                <a:cubicBezTo>
                  <a:pt x="10601" y="1029"/>
                  <a:pt x="10528" y="1038"/>
                  <a:pt x="10443" y="1043"/>
                </a:cubicBezTo>
                <a:cubicBezTo>
                  <a:pt x="10358" y="1049"/>
                  <a:pt x="10259" y="1046"/>
                  <a:pt x="10148" y="1036"/>
                </a:cubicBezTo>
                <a:cubicBezTo>
                  <a:pt x="10157" y="1036"/>
                  <a:pt x="10116" y="1045"/>
                  <a:pt x="10024" y="1063"/>
                </a:cubicBezTo>
                <a:cubicBezTo>
                  <a:pt x="9993" y="1065"/>
                  <a:pt x="9975" y="1057"/>
                  <a:pt x="9970" y="1040"/>
                </a:cubicBezTo>
                <a:cubicBezTo>
                  <a:pt x="9965" y="1026"/>
                  <a:pt x="9962" y="1011"/>
                  <a:pt x="9962" y="995"/>
                </a:cubicBezTo>
                <a:cubicBezTo>
                  <a:pt x="9962" y="974"/>
                  <a:pt x="9968" y="954"/>
                  <a:pt x="9980" y="933"/>
                </a:cubicBezTo>
                <a:lnTo>
                  <a:pt x="10212" y="921"/>
                </a:lnTo>
                <a:lnTo>
                  <a:pt x="10210" y="846"/>
                </a:lnTo>
                <a:lnTo>
                  <a:pt x="10210" y="846"/>
                </a:lnTo>
                <a:cubicBezTo>
                  <a:pt x="10210" y="846"/>
                  <a:pt x="10210" y="846"/>
                  <a:pt x="10210" y="846"/>
                </a:cubicBezTo>
                <a:lnTo>
                  <a:pt x="10210" y="846"/>
                </a:lnTo>
                <a:lnTo>
                  <a:pt x="10210" y="846"/>
                </a:lnTo>
                <a:cubicBezTo>
                  <a:pt x="10208" y="847"/>
                  <a:pt x="10201" y="847"/>
                  <a:pt x="10191" y="847"/>
                </a:cubicBezTo>
                <a:cubicBezTo>
                  <a:pt x="10180" y="848"/>
                  <a:pt x="10168" y="848"/>
                  <a:pt x="10156" y="849"/>
                </a:cubicBezTo>
                <a:cubicBezTo>
                  <a:pt x="10144" y="850"/>
                  <a:pt x="10131" y="851"/>
                  <a:pt x="10117" y="853"/>
                </a:cubicBezTo>
                <a:lnTo>
                  <a:pt x="10106" y="854"/>
                </a:lnTo>
                <a:cubicBezTo>
                  <a:pt x="10090" y="854"/>
                  <a:pt x="10079" y="850"/>
                  <a:pt x="10072" y="843"/>
                </a:cubicBezTo>
                <a:lnTo>
                  <a:pt x="10072" y="843"/>
                </a:lnTo>
                <a:lnTo>
                  <a:pt x="10075" y="842"/>
                </a:lnTo>
                <a:cubicBezTo>
                  <a:pt x="10082" y="838"/>
                  <a:pt x="10085" y="831"/>
                  <a:pt x="10085" y="821"/>
                </a:cubicBezTo>
                <a:cubicBezTo>
                  <a:pt x="10085" y="809"/>
                  <a:pt x="10082" y="799"/>
                  <a:pt x="10074" y="790"/>
                </a:cubicBezTo>
                <a:cubicBezTo>
                  <a:pt x="10072" y="788"/>
                  <a:pt x="10069" y="785"/>
                  <a:pt x="10067" y="783"/>
                </a:cubicBezTo>
                <a:lnTo>
                  <a:pt x="10060" y="777"/>
                </a:lnTo>
                <a:lnTo>
                  <a:pt x="10061" y="771"/>
                </a:lnTo>
                <a:cubicBezTo>
                  <a:pt x="10063" y="761"/>
                  <a:pt x="10067" y="750"/>
                  <a:pt x="10072" y="739"/>
                </a:cubicBezTo>
                <a:lnTo>
                  <a:pt x="10210" y="729"/>
                </a:lnTo>
                <a:lnTo>
                  <a:pt x="10211" y="658"/>
                </a:lnTo>
                <a:cubicBezTo>
                  <a:pt x="10161" y="655"/>
                  <a:pt x="10131" y="652"/>
                  <a:pt x="10121" y="649"/>
                </a:cubicBezTo>
                <a:cubicBezTo>
                  <a:pt x="10087" y="644"/>
                  <a:pt x="10062" y="626"/>
                  <a:pt x="10047" y="593"/>
                </a:cubicBezTo>
                <a:cubicBezTo>
                  <a:pt x="10046" y="590"/>
                  <a:pt x="10045" y="586"/>
                  <a:pt x="10043" y="582"/>
                </a:cubicBezTo>
                <a:lnTo>
                  <a:pt x="10043" y="582"/>
                </a:lnTo>
                <a:lnTo>
                  <a:pt x="10043" y="582"/>
                </a:lnTo>
                <a:cubicBezTo>
                  <a:pt x="10044" y="579"/>
                  <a:pt x="10044" y="576"/>
                  <a:pt x="10044" y="572"/>
                </a:cubicBezTo>
                <a:cubicBezTo>
                  <a:pt x="10044" y="564"/>
                  <a:pt x="10042" y="556"/>
                  <a:pt x="10038" y="548"/>
                </a:cubicBezTo>
                <a:cubicBezTo>
                  <a:pt x="10037" y="546"/>
                  <a:pt x="10036" y="544"/>
                  <a:pt x="10035" y="542"/>
                </a:cubicBezTo>
                <a:lnTo>
                  <a:pt x="10032" y="537"/>
                </a:lnTo>
                <a:lnTo>
                  <a:pt x="10030" y="527"/>
                </a:lnTo>
                <a:cubicBezTo>
                  <a:pt x="10027" y="511"/>
                  <a:pt x="10025" y="493"/>
                  <a:pt x="10023" y="473"/>
                </a:cubicBezTo>
                <a:cubicBezTo>
                  <a:pt x="10017" y="421"/>
                  <a:pt x="10014" y="370"/>
                  <a:pt x="10014" y="321"/>
                </a:cubicBezTo>
                <a:cubicBezTo>
                  <a:pt x="9988" y="329"/>
                  <a:pt x="9964" y="334"/>
                  <a:pt x="9943" y="337"/>
                </a:cubicBezTo>
                <a:cubicBezTo>
                  <a:pt x="9948" y="391"/>
                  <a:pt x="9950" y="445"/>
                  <a:pt x="9950" y="500"/>
                </a:cubicBezTo>
                <a:lnTo>
                  <a:pt x="9954" y="500"/>
                </a:lnTo>
                <a:cubicBezTo>
                  <a:pt x="9969" y="498"/>
                  <a:pt x="9985" y="502"/>
                  <a:pt x="10002" y="512"/>
                </a:cubicBezTo>
                <a:cubicBezTo>
                  <a:pt x="10015" y="519"/>
                  <a:pt x="10025" y="527"/>
                  <a:pt x="10032" y="537"/>
                </a:cubicBezTo>
                <a:lnTo>
                  <a:pt x="10032" y="537"/>
                </a:lnTo>
                <a:lnTo>
                  <a:pt x="10033" y="543"/>
                </a:lnTo>
                <a:cubicBezTo>
                  <a:pt x="10035" y="553"/>
                  <a:pt x="10037" y="562"/>
                  <a:pt x="10040" y="570"/>
                </a:cubicBezTo>
                <a:lnTo>
                  <a:pt x="10043" y="582"/>
                </a:lnTo>
                <a:lnTo>
                  <a:pt x="10042" y="586"/>
                </a:lnTo>
                <a:cubicBezTo>
                  <a:pt x="10040" y="592"/>
                  <a:pt x="10036" y="597"/>
                  <a:pt x="10030" y="600"/>
                </a:cubicBezTo>
                <a:cubicBezTo>
                  <a:pt x="9983" y="609"/>
                  <a:pt x="9955" y="615"/>
                  <a:pt x="9948" y="616"/>
                </a:cubicBezTo>
                <a:cubicBezTo>
                  <a:pt x="9944" y="685"/>
                  <a:pt x="9938" y="738"/>
                  <a:pt x="9930" y="777"/>
                </a:cubicBezTo>
                <a:lnTo>
                  <a:pt x="9984" y="757"/>
                </a:lnTo>
                <a:cubicBezTo>
                  <a:pt x="9987" y="756"/>
                  <a:pt x="9992" y="756"/>
                  <a:pt x="9999" y="756"/>
                </a:cubicBezTo>
                <a:cubicBezTo>
                  <a:pt x="10013" y="756"/>
                  <a:pt x="10026" y="759"/>
                  <a:pt x="10040" y="765"/>
                </a:cubicBezTo>
                <a:cubicBezTo>
                  <a:pt x="10047" y="768"/>
                  <a:pt x="10053" y="772"/>
                  <a:pt x="10059" y="776"/>
                </a:cubicBezTo>
                <a:lnTo>
                  <a:pt x="10060" y="777"/>
                </a:lnTo>
                <a:lnTo>
                  <a:pt x="10060" y="778"/>
                </a:lnTo>
                <a:cubicBezTo>
                  <a:pt x="10059" y="782"/>
                  <a:pt x="10059" y="786"/>
                  <a:pt x="10059" y="790"/>
                </a:cubicBezTo>
                <a:cubicBezTo>
                  <a:pt x="10059" y="804"/>
                  <a:pt x="10062" y="819"/>
                  <a:pt x="10068" y="835"/>
                </a:cubicBezTo>
                <a:cubicBezTo>
                  <a:pt x="10068" y="837"/>
                  <a:pt x="10069" y="838"/>
                  <a:pt x="10070" y="839"/>
                </a:cubicBezTo>
                <a:lnTo>
                  <a:pt x="10072" y="843"/>
                </a:lnTo>
                <a:lnTo>
                  <a:pt x="10050" y="852"/>
                </a:lnTo>
                <a:cubicBezTo>
                  <a:pt x="9993" y="876"/>
                  <a:pt x="9942" y="896"/>
                  <a:pt x="9897" y="911"/>
                </a:cubicBezTo>
                <a:cubicBezTo>
                  <a:pt x="9846" y="928"/>
                  <a:pt x="9785" y="947"/>
                  <a:pt x="9715" y="967"/>
                </a:cubicBezTo>
                <a:lnTo>
                  <a:pt x="9675" y="978"/>
                </a:lnTo>
                <a:cubicBezTo>
                  <a:pt x="9666" y="980"/>
                  <a:pt x="9658" y="981"/>
                  <a:pt x="9650" y="981"/>
                </a:cubicBezTo>
                <a:cubicBezTo>
                  <a:pt x="9637" y="981"/>
                  <a:pt x="9628" y="977"/>
                  <a:pt x="9621" y="970"/>
                </a:cubicBezTo>
                <a:cubicBezTo>
                  <a:pt x="9609" y="950"/>
                  <a:pt x="9602" y="929"/>
                  <a:pt x="9602" y="907"/>
                </a:cubicBezTo>
                <a:cubicBezTo>
                  <a:pt x="9602" y="897"/>
                  <a:pt x="9604" y="886"/>
                  <a:pt x="9608" y="873"/>
                </a:cubicBezTo>
                <a:lnTo>
                  <a:pt x="9752" y="828"/>
                </a:lnTo>
                <a:cubicBezTo>
                  <a:pt x="9750" y="814"/>
                  <a:pt x="9749" y="781"/>
                  <a:pt x="9749" y="729"/>
                </a:cubicBezTo>
                <a:cubicBezTo>
                  <a:pt x="9749" y="684"/>
                  <a:pt x="9750" y="654"/>
                  <a:pt x="9751" y="639"/>
                </a:cubicBezTo>
                <a:lnTo>
                  <a:pt x="9717" y="643"/>
                </a:lnTo>
                <a:lnTo>
                  <a:pt x="9702" y="644"/>
                </a:lnTo>
                <a:cubicBezTo>
                  <a:pt x="9680" y="644"/>
                  <a:pt x="9667" y="638"/>
                  <a:pt x="9663" y="626"/>
                </a:cubicBezTo>
                <a:cubicBezTo>
                  <a:pt x="9657" y="613"/>
                  <a:pt x="9654" y="598"/>
                  <a:pt x="9654" y="581"/>
                </a:cubicBezTo>
                <a:cubicBezTo>
                  <a:pt x="9654" y="561"/>
                  <a:pt x="9659" y="544"/>
                  <a:pt x="9668" y="529"/>
                </a:cubicBezTo>
                <a:lnTo>
                  <a:pt x="9755" y="520"/>
                </a:lnTo>
                <a:cubicBezTo>
                  <a:pt x="9757" y="452"/>
                  <a:pt x="9761" y="398"/>
                  <a:pt x="9766" y="357"/>
                </a:cubicBezTo>
                <a:lnTo>
                  <a:pt x="9719" y="363"/>
                </a:lnTo>
                <a:lnTo>
                  <a:pt x="9705" y="364"/>
                </a:lnTo>
                <a:cubicBezTo>
                  <a:pt x="9682" y="364"/>
                  <a:pt x="9669" y="358"/>
                  <a:pt x="9665" y="345"/>
                </a:cubicBezTo>
                <a:cubicBezTo>
                  <a:pt x="9659" y="333"/>
                  <a:pt x="9656" y="318"/>
                  <a:pt x="9656" y="301"/>
                </a:cubicBezTo>
                <a:cubicBezTo>
                  <a:pt x="9656" y="281"/>
                  <a:pt x="9661" y="264"/>
                  <a:pt x="9670" y="249"/>
                </a:cubicBezTo>
                <a:lnTo>
                  <a:pt x="9957" y="220"/>
                </a:lnTo>
                <a:cubicBezTo>
                  <a:pt x="9970" y="219"/>
                  <a:pt x="9985" y="222"/>
                  <a:pt x="10000" y="230"/>
                </a:cubicBezTo>
                <a:cubicBezTo>
                  <a:pt x="10006" y="233"/>
                  <a:pt x="10010" y="236"/>
                  <a:pt x="10013" y="239"/>
                </a:cubicBezTo>
                <a:lnTo>
                  <a:pt x="10014" y="241"/>
                </a:lnTo>
                <a:lnTo>
                  <a:pt x="10014" y="245"/>
                </a:lnTo>
                <a:cubicBezTo>
                  <a:pt x="10014" y="248"/>
                  <a:pt x="10014" y="251"/>
                  <a:pt x="10014" y="254"/>
                </a:cubicBezTo>
                <a:cubicBezTo>
                  <a:pt x="10017" y="250"/>
                  <a:pt x="10017" y="246"/>
                  <a:pt x="10015" y="242"/>
                </a:cubicBezTo>
                <a:lnTo>
                  <a:pt x="10014" y="241"/>
                </a:lnTo>
                <a:lnTo>
                  <a:pt x="10015" y="234"/>
                </a:lnTo>
                <a:cubicBezTo>
                  <a:pt x="10015" y="213"/>
                  <a:pt x="10017" y="189"/>
                  <a:pt x="10020" y="163"/>
                </a:cubicBezTo>
                <a:lnTo>
                  <a:pt x="10136" y="150"/>
                </a:lnTo>
                <a:cubicBezTo>
                  <a:pt x="10135" y="255"/>
                  <a:pt x="10137" y="344"/>
                  <a:pt x="10141" y="416"/>
                </a:cubicBezTo>
                <a:cubicBezTo>
                  <a:pt x="10145" y="488"/>
                  <a:pt x="10151" y="528"/>
                  <a:pt x="10159" y="537"/>
                </a:cubicBezTo>
                <a:cubicBezTo>
                  <a:pt x="10162" y="541"/>
                  <a:pt x="10180" y="543"/>
                  <a:pt x="10212" y="543"/>
                </a:cubicBezTo>
                <a:cubicBezTo>
                  <a:pt x="10214" y="506"/>
                  <a:pt x="10214" y="482"/>
                  <a:pt x="10214" y="473"/>
                </a:cubicBezTo>
                <a:lnTo>
                  <a:pt x="10191" y="476"/>
                </a:lnTo>
                <a:lnTo>
                  <a:pt x="10183" y="476"/>
                </a:lnTo>
                <a:cubicBezTo>
                  <a:pt x="10171" y="476"/>
                  <a:pt x="10163" y="472"/>
                  <a:pt x="10158" y="463"/>
                </a:cubicBezTo>
                <a:cubicBezTo>
                  <a:pt x="10154" y="454"/>
                  <a:pt x="10152" y="442"/>
                  <a:pt x="10152" y="428"/>
                </a:cubicBezTo>
                <a:cubicBezTo>
                  <a:pt x="10152" y="410"/>
                  <a:pt x="10155" y="396"/>
                  <a:pt x="10162" y="385"/>
                </a:cubicBezTo>
                <a:lnTo>
                  <a:pt x="10217" y="379"/>
                </a:lnTo>
                <a:lnTo>
                  <a:pt x="10223" y="248"/>
                </a:lnTo>
                <a:lnTo>
                  <a:pt x="10137" y="250"/>
                </a:lnTo>
                <a:lnTo>
                  <a:pt x="10141" y="143"/>
                </a:lnTo>
                <a:cubicBezTo>
                  <a:pt x="10254" y="134"/>
                  <a:pt x="10350" y="129"/>
                  <a:pt x="10428" y="129"/>
                </a:cubicBezTo>
                <a:close/>
                <a:moveTo>
                  <a:pt x="6243" y="125"/>
                </a:moveTo>
                <a:cubicBezTo>
                  <a:pt x="6283" y="125"/>
                  <a:pt x="6317" y="128"/>
                  <a:pt x="6347" y="136"/>
                </a:cubicBezTo>
                <a:cubicBezTo>
                  <a:pt x="6365" y="140"/>
                  <a:pt x="6379" y="148"/>
                  <a:pt x="6389" y="159"/>
                </a:cubicBezTo>
                <a:cubicBezTo>
                  <a:pt x="6399" y="169"/>
                  <a:pt x="6406" y="185"/>
                  <a:pt x="6410" y="205"/>
                </a:cubicBezTo>
                <a:cubicBezTo>
                  <a:pt x="6410" y="207"/>
                  <a:pt x="6410" y="212"/>
                  <a:pt x="6410" y="220"/>
                </a:cubicBezTo>
                <a:lnTo>
                  <a:pt x="6410" y="222"/>
                </a:lnTo>
                <a:lnTo>
                  <a:pt x="6409" y="225"/>
                </a:lnTo>
                <a:cubicBezTo>
                  <a:pt x="6408" y="229"/>
                  <a:pt x="6407" y="232"/>
                  <a:pt x="6407" y="236"/>
                </a:cubicBezTo>
                <a:cubicBezTo>
                  <a:pt x="6404" y="251"/>
                  <a:pt x="6403" y="262"/>
                  <a:pt x="6404" y="270"/>
                </a:cubicBezTo>
                <a:cubicBezTo>
                  <a:pt x="6404" y="273"/>
                  <a:pt x="6405" y="276"/>
                  <a:pt x="6408" y="279"/>
                </a:cubicBezTo>
                <a:lnTo>
                  <a:pt x="6409" y="280"/>
                </a:lnTo>
                <a:lnTo>
                  <a:pt x="6409" y="287"/>
                </a:lnTo>
                <a:cubicBezTo>
                  <a:pt x="6407" y="350"/>
                  <a:pt x="6404" y="447"/>
                  <a:pt x="6399" y="580"/>
                </a:cubicBezTo>
                <a:cubicBezTo>
                  <a:pt x="6399" y="595"/>
                  <a:pt x="6398" y="609"/>
                  <a:pt x="6398" y="623"/>
                </a:cubicBezTo>
                <a:lnTo>
                  <a:pt x="6397" y="637"/>
                </a:lnTo>
                <a:lnTo>
                  <a:pt x="6391" y="637"/>
                </a:lnTo>
                <a:cubicBezTo>
                  <a:pt x="6380" y="652"/>
                  <a:pt x="6374" y="668"/>
                  <a:pt x="6374" y="684"/>
                </a:cubicBezTo>
                <a:cubicBezTo>
                  <a:pt x="6374" y="700"/>
                  <a:pt x="6378" y="714"/>
                  <a:pt x="6385" y="726"/>
                </a:cubicBezTo>
                <a:cubicBezTo>
                  <a:pt x="6387" y="729"/>
                  <a:pt x="6389" y="732"/>
                  <a:pt x="6392" y="734"/>
                </a:cubicBezTo>
                <a:lnTo>
                  <a:pt x="6393" y="735"/>
                </a:lnTo>
                <a:lnTo>
                  <a:pt x="6393" y="737"/>
                </a:lnTo>
                <a:cubicBezTo>
                  <a:pt x="6387" y="874"/>
                  <a:pt x="6382" y="953"/>
                  <a:pt x="6378" y="973"/>
                </a:cubicBezTo>
                <a:cubicBezTo>
                  <a:pt x="6371" y="1014"/>
                  <a:pt x="6353" y="1038"/>
                  <a:pt x="6326" y="1044"/>
                </a:cubicBezTo>
                <a:cubicBezTo>
                  <a:pt x="6304" y="1048"/>
                  <a:pt x="6270" y="1051"/>
                  <a:pt x="6225" y="1051"/>
                </a:cubicBezTo>
                <a:cubicBezTo>
                  <a:pt x="6198" y="1051"/>
                  <a:pt x="6177" y="1050"/>
                  <a:pt x="6161" y="1048"/>
                </a:cubicBezTo>
                <a:lnTo>
                  <a:pt x="6167" y="936"/>
                </a:lnTo>
                <a:cubicBezTo>
                  <a:pt x="6203" y="944"/>
                  <a:pt x="6229" y="948"/>
                  <a:pt x="6246" y="950"/>
                </a:cubicBezTo>
                <a:cubicBezTo>
                  <a:pt x="6248" y="950"/>
                  <a:pt x="6249" y="950"/>
                  <a:pt x="6249" y="950"/>
                </a:cubicBezTo>
                <a:cubicBezTo>
                  <a:pt x="6249" y="950"/>
                  <a:pt x="6249" y="948"/>
                  <a:pt x="6248" y="945"/>
                </a:cubicBezTo>
                <a:cubicBezTo>
                  <a:pt x="6245" y="922"/>
                  <a:pt x="6242" y="871"/>
                  <a:pt x="6238" y="792"/>
                </a:cubicBezTo>
                <a:cubicBezTo>
                  <a:pt x="6200" y="797"/>
                  <a:pt x="6178" y="800"/>
                  <a:pt x="6171" y="800"/>
                </a:cubicBezTo>
                <a:cubicBezTo>
                  <a:pt x="6166" y="910"/>
                  <a:pt x="6156" y="988"/>
                  <a:pt x="6140" y="1034"/>
                </a:cubicBezTo>
                <a:cubicBezTo>
                  <a:pt x="6134" y="1057"/>
                  <a:pt x="6107" y="1068"/>
                  <a:pt x="6061" y="1068"/>
                </a:cubicBezTo>
                <a:cubicBezTo>
                  <a:pt x="6052" y="1068"/>
                  <a:pt x="6038" y="1067"/>
                  <a:pt x="6021" y="1066"/>
                </a:cubicBezTo>
                <a:lnTo>
                  <a:pt x="5975" y="1064"/>
                </a:lnTo>
                <a:cubicBezTo>
                  <a:pt x="5981" y="1028"/>
                  <a:pt x="5989" y="922"/>
                  <a:pt x="5999" y="746"/>
                </a:cubicBezTo>
                <a:cubicBezTo>
                  <a:pt x="6010" y="570"/>
                  <a:pt x="6016" y="463"/>
                  <a:pt x="6019" y="424"/>
                </a:cubicBezTo>
                <a:cubicBezTo>
                  <a:pt x="6028" y="261"/>
                  <a:pt x="6034" y="166"/>
                  <a:pt x="6037" y="137"/>
                </a:cubicBezTo>
                <a:lnTo>
                  <a:pt x="6161" y="140"/>
                </a:lnTo>
                <a:lnTo>
                  <a:pt x="6162" y="166"/>
                </a:lnTo>
                <a:lnTo>
                  <a:pt x="6161" y="173"/>
                </a:lnTo>
                <a:cubicBezTo>
                  <a:pt x="6158" y="189"/>
                  <a:pt x="6156" y="203"/>
                  <a:pt x="6156" y="213"/>
                </a:cubicBezTo>
                <a:cubicBezTo>
                  <a:pt x="6156" y="221"/>
                  <a:pt x="6158" y="229"/>
                  <a:pt x="6160" y="237"/>
                </a:cubicBezTo>
                <a:cubicBezTo>
                  <a:pt x="6161" y="237"/>
                  <a:pt x="6162" y="237"/>
                  <a:pt x="6163" y="237"/>
                </a:cubicBezTo>
                <a:lnTo>
                  <a:pt x="6166" y="238"/>
                </a:lnTo>
                <a:lnTo>
                  <a:pt x="6169" y="290"/>
                </a:lnTo>
                <a:cubicBezTo>
                  <a:pt x="6171" y="340"/>
                  <a:pt x="6173" y="391"/>
                  <a:pt x="6174" y="443"/>
                </a:cubicBezTo>
                <a:lnTo>
                  <a:pt x="6222" y="437"/>
                </a:lnTo>
                <a:lnTo>
                  <a:pt x="6216" y="249"/>
                </a:lnTo>
                <a:cubicBezTo>
                  <a:pt x="6216" y="249"/>
                  <a:pt x="6215" y="248"/>
                  <a:pt x="6213" y="247"/>
                </a:cubicBezTo>
                <a:cubicBezTo>
                  <a:pt x="6211" y="247"/>
                  <a:pt x="6207" y="245"/>
                  <a:pt x="6201" y="243"/>
                </a:cubicBezTo>
                <a:cubicBezTo>
                  <a:pt x="6186" y="241"/>
                  <a:pt x="6175" y="240"/>
                  <a:pt x="6167" y="238"/>
                </a:cubicBezTo>
                <a:lnTo>
                  <a:pt x="6166" y="238"/>
                </a:lnTo>
                <a:lnTo>
                  <a:pt x="6165" y="215"/>
                </a:lnTo>
                <a:lnTo>
                  <a:pt x="6162" y="166"/>
                </a:lnTo>
                <a:lnTo>
                  <a:pt x="6163" y="161"/>
                </a:lnTo>
                <a:cubicBezTo>
                  <a:pt x="6165" y="150"/>
                  <a:pt x="6167" y="139"/>
                  <a:pt x="6168" y="130"/>
                </a:cubicBezTo>
                <a:cubicBezTo>
                  <a:pt x="6189" y="126"/>
                  <a:pt x="6214" y="125"/>
                  <a:pt x="6243" y="125"/>
                </a:cubicBezTo>
                <a:close/>
                <a:moveTo>
                  <a:pt x="186" y="101"/>
                </a:moveTo>
                <a:cubicBezTo>
                  <a:pt x="211" y="105"/>
                  <a:pt x="242" y="112"/>
                  <a:pt x="278" y="121"/>
                </a:cubicBezTo>
                <a:cubicBezTo>
                  <a:pt x="315" y="130"/>
                  <a:pt x="345" y="141"/>
                  <a:pt x="367" y="154"/>
                </a:cubicBezTo>
                <a:cubicBezTo>
                  <a:pt x="359" y="189"/>
                  <a:pt x="347" y="224"/>
                  <a:pt x="329" y="259"/>
                </a:cubicBezTo>
                <a:cubicBezTo>
                  <a:pt x="312" y="294"/>
                  <a:pt x="287" y="341"/>
                  <a:pt x="256" y="399"/>
                </a:cubicBezTo>
                <a:cubicBezTo>
                  <a:pt x="213" y="475"/>
                  <a:pt x="186" y="524"/>
                  <a:pt x="174" y="545"/>
                </a:cubicBezTo>
                <a:lnTo>
                  <a:pt x="208" y="542"/>
                </a:lnTo>
                <a:cubicBezTo>
                  <a:pt x="226" y="509"/>
                  <a:pt x="251" y="461"/>
                  <a:pt x="283" y="398"/>
                </a:cubicBezTo>
                <a:lnTo>
                  <a:pt x="438" y="471"/>
                </a:lnTo>
                <a:cubicBezTo>
                  <a:pt x="418" y="523"/>
                  <a:pt x="392" y="576"/>
                  <a:pt x="359" y="631"/>
                </a:cubicBezTo>
                <a:cubicBezTo>
                  <a:pt x="326" y="686"/>
                  <a:pt x="293" y="736"/>
                  <a:pt x="260" y="782"/>
                </a:cubicBezTo>
                <a:cubicBezTo>
                  <a:pt x="231" y="821"/>
                  <a:pt x="208" y="850"/>
                  <a:pt x="191" y="868"/>
                </a:cubicBezTo>
                <a:lnTo>
                  <a:pt x="190" y="870"/>
                </a:lnTo>
                <a:lnTo>
                  <a:pt x="188" y="870"/>
                </a:lnTo>
                <a:cubicBezTo>
                  <a:pt x="185" y="871"/>
                  <a:pt x="183" y="872"/>
                  <a:pt x="183" y="875"/>
                </a:cubicBezTo>
                <a:cubicBezTo>
                  <a:pt x="183" y="876"/>
                  <a:pt x="184" y="876"/>
                  <a:pt x="184" y="875"/>
                </a:cubicBezTo>
                <a:lnTo>
                  <a:pt x="190" y="870"/>
                </a:lnTo>
                <a:lnTo>
                  <a:pt x="192" y="870"/>
                </a:lnTo>
                <a:cubicBezTo>
                  <a:pt x="243" y="865"/>
                  <a:pt x="270" y="863"/>
                  <a:pt x="272" y="863"/>
                </a:cubicBezTo>
                <a:lnTo>
                  <a:pt x="264" y="856"/>
                </a:lnTo>
                <a:cubicBezTo>
                  <a:pt x="260" y="848"/>
                  <a:pt x="258" y="839"/>
                  <a:pt x="258" y="830"/>
                </a:cubicBezTo>
                <a:cubicBezTo>
                  <a:pt x="258" y="821"/>
                  <a:pt x="260" y="814"/>
                  <a:pt x="264" y="809"/>
                </a:cubicBezTo>
                <a:cubicBezTo>
                  <a:pt x="267" y="803"/>
                  <a:pt x="272" y="798"/>
                  <a:pt x="279" y="793"/>
                </a:cubicBezTo>
                <a:cubicBezTo>
                  <a:pt x="295" y="779"/>
                  <a:pt x="316" y="769"/>
                  <a:pt x="342" y="764"/>
                </a:cubicBezTo>
                <a:cubicBezTo>
                  <a:pt x="353" y="762"/>
                  <a:pt x="362" y="763"/>
                  <a:pt x="370" y="767"/>
                </a:cubicBezTo>
                <a:cubicBezTo>
                  <a:pt x="379" y="771"/>
                  <a:pt x="387" y="778"/>
                  <a:pt x="397" y="789"/>
                </a:cubicBezTo>
                <a:cubicBezTo>
                  <a:pt x="434" y="833"/>
                  <a:pt x="456" y="870"/>
                  <a:pt x="463" y="902"/>
                </a:cubicBezTo>
                <a:lnTo>
                  <a:pt x="465" y="908"/>
                </a:lnTo>
                <a:lnTo>
                  <a:pt x="463" y="918"/>
                </a:lnTo>
                <a:cubicBezTo>
                  <a:pt x="460" y="933"/>
                  <a:pt x="457" y="948"/>
                  <a:pt x="454" y="962"/>
                </a:cubicBezTo>
                <a:lnTo>
                  <a:pt x="454" y="965"/>
                </a:lnTo>
                <a:lnTo>
                  <a:pt x="451" y="970"/>
                </a:lnTo>
                <a:cubicBezTo>
                  <a:pt x="441" y="984"/>
                  <a:pt x="426" y="996"/>
                  <a:pt x="406" y="1007"/>
                </a:cubicBezTo>
                <a:cubicBezTo>
                  <a:pt x="395" y="1014"/>
                  <a:pt x="383" y="1018"/>
                  <a:pt x="370" y="1018"/>
                </a:cubicBezTo>
                <a:cubicBezTo>
                  <a:pt x="353" y="1018"/>
                  <a:pt x="340" y="1010"/>
                  <a:pt x="330" y="994"/>
                </a:cubicBezTo>
                <a:lnTo>
                  <a:pt x="315" y="966"/>
                </a:lnTo>
                <a:cubicBezTo>
                  <a:pt x="215" y="981"/>
                  <a:pt x="148" y="989"/>
                  <a:pt x="114" y="989"/>
                </a:cubicBezTo>
                <a:cubicBezTo>
                  <a:pt x="89" y="988"/>
                  <a:pt x="69" y="983"/>
                  <a:pt x="56" y="973"/>
                </a:cubicBezTo>
                <a:cubicBezTo>
                  <a:pt x="42" y="963"/>
                  <a:pt x="36" y="947"/>
                  <a:pt x="36" y="924"/>
                </a:cubicBezTo>
                <a:cubicBezTo>
                  <a:pt x="36" y="899"/>
                  <a:pt x="48" y="859"/>
                  <a:pt x="71" y="805"/>
                </a:cubicBezTo>
                <a:cubicBezTo>
                  <a:pt x="81" y="784"/>
                  <a:pt x="109" y="734"/>
                  <a:pt x="157" y="654"/>
                </a:cubicBezTo>
                <a:lnTo>
                  <a:pt x="138" y="657"/>
                </a:lnTo>
                <a:cubicBezTo>
                  <a:pt x="104" y="659"/>
                  <a:pt x="72" y="654"/>
                  <a:pt x="41" y="643"/>
                </a:cubicBezTo>
                <a:cubicBezTo>
                  <a:pt x="11" y="632"/>
                  <a:pt x="-3" y="609"/>
                  <a:pt x="0" y="574"/>
                </a:cubicBezTo>
                <a:cubicBezTo>
                  <a:pt x="3" y="552"/>
                  <a:pt x="17" y="508"/>
                  <a:pt x="42" y="441"/>
                </a:cubicBezTo>
                <a:cubicBezTo>
                  <a:pt x="67" y="375"/>
                  <a:pt x="94" y="306"/>
                  <a:pt x="124" y="235"/>
                </a:cubicBezTo>
                <a:cubicBezTo>
                  <a:pt x="153" y="164"/>
                  <a:pt x="174" y="120"/>
                  <a:pt x="186" y="101"/>
                </a:cubicBezTo>
                <a:close/>
                <a:moveTo>
                  <a:pt x="5027" y="91"/>
                </a:moveTo>
                <a:cubicBezTo>
                  <a:pt x="5058" y="92"/>
                  <a:pt x="5100" y="94"/>
                  <a:pt x="5153" y="95"/>
                </a:cubicBezTo>
                <a:cubicBezTo>
                  <a:pt x="5205" y="96"/>
                  <a:pt x="5246" y="97"/>
                  <a:pt x="5275" y="98"/>
                </a:cubicBezTo>
                <a:cubicBezTo>
                  <a:pt x="5289" y="100"/>
                  <a:pt x="5282" y="157"/>
                  <a:pt x="5254" y="271"/>
                </a:cubicBezTo>
                <a:lnTo>
                  <a:pt x="5350" y="259"/>
                </a:lnTo>
                <a:cubicBezTo>
                  <a:pt x="5589" y="230"/>
                  <a:pt x="5715" y="213"/>
                  <a:pt x="5729" y="211"/>
                </a:cubicBezTo>
                <a:cubicBezTo>
                  <a:pt x="5747" y="209"/>
                  <a:pt x="5766" y="212"/>
                  <a:pt x="5785" y="222"/>
                </a:cubicBezTo>
                <a:cubicBezTo>
                  <a:pt x="5803" y="231"/>
                  <a:pt x="5817" y="243"/>
                  <a:pt x="5826" y="257"/>
                </a:cubicBezTo>
                <a:cubicBezTo>
                  <a:pt x="5833" y="268"/>
                  <a:pt x="5836" y="278"/>
                  <a:pt x="5836" y="289"/>
                </a:cubicBezTo>
                <a:cubicBezTo>
                  <a:pt x="5836" y="304"/>
                  <a:pt x="5831" y="313"/>
                  <a:pt x="5821" y="317"/>
                </a:cubicBezTo>
                <a:cubicBezTo>
                  <a:pt x="5790" y="326"/>
                  <a:pt x="5741" y="335"/>
                  <a:pt x="5673" y="345"/>
                </a:cubicBezTo>
                <a:cubicBezTo>
                  <a:pt x="5605" y="355"/>
                  <a:pt x="5518" y="366"/>
                  <a:pt x="5413" y="380"/>
                </a:cubicBezTo>
                <a:lnTo>
                  <a:pt x="5226" y="404"/>
                </a:lnTo>
                <a:cubicBezTo>
                  <a:pt x="5214" y="457"/>
                  <a:pt x="5206" y="495"/>
                  <a:pt x="5204" y="518"/>
                </a:cubicBezTo>
                <a:cubicBezTo>
                  <a:pt x="5201" y="530"/>
                  <a:pt x="5209" y="536"/>
                  <a:pt x="5228" y="536"/>
                </a:cubicBezTo>
                <a:lnTo>
                  <a:pt x="5354" y="531"/>
                </a:lnTo>
                <a:cubicBezTo>
                  <a:pt x="5483" y="525"/>
                  <a:pt x="5566" y="523"/>
                  <a:pt x="5604" y="523"/>
                </a:cubicBezTo>
                <a:lnTo>
                  <a:pt x="5639" y="523"/>
                </a:lnTo>
                <a:cubicBezTo>
                  <a:pt x="5689" y="524"/>
                  <a:pt x="5725" y="535"/>
                  <a:pt x="5745" y="556"/>
                </a:cubicBezTo>
                <a:cubicBezTo>
                  <a:pt x="5765" y="578"/>
                  <a:pt x="5775" y="608"/>
                  <a:pt x="5775" y="648"/>
                </a:cubicBezTo>
                <a:cubicBezTo>
                  <a:pt x="5775" y="686"/>
                  <a:pt x="5763" y="744"/>
                  <a:pt x="5740" y="823"/>
                </a:cubicBezTo>
                <a:cubicBezTo>
                  <a:pt x="5717" y="902"/>
                  <a:pt x="5694" y="964"/>
                  <a:pt x="5672" y="1007"/>
                </a:cubicBezTo>
                <a:cubicBezTo>
                  <a:pt x="5662" y="1028"/>
                  <a:pt x="5652" y="1042"/>
                  <a:pt x="5640" y="1051"/>
                </a:cubicBezTo>
                <a:cubicBezTo>
                  <a:pt x="5628" y="1060"/>
                  <a:pt x="5610" y="1065"/>
                  <a:pt x="5587" y="1065"/>
                </a:cubicBezTo>
                <a:cubicBezTo>
                  <a:pt x="5558" y="1065"/>
                  <a:pt x="5487" y="1059"/>
                  <a:pt x="5375" y="1048"/>
                </a:cubicBezTo>
                <a:lnTo>
                  <a:pt x="5387" y="923"/>
                </a:lnTo>
                <a:cubicBezTo>
                  <a:pt x="5413" y="928"/>
                  <a:pt x="5436" y="933"/>
                  <a:pt x="5455" y="937"/>
                </a:cubicBezTo>
                <a:cubicBezTo>
                  <a:pt x="5474" y="941"/>
                  <a:pt x="5488" y="944"/>
                  <a:pt x="5497" y="946"/>
                </a:cubicBezTo>
                <a:cubicBezTo>
                  <a:pt x="5515" y="949"/>
                  <a:pt x="5525" y="951"/>
                  <a:pt x="5526" y="951"/>
                </a:cubicBezTo>
                <a:cubicBezTo>
                  <a:pt x="5528" y="952"/>
                  <a:pt x="5531" y="952"/>
                  <a:pt x="5534" y="952"/>
                </a:cubicBezTo>
                <a:cubicBezTo>
                  <a:pt x="5535" y="952"/>
                  <a:pt x="5535" y="952"/>
                  <a:pt x="5536" y="951"/>
                </a:cubicBezTo>
                <a:cubicBezTo>
                  <a:pt x="5536" y="951"/>
                  <a:pt x="5537" y="947"/>
                  <a:pt x="5539" y="939"/>
                </a:cubicBezTo>
                <a:cubicBezTo>
                  <a:pt x="5545" y="909"/>
                  <a:pt x="5549" y="867"/>
                  <a:pt x="5549" y="813"/>
                </a:cubicBezTo>
                <a:cubicBezTo>
                  <a:pt x="5549" y="771"/>
                  <a:pt x="5546" y="730"/>
                  <a:pt x="5542" y="689"/>
                </a:cubicBezTo>
                <a:cubicBezTo>
                  <a:pt x="5541" y="685"/>
                  <a:pt x="5540" y="682"/>
                  <a:pt x="5539" y="681"/>
                </a:cubicBezTo>
                <a:cubicBezTo>
                  <a:pt x="5538" y="680"/>
                  <a:pt x="5534" y="679"/>
                  <a:pt x="5526" y="679"/>
                </a:cubicBezTo>
                <a:cubicBezTo>
                  <a:pt x="5513" y="678"/>
                  <a:pt x="5494" y="677"/>
                  <a:pt x="5469" y="677"/>
                </a:cubicBezTo>
                <a:cubicBezTo>
                  <a:pt x="5432" y="677"/>
                  <a:pt x="5380" y="679"/>
                  <a:pt x="5314" y="682"/>
                </a:cubicBezTo>
                <a:cubicBezTo>
                  <a:pt x="5300" y="683"/>
                  <a:pt x="5282" y="684"/>
                  <a:pt x="5260" y="684"/>
                </a:cubicBezTo>
                <a:cubicBezTo>
                  <a:pt x="5239" y="685"/>
                  <a:pt x="5215" y="686"/>
                  <a:pt x="5188" y="686"/>
                </a:cubicBezTo>
                <a:cubicBezTo>
                  <a:pt x="5127" y="686"/>
                  <a:pt x="5077" y="680"/>
                  <a:pt x="5039" y="670"/>
                </a:cubicBezTo>
                <a:cubicBezTo>
                  <a:pt x="4985" y="655"/>
                  <a:pt x="4955" y="625"/>
                  <a:pt x="4949" y="579"/>
                </a:cubicBezTo>
                <a:cubicBezTo>
                  <a:pt x="4948" y="574"/>
                  <a:pt x="4947" y="565"/>
                  <a:pt x="4947" y="551"/>
                </a:cubicBezTo>
                <a:cubicBezTo>
                  <a:pt x="4947" y="514"/>
                  <a:pt x="4953" y="463"/>
                  <a:pt x="4963" y="398"/>
                </a:cubicBezTo>
                <a:cubicBezTo>
                  <a:pt x="4974" y="333"/>
                  <a:pt x="4986" y="269"/>
                  <a:pt x="4999" y="207"/>
                </a:cubicBezTo>
                <a:cubicBezTo>
                  <a:pt x="5013" y="145"/>
                  <a:pt x="5022" y="107"/>
                  <a:pt x="5027" y="91"/>
                </a:cubicBezTo>
                <a:close/>
                <a:moveTo>
                  <a:pt x="641" y="39"/>
                </a:moveTo>
                <a:lnTo>
                  <a:pt x="809" y="54"/>
                </a:lnTo>
                <a:cubicBezTo>
                  <a:pt x="809" y="100"/>
                  <a:pt x="801" y="165"/>
                  <a:pt x="787" y="249"/>
                </a:cubicBezTo>
                <a:cubicBezTo>
                  <a:pt x="798" y="248"/>
                  <a:pt x="820" y="247"/>
                  <a:pt x="854" y="247"/>
                </a:cubicBezTo>
                <a:cubicBezTo>
                  <a:pt x="914" y="247"/>
                  <a:pt x="955" y="253"/>
                  <a:pt x="978" y="264"/>
                </a:cubicBezTo>
                <a:cubicBezTo>
                  <a:pt x="1009" y="278"/>
                  <a:pt x="1029" y="296"/>
                  <a:pt x="1038" y="319"/>
                </a:cubicBezTo>
                <a:cubicBezTo>
                  <a:pt x="1046" y="341"/>
                  <a:pt x="1051" y="376"/>
                  <a:pt x="1052" y="422"/>
                </a:cubicBezTo>
                <a:cubicBezTo>
                  <a:pt x="1052" y="479"/>
                  <a:pt x="1041" y="574"/>
                  <a:pt x="1020" y="707"/>
                </a:cubicBezTo>
                <a:cubicBezTo>
                  <a:pt x="999" y="840"/>
                  <a:pt x="981" y="930"/>
                  <a:pt x="966" y="977"/>
                </a:cubicBezTo>
                <a:cubicBezTo>
                  <a:pt x="955" y="1005"/>
                  <a:pt x="944" y="1025"/>
                  <a:pt x="930" y="1037"/>
                </a:cubicBezTo>
                <a:cubicBezTo>
                  <a:pt x="917" y="1049"/>
                  <a:pt x="900" y="1056"/>
                  <a:pt x="879" y="1056"/>
                </a:cubicBezTo>
                <a:cubicBezTo>
                  <a:pt x="812" y="1059"/>
                  <a:pt x="743" y="1053"/>
                  <a:pt x="673" y="1039"/>
                </a:cubicBezTo>
                <a:lnTo>
                  <a:pt x="689" y="901"/>
                </a:lnTo>
                <a:lnTo>
                  <a:pt x="738" y="910"/>
                </a:lnTo>
                <a:cubicBezTo>
                  <a:pt x="757" y="916"/>
                  <a:pt x="778" y="920"/>
                  <a:pt x="801" y="922"/>
                </a:cubicBezTo>
                <a:cubicBezTo>
                  <a:pt x="804" y="922"/>
                  <a:pt x="806" y="923"/>
                  <a:pt x="809" y="923"/>
                </a:cubicBezTo>
                <a:cubicBezTo>
                  <a:pt x="809" y="923"/>
                  <a:pt x="809" y="922"/>
                  <a:pt x="809" y="922"/>
                </a:cubicBezTo>
                <a:cubicBezTo>
                  <a:pt x="809" y="921"/>
                  <a:pt x="810" y="918"/>
                  <a:pt x="812" y="912"/>
                </a:cubicBezTo>
                <a:cubicBezTo>
                  <a:pt x="816" y="889"/>
                  <a:pt x="820" y="851"/>
                  <a:pt x="823" y="797"/>
                </a:cubicBezTo>
                <a:cubicBezTo>
                  <a:pt x="826" y="744"/>
                  <a:pt x="828" y="687"/>
                  <a:pt x="828" y="629"/>
                </a:cubicBezTo>
                <a:cubicBezTo>
                  <a:pt x="828" y="537"/>
                  <a:pt x="825" y="476"/>
                  <a:pt x="818" y="447"/>
                </a:cubicBezTo>
                <a:cubicBezTo>
                  <a:pt x="816" y="439"/>
                  <a:pt x="815" y="434"/>
                  <a:pt x="813" y="432"/>
                </a:cubicBezTo>
                <a:cubicBezTo>
                  <a:pt x="812" y="430"/>
                  <a:pt x="809" y="428"/>
                  <a:pt x="806" y="428"/>
                </a:cubicBezTo>
                <a:cubicBezTo>
                  <a:pt x="791" y="425"/>
                  <a:pt x="777" y="422"/>
                  <a:pt x="763" y="421"/>
                </a:cubicBezTo>
                <a:cubicBezTo>
                  <a:pt x="741" y="555"/>
                  <a:pt x="716" y="688"/>
                  <a:pt x="689" y="819"/>
                </a:cubicBezTo>
                <a:cubicBezTo>
                  <a:pt x="662" y="949"/>
                  <a:pt x="643" y="1026"/>
                  <a:pt x="632" y="1048"/>
                </a:cubicBezTo>
                <a:cubicBezTo>
                  <a:pt x="627" y="1057"/>
                  <a:pt x="613" y="1061"/>
                  <a:pt x="592" y="1061"/>
                </a:cubicBezTo>
                <a:cubicBezTo>
                  <a:pt x="569" y="1061"/>
                  <a:pt x="519" y="1057"/>
                  <a:pt x="439" y="1048"/>
                </a:cubicBezTo>
                <a:cubicBezTo>
                  <a:pt x="442" y="1030"/>
                  <a:pt x="446" y="1005"/>
                  <a:pt x="452" y="975"/>
                </a:cubicBezTo>
                <a:lnTo>
                  <a:pt x="454" y="965"/>
                </a:lnTo>
                <a:lnTo>
                  <a:pt x="454" y="964"/>
                </a:lnTo>
                <a:cubicBezTo>
                  <a:pt x="462" y="952"/>
                  <a:pt x="466" y="938"/>
                  <a:pt x="466" y="922"/>
                </a:cubicBezTo>
                <a:cubicBezTo>
                  <a:pt x="466" y="918"/>
                  <a:pt x="465" y="913"/>
                  <a:pt x="465" y="909"/>
                </a:cubicBezTo>
                <a:lnTo>
                  <a:pt x="465" y="908"/>
                </a:lnTo>
                <a:lnTo>
                  <a:pt x="466" y="901"/>
                </a:lnTo>
                <a:cubicBezTo>
                  <a:pt x="488" y="791"/>
                  <a:pt x="521" y="632"/>
                  <a:pt x="565" y="426"/>
                </a:cubicBezTo>
                <a:cubicBezTo>
                  <a:pt x="524" y="429"/>
                  <a:pt x="477" y="434"/>
                  <a:pt x="424" y="438"/>
                </a:cubicBezTo>
                <a:lnTo>
                  <a:pt x="427" y="296"/>
                </a:lnTo>
                <a:cubicBezTo>
                  <a:pt x="503" y="283"/>
                  <a:pt x="559" y="273"/>
                  <a:pt x="595" y="269"/>
                </a:cubicBezTo>
                <a:cubicBezTo>
                  <a:pt x="620" y="151"/>
                  <a:pt x="635" y="75"/>
                  <a:pt x="641" y="39"/>
                </a:cubicBezTo>
                <a:close/>
                <a:moveTo>
                  <a:pt x="6848" y="31"/>
                </a:moveTo>
                <a:cubicBezTo>
                  <a:pt x="6859" y="31"/>
                  <a:pt x="6868" y="32"/>
                  <a:pt x="6876" y="36"/>
                </a:cubicBezTo>
                <a:cubicBezTo>
                  <a:pt x="6890" y="40"/>
                  <a:pt x="6903" y="47"/>
                  <a:pt x="6917" y="55"/>
                </a:cubicBezTo>
                <a:cubicBezTo>
                  <a:pt x="6931" y="64"/>
                  <a:pt x="6942" y="73"/>
                  <a:pt x="6951" y="83"/>
                </a:cubicBezTo>
                <a:cubicBezTo>
                  <a:pt x="6957" y="89"/>
                  <a:pt x="6960" y="97"/>
                  <a:pt x="6960" y="106"/>
                </a:cubicBezTo>
                <a:cubicBezTo>
                  <a:pt x="6960" y="122"/>
                  <a:pt x="6947" y="143"/>
                  <a:pt x="6923" y="170"/>
                </a:cubicBezTo>
                <a:cubicBezTo>
                  <a:pt x="6914" y="179"/>
                  <a:pt x="6905" y="186"/>
                  <a:pt x="6894" y="189"/>
                </a:cubicBezTo>
                <a:lnTo>
                  <a:pt x="6891" y="190"/>
                </a:lnTo>
                <a:lnTo>
                  <a:pt x="6861" y="190"/>
                </a:lnTo>
                <a:cubicBezTo>
                  <a:pt x="6870" y="192"/>
                  <a:pt x="6878" y="192"/>
                  <a:pt x="6886" y="191"/>
                </a:cubicBezTo>
                <a:lnTo>
                  <a:pt x="6891" y="190"/>
                </a:lnTo>
                <a:lnTo>
                  <a:pt x="7003" y="190"/>
                </a:lnTo>
                <a:cubicBezTo>
                  <a:pt x="7040" y="190"/>
                  <a:pt x="7066" y="202"/>
                  <a:pt x="7082" y="228"/>
                </a:cubicBezTo>
                <a:cubicBezTo>
                  <a:pt x="7088" y="237"/>
                  <a:pt x="7091" y="246"/>
                  <a:pt x="7091" y="252"/>
                </a:cubicBezTo>
                <a:cubicBezTo>
                  <a:pt x="7091" y="261"/>
                  <a:pt x="7088" y="267"/>
                  <a:pt x="7082" y="270"/>
                </a:cubicBezTo>
                <a:cubicBezTo>
                  <a:pt x="7076" y="274"/>
                  <a:pt x="7071" y="276"/>
                  <a:pt x="7067" y="276"/>
                </a:cubicBezTo>
                <a:cubicBezTo>
                  <a:pt x="6989" y="282"/>
                  <a:pt x="6904" y="287"/>
                  <a:pt x="6812" y="289"/>
                </a:cubicBezTo>
                <a:lnTo>
                  <a:pt x="6815" y="311"/>
                </a:lnTo>
                <a:cubicBezTo>
                  <a:pt x="6864" y="308"/>
                  <a:pt x="6895" y="305"/>
                  <a:pt x="6908" y="304"/>
                </a:cubicBezTo>
                <a:cubicBezTo>
                  <a:pt x="6923" y="302"/>
                  <a:pt x="6938" y="305"/>
                  <a:pt x="6955" y="313"/>
                </a:cubicBezTo>
                <a:cubicBezTo>
                  <a:pt x="6971" y="321"/>
                  <a:pt x="6983" y="330"/>
                  <a:pt x="6991" y="341"/>
                </a:cubicBezTo>
                <a:cubicBezTo>
                  <a:pt x="6995" y="349"/>
                  <a:pt x="6997" y="356"/>
                  <a:pt x="6997" y="363"/>
                </a:cubicBezTo>
                <a:cubicBezTo>
                  <a:pt x="6997" y="374"/>
                  <a:pt x="6992" y="382"/>
                  <a:pt x="6983" y="388"/>
                </a:cubicBezTo>
                <a:cubicBezTo>
                  <a:pt x="6925" y="398"/>
                  <a:pt x="6870" y="406"/>
                  <a:pt x="6819" y="411"/>
                </a:cubicBezTo>
                <a:lnTo>
                  <a:pt x="6820" y="440"/>
                </a:lnTo>
                <a:lnTo>
                  <a:pt x="6974" y="431"/>
                </a:lnTo>
                <a:cubicBezTo>
                  <a:pt x="6988" y="429"/>
                  <a:pt x="7003" y="432"/>
                  <a:pt x="7020" y="440"/>
                </a:cubicBezTo>
                <a:cubicBezTo>
                  <a:pt x="7036" y="447"/>
                  <a:pt x="7048" y="458"/>
                  <a:pt x="7056" y="470"/>
                </a:cubicBezTo>
                <a:cubicBezTo>
                  <a:pt x="7060" y="477"/>
                  <a:pt x="7062" y="484"/>
                  <a:pt x="7062" y="490"/>
                </a:cubicBezTo>
                <a:cubicBezTo>
                  <a:pt x="7062" y="502"/>
                  <a:pt x="7056" y="510"/>
                  <a:pt x="7045" y="514"/>
                </a:cubicBezTo>
                <a:cubicBezTo>
                  <a:pt x="7023" y="518"/>
                  <a:pt x="6998" y="521"/>
                  <a:pt x="6972" y="524"/>
                </a:cubicBezTo>
                <a:lnTo>
                  <a:pt x="6952" y="527"/>
                </a:lnTo>
                <a:lnTo>
                  <a:pt x="6947" y="525"/>
                </a:lnTo>
                <a:cubicBezTo>
                  <a:pt x="6936" y="521"/>
                  <a:pt x="6927" y="519"/>
                  <a:pt x="6922" y="519"/>
                </a:cubicBezTo>
                <a:cubicBezTo>
                  <a:pt x="6909" y="519"/>
                  <a:pt x="6897" y="523"/>
                  <a:pt x="6886" y="531"/>
                </a:cubicBezTo>
                <a:lnTo>
                  <a:pt x="6883" y="534"/>
                </a:lnTo>
                <a:lnTo>
                  <a:pt x="6854" y="536"/>
                </a:lnTo>
                <a:cubicBezTo>
                  <a:pt x="6843" y="537"/>
                  <a:pt x="6832" y="538"/>
                  <a:pt x="6821" y="539"/>
                </a:cubicBezTo>
                <a:cubicBezTo>
                  <a:pt x="6821" y="574"/>
                  <a:pt x="6820" y="600"/>
                  <a:pt x="6817" y="616"/>
                </a:cubicBezTo>
                <a:lnTo>
                  <a:pt x="6839" y="616"/>
                </a:lnTo>
                <a:cubicBezTo>
                  <a:pt x="6840" y="602"/>
                  <a:pt x="6846" y="586"/>
                  <a:pt x="6856" y="567"/>
                </a:cubicBezTo>
                <a:cubicBezTo>
                  <a:pt x="6863" y="555"/>
                  <a:pt x="6870" y="545"/>
                  <a:pt x="6878" y="538"/>
                </a:cubicBezTo>
                <a:lnTo>
                  <a:pt x="6883" y="534"/>
                </a:lnTo>
                <a:lnTo>
                  <a:pt x="6885" y="534"/>
                </a:lnTo>
                <a:cubicBezTo>
                  <a:pt x="6906" y="532"/>
                  <a:pt x="6926" y="530"/>
                  <a:pt x="6945" y="528"/>
                </a:cubicBezTo>
                <a:lnTo>
                  <a:pt x="6952" y="527"/>
                </a:lnTo>
                <a:lnTo>
                  <a:pt x="6956" y="528"/>
                </a:lnTo>
                <a:cubicBezTo>
                  <a:pt x="6964" y="532"/>
                  <a:pt x="6973" y="537"/>
                  <a:pt x="6982" y="543"/>
                </a:cubicBezTo>
                <a:cubicBezTo>
                  <a:pt x="6994" y="551"/>
                  <a:pt x="7003" y="559"/>
                  <a:pt x="7009" y="567"/>
                </a:cubicBezTo>
                <a:cubicBezTo>
                  <a:pt x="7015" y="573"/>
                  <a:pt x="7018" y="581"/>
                  <a:pt x="7018" y="590"/>
                </a:cubicBezTo>
                <a:cubicBezTo>
                  <a:pt x="7018" y="599"/>
                  <a:pt x="7015" y="605"/>
                  <a:pt x="7009" y="607"/>
                </a:cubicBezTo>
                <a:lnTo>
                  <a:pt x="7009" y="607"/>
                </a:lnTo>
                <a:lnTo>
                  <a:pt x="7007" y="607"/>
                </a:lnTo>
                <a:cubicBezTo>
                  <a:pt x="7005" y="607"/>
                  <a:pt x="7004" y="607"/>
                  <a:pt x="7002" y="607"/>
                </a:cubicBezTo>
                <a:lnTo>
                  <a:pt x="7007" y="607"/>
                </a:lnTo>
                <a:lnTo>
                  <a:pt x="7009" y="607"/>
                </a:lnTo>
                <a:lnTo>
                  <a:pt x="7013" y="607"/>
                </a:lnTo>
                <a:cubicBezTo>
                  <a:pt x="7025" y="607"/>
                  <a:pt x="7038" y="611"/>
                  <a:pt x="7052" y="618"/>
                </a:cubicBezTo>
                <a:cubicBezTo>
                  <a:pt x="7070" y="627"/>
                  <a:pt x="7083" y="637"/>
                  <a:pt x="7091" y="649"/>
                </a:cubicBezTo>
                <a:cubicBezTo>
                  <a:pt x="7097" y="656"/>
                  <a:pt x="7100" y="664"/>
                  <a:pt x="7100" y="674"/>
                </a:cubicBezTo>
                <a:cubicBezTo>
                  <a:pt x="7100" y="687"/>
                  <a:pt x="7094" y="696"/>
                  <a:pt x="7084" y="699"/>
                </a:cubicBezTo>
                <a:cubicBezTo>
                  <a:pt x="7022" y="711"/>
                  <a:pt x="6957" y="718"/>
                  <a:pt x="6888" y="723"/>
                </a:cubicBezTo>
                <a:cubicBezTo>
                  <a:pt x="6818" y="727"/>
                  <a:pt x="6727" y="732"/>
                  <a:pt x="6612" y="736"/>
                </a:cubicBezTo>
                <a:cubicBezTo>
                  <a:pt x="6518" y="739"/>
                  <a:pt x="6462" y="742"/>
                  <a:pt x="6446" y="743"/>
                </a:cubicBezTo>
                <a:lnTo>
                  <a:pt x="6428" y="745"/>
                </a:lnTo>
                <a:cubicBezTo>
                  <a:pt x="6414" y="745"/>
                  <a:pt x="6404" y="742"/>
                  <a:pt x="6396" y="737"/>
                </a:cubicBezTo>
                <a:lnTo>
                  <a:pt x="6393" y="735"/>
                </a:lnTo>
                <a:lnTo>
                  <a:pt x="6394" y="719"/>
                </a:lnTo>
                <a:cubicBezTo>
                  <a:pt x="6395" y="696"/>
                  <a:pt x="6396" y="670"/>
                  <a:pt x="6397" y="643"/>
                </a:cubicBezTo>
                <a:lnTo>
                  <a:pt x="6397" y="637"/>
                </a:lnTo>
                <a:lnTo>
                  <a:pt x="6454" y="634"/>
                </a:lnTo>
                <a:cubicBezTo>
                  <a:pt x="6451" y="631"/>
                  <a:pt x="6449" y="622"/>
                  <a:pt x="6448" y="607"/>
                </a:cubicBezTo>
                <a:cubicBezTo>
                  <a:pt x="6448" y="596"/>
                  <a:pt x="6451" y="587"/>
                  <a:pt x="6456" y="580"/>
                </a:cubicBezTo>
                <a:cubicBezTo>
                  <a:pt x="6460" y="573"/>
                  <a:pt x="6468" y="568"/>
                  <a:pt x="6478" y="564"/>
                </a:cubicBezTo>
                <a:cubicBezTo>
                  <a:pt x="6488" y="560"/>
                  <a:pt x="6497" y="558"/>
                  <a:pt x="6506" y="556"/>
                </a:cubicBezTo>
                <a:lnTo>
                  <a:pt x="6510" y="555"/>
                </a:lnTo>
                <a:lnTo>
                  <a:pt x="6548" y="553"/>
                </a:lnTo>
                <a:lnTo>
                  <a:pt x="6549" y="553"/>
                </a:lnTo>
                <a:cubicBezTo>
                  <a:pt x="6569" y="557"/>
                  <a:pt x="6589" y="577"/>
                  <a:pt x="6611" y="611"/>
                </a:cubicBezTo>
                <a:cubicBezTo>
                  <a:pt x="6616" y="619"/>
                  <a:pt x="6619" y="623"/>
                  <a:pt x="6619" y="625"/>
                </a:cubicBezTo>
                <a:lnTo>
                  <a:pt x="6634" y="626"/>
                </a:lnTo>
                <a:cubicBezTo>
                  <a:pt x="6633" y="614"/>
                  <a:pt x="6633" y="588"/>
                  <a:pt x="6633" y="548"/>
                </a:cubicBezTo>
                <a:cubicBezTo>
                  <a:pt x="6616" y="550"/>
                  <a:pt x="6602" y="550"/>
                  <a:pt x="6589" y="550"/>
                </a:cubicBezTo>
                <a:lnTo>
                  <a:pt x="6548" y="553"/>
                </a:lnTo>
                <a:lnTo>
                  <a:pt x="6544" y="552"/>
                </a:lnTo>
                <a:cubicBezTo>
                  <a:pt x="6541" y="552"/>
                  <a:pt x="6538" y="552"/>
                  <a:pt x="6535" y="552"/>
                </a:cubicBezTo>
                <a:cubicBezTo>
                  <a:pt x="6530" y="552"/>
                  <a:pt x="6525" y="553"/>
                  <a:pt x="6521" y="553"/>
                </a:cubicBezTo>
                <a:lnTo>
                  <a:pt x="6510" y="555"/>
                </a:lnTo>
                <a:lnTo>
                  <a:pt x="6476" y="557"/>
                </a:lnTo>
                <a:lnTo>
                  <a:pt x="6461" y="559"/>
                </a:lnTo>
                <a:cubicBezTo>
                  <a:pt x="6443" y="559"/>
                  <a:pt x="6430" y="553"/>
                  <a:pt x="6424" y="543"/>
                </a:cubicBezTo>
                <a:cubicBezTo>
                  <a:pt x="6417" y="530"/>
                  <a:pt x="6414" y="518"/>
                  <a:pt x="6414" y="505"/>
                </a:cubicBezTo>
                <a:cubicBezTo>
                  <a:pt x="6414" y="491"/>
                  <a:pt x="6419" y="477"/>
                  <a:pt x="6430" y="463"/>
                </a:cubicBezTo>
                <a:lnTo>
                  <a:pt x="6633" y="452"/>
                </a:lnTo>
                <a:lnTo>
                  <a:pt x="6633" y="427"/>
                </a:lnTo>
                <a:lnTo>
                  <a:pt x="6589" y="430"/>
                </a:lnTo>
                <a:lnTo>
                  <a:pt x="6511" y="436"/>
                </a:lnTo>
                <a:lnTo>
                  <a:pt x="6500" y="436"/>
                </a:lnTo>
                <a:cubicBezTo>
                  <a:pt x="6477" y="436"/>
                  <a:pt x="6463" y="431"/>
                  <a:pt x="6458" y="421"/>
                </a:cubicBezTo>
                <a:cubicBezTo>
                  <a:pt x="6452" y="411"/>
                  <a:pt x="6448" y="398"/>
                  <a:pt x="6448" y="383"/>
                </a:cubicBezTo>
                <a:cubicBezTo>
                  <a:pt x="6448" y="368"/>
                  <a:pt x="6453" y="354"/>
                  <a:pt x="6463" y="341"/>
                </a:cubicBezTo>
                <a:lnTo>
                  <a:pt x="6634" y="327"/>
                </a:lnTo>
                <a:lnTo>
                  <a:pt x="6634" y="293"/>
                </a:lnTo>
                <a:lnTo>
                  <a:pt x="6541" y="294"/>
                </a:lnTo>
                <a:lnTo>
                  <a:pt x="6457" y="293"/>
                </a:lnTo>
                <a:cubicBezTo>
                  <a:pt x="6433" y="291"/>
                  <a:pt x="6418" y="287"/>
                  <a:pt x="6410" y="281"/>
                </a:cubicBezTo>
                <a:lnTo>
                  <a:pt x="6409" y="280"/>
                </a:lnTo>
                <a:lnTo>
                  <a:pt x="6409" y="277"/>
                </a:lnTo>
                <a:cubicBezTo>
                  <a:pt x="6410" y="254"/>
                  <a:pt x="6410" y="237"/>
                  <a:pt x="6410" y="225"/>
                </a:cubicBezTo>
                <a:lnTo>
                  <a:pt x="6410" y="222"/>
                </a:lnTo>
                <a:lnTo>
                  <a:pt x="6412" y="215"/>
                </a:lnTo>
                <a:cubicBezTo>
                  <a:pt x="6414" y="208"/>
                  <a:pt x="6416" y="202"/>
                  <a:pt x="6419" y="196"/>
                </a:cubicBezTo>
                <a:lnTo>
                  <a:pt x="6529" y="195"/>
                </a:lnTo>
                <a:lnTo>
                  <a:pt x="6530" y="196"/>
                </a:lnTo>
                <a:cubicBezTo>
                  <a:pt x="6534" y="204"/>
                  <a:pt x="6537" y="203"/>
                  <a:pt x="6541" y="195"/>
                </a:cubicBezTo>
                <a:lnTo>
                  <a:pt x="6529" y="195"/>
                </a:lnTo>
                <a:lnTo>
                  <a:pt x="6522" y="182"/>
                </a:lnTo>
                <a:cubicBezTo>
                  <a:pt x="6514" y="170"/>
                  <a:pt x="6509" y="159"/>
                  <a:pt x="6505" y="151"/>
                </a:cubicBezTo>
                <a:cubicBezTo>
                  <a:pt x="6500" y="140"/>
                  <a:pt x="6496" y="123"/>
                  <a:pt x="6493" y="102"/>
                </a:cubicBezTo>
                <a:cubicBezTo>
                  <a:pt x="6491" y="90"/>
                  <a:pt x="6493" y="80"/>
                  <a:pt x="6499" y="72"/>
                </a:cubicBezTo>
                <a:cubicBezTo>
                  <a:pt x="6504" y="63"/>
                  <a:pt x="6515" y="57"/>
                  <a:pt x="6532" y="53"/>
                </a:cubicBezTo>
                <a:cubicBezTo>
                  <a:pt x="6553" y="48"/>
                  <a:pt x="6574" y="46"/>
                  <a:pt x="6593" y="46"/>
                </a:cubicBezTo>
                <a:cubicBezTo>
                  <a:pt x="6619" y="46"/>
                  <a:pt x="6651" y="71"/>
                  <a:pt x="6688" y="122"/>
                </a:cubicBezTo>
                <a:cubicBezTo>
                  <a:pt x="6697" y="135"/>
                  <a:pt x="6702" y="146"/>
                  <a:pt x="6702" y="155"/>
                </a:cubicBezTo>
                <a:cubicBezTo>
                  <a:pt x="6702" y="168"/>
                  <a:pt x="6694" y="180"/>
                  <a:pt x="6678" y="191"/>
                </a:cubicBezTo>
                <a:lnTo>
                  <a:pt x="6676" y="192"/>
                </a:lnTo>
                <a:lnTo>
                  <a:pt x="6637" y="192"/>
                </a:lnTo>
                <a:cubicBezTo>
                  <a:pt x="6648" y="203"/>
                  <a:pt x="6659" y="204"/>
                  <a:pt x="6671" y="195"/>
                </a:cubicBezTo>
                <a:lnTo>
                  <a:pt x="6676" y="192"/>
                </a:lnTo>
                <a:lnTo>
                  <a:pt x="6752" y="192"/>
                </a:lnTo>
                <a:lnTo>
                  <a:pt x="6754" y="193"/>
                </a:lnTo>
                <a:cubicBezTo>
                  <a:pt x="6758" y="197"/>
                  <a:pt x="6765" y="196"/>
                  <a:pt x="6774" y="192"/>
                </a:cubicBezTo>
                <a:lnTo>
                  <a:pt x="6752" y="192"/>
                </a:lnTo>
                <a:lnTo>
                  <a:pt x="6751" y="190"/>
                </a:lnTo>
                <a:cubicBezTo>
                  <a:pt x="6749" y="188"/>
                  <a:pt x="6748" y="185"/>
                  <a:pt x="6747" y="182"/>
                </a:cubicBezTo>
                <a:cubicBezTo>
                  <a:pt x="6746" y="173"/>
                  <a:pt x="6745" y="165"/>
                  <a:pt x="6745" y="159"/>
                </a:cubicBezTo>
                <a:cubicBezTo>
                  <a:pt x="6745" y="133"/>
                  <a:pt x="6752" y="110"/>
                  <a:pt x="6767" y="90"/>
                </a:cubicBezTo>
                <a:cubicBezTo>
                  <a:pt x="6791" y="50"/>
                  <a:pt x="6818" y="31"/>
                  <a:pt x="6848" y="31"/>
                </a:cubicBezTo>
                <a:close/>
                <a:moveTo>
                  <a:pt x="7699" y="25"/>
                </a:moveTo>
                <a:lnTo>
                  <a:pt x="7861" y="104"/>
                </a:lnTo>
                <a:cubicBezTo>
                  <a:pt x="7852" y="115"/>
                  <a:pt x="7840" y="129"/>
                  <a:pt x="7825" y="146"/>
                </a:cubicBezTo>
                <a:lnTo>
                  <a:pt x="7820" y="151"/>
                </a:lnTo>
                <a:lnTo>
                  <a:pt x="7818" y="152"/>
                </a:lnTo>
                <a:cubicBezTo>
                  <a:pt x="7808" y="154"/>
                  <a:pt x="7801" y="159"/>
                  <a:pt x="7797" y="166"/>
                </a:cubicBezTo>
                <a:cubicBezTo>
                  <a:pt x="7792" y="176"/>
                  <a:pt x="7787" y="185"/>
                  <a:pt x="7782" y="194"/>
                </a:cubicBezTo>
                <a:lnTo>
                  <a:pt x="7782" y="196"/>
                </a:lnTo>
                <a:lnTo>
                  <a:pt x="7773" y="205"/>
                </a:lnTo>
                <a:cubicBezTo>
                  <a:pt x="7760" y="220"/>
                  <a:pt x="7746" y="237"/>
                  <a:pt x="7730" y="254"/>
                </a:cubicBezTo>
                <a:cubicBezTo>
                  <a:pt x="7722" y="264"/>
                  <a:pt x="7713" y="274"/>
                  <a:pt x="7705" y="283"/>
                </a:cubicBezTo>
                <a:lnTo>
                  <a:pt x="7692" y="297"/>
                </a:lnTo>
                <a:lnTo>
                  <a:pt x="7688" y="298"/>
                </a:lnTo>
                <a:cubicBezTo>
                  <a:pt x="7675" y="302"/>
                  <a:pt x="7663" y="311"/>
                  <a:pt x="7654" y="325"/>
                </a:cubicBezTo>
                <a:cubicBezTo>
                  <a:pt x="7650" y="331"/>
                  <a:pt x="7647" y="339"/>
                  <a:pt x="7646" y="348"/>
                </a:cubicBezTo>
                <a:lnTo>
                  <a:pt x="7646" y="349"/>
                </a:lnTo>
                <a:lnTo>
                  <a:pt x="7623" y="374"/>
                </a:lnTo>
                <a:cubicBezTo>
                  <a:pt x="7585" y="415"/>
                  <a:pt x="7552" y="444"/>
                  <a:pt x="7524" y="461"/>
                </a:cubicBezTo>
                <a:cubicBezTo>
                  <a:pt x="7518" y="461"/>
                  <a:pt x="7528" y="462"/>
                  <a:pt x="7556" y="463"/>
                </a:cubicBezTo>
                <a:cubicBezTo>
                  <a:pt x="7576" y="463"/>
                  <a:pt x="7597" y="465"/>
                  <a:pt x="7618" y="468"/>
                </a:cubicBezTo>
                <a:lnTo>
                  <a:pt x="7632" y="471"/>
                </a:lnTo>
                <a:lnTo>
                  <a:pt x="7620" y="562"/>
                </a:lnTo>
                <a:lnTo>
                  <a:pt x="7627" y="561"/>
                </a:lnTo>
                <a:lnTo>
                  <a:pt x="7626" y="563"/>
                </a:lnTo>
                <a:cubicBezTo>
                  <a:pt x="7625" y="574"/>
                  <a:pt x="7622" y="585"/>
                  <a:pt x="7620" y="597"/>
                </a:cubicBezTo>
                <a:lnTo>
                  <a:pt x="7707" y="592"/>
                </a:lnTo>
                <a:lnTo>
                  <a:pt x="7760" y="589"/>
                </a:lnTo>
                <a:cubicBezTo>
                  <a:pt x="7775" y="587"/>
                  <a:pt x="7790" y="591"/>
                  <a:pt x="7807" y="601"/>
                </a:cubicBezTo>
                <a:cubicBezTo>
                  <a:pt x="7823" y="611"/>
                  <a:pt x="7835" y="622"/>
                  <a:pt x="7842" y="636"/>
                </a:cubicBezTo>
                <a:cubicBezTo>
                  <a:pt x="7846" y="644"/>
                  <a:pt x="7848" y="652"/>
                  <a:pt x="7848" y="661"/>
                </a:cubicBezTo>
                <a:cubicBezTo>
                  <a:pt x="7848" y="674"/>
                  <a:pt x="7844" y="683"/>
                  <a:pt x="7835" y="689"/>
                </a:cubicBezTo>
                <a:cubicBezTo>
                  <a:pt x="7791" y="698"/>
                  <a:pt x="7727" y="707"/>
                  <a:pt x="7644" y="715"/>
                </a:cubicBezTo>
                <a:lnTo>
                  <a:pt x="7601" y="720"/>
                </a:lnTo>
                <a:lnTo>
                  <a:pt x="7595" y="742"/>
                </a:lnTo>
                <a:cubicBezTo>
                  <a:pt x="7638" y="740"/>
                  <a:pt x="7689" y="736"/>
                  <a:pt x="7749" y="731"/>
                </a:cubicBezTo>
                <a:cubicBezTo>
                  <a:pt x="7809" y="725"/>
                  <a:pt x="7845" y="719"/>
                  <a:pt x="7857" y="713"/>
                </a:cubicBezTo>
                <a:cubicBezTo>
                  <a:pt x="7858" y="712"/>
                  <a:pt x="7863" y="693"/>
                  <a:pt x="7872" y="657"/>
                </a:cubicBezTo>
                <a:cubicBezTo>
                  <a:pt x="7880" y="620"/>
                  <a:pt x="7885" y="590"/>
                  <a:pt x="7885" y="568"/>
                </a:cubicBezTo>
                <a:cubicBezTo>
                  <a:pt x="7885" y="559"/>
                  <a:pt x="7884" y="554"/>
                  <a:pt x="7883" y="553"/>
                </a:cubicBezTo>
                <a:cubicBezTo>
                  <a:pt x="7881" y="550"/>
                  <a:pt x="7865" y="549"/>
                  <a:pt x="7836" y="549"/>
                </a:cubicBezTo>
                <a:cubicBezTo>
                  <a:pt x="7792" y="549"/>
                  <a:pt x="7725" y="553"/>
                  <a:pt x="7638" y="560"/>
                </a:cubicBezTo>
                <a:lnTo>
                  <a:pt x="7627" y="561"/>
                </a:lnTo>
                <a:lnTo>
                  <a:pt x="7629" y="546"/>
                </a:lnTo>
                <a:cubicBezTo>
                  <a:pt x="7634" y="519"/>
                  <a:pt x="7637" y="495"/>
                  <a:pt x="7639" y="472"/>
                </a:cubicBezTo>
                <a:lnTo>
                  <a:pt x="7632" y="471"/>
                </a:lnTo>
                <a:lnTo>
                  <a:pt x="7633" y="462"/>
                </a:lnTo>
                <a:cubicBezTo>
                  <a:pt x="7651" y="461"/>
                  <a:pt x="7669" y="461"/>
                  <a:pt x="7687" y="460"/>
                </a:cubicBezTo>
                <a:lnTo>
                  <a:pt x="7700" y="460"/>
                </a:lnTo>
                <a:lnTo>
                  <a:pt x="7704" y="461"/>
                </a:lnTo>
                <a:cubicBezTo>
                  <a:pt x="7720" y="469"/>
                  <a:pt x="7739" y="473"/>
                  <a:pt x="7760" y="473"/>
                </a:cubicBezTo>
                <a:cubicBezTo>
                  <a:pt x="7784" y="473"/>
                  <a:pt x="7803" y="467"/>
                  <a:pt x="7817" y="457"/>
                </a:cubicBezTo>
                <a:lnTo>
                  <a:pt x="7818" y="456"/>
                </a:lnTo>
                <a:lnTo>
                  <a:pt x="7822" y="456"/>
                </a:lnTo>
                <a:cubicBezTo>
                  <a:pt x="7909" y="453"/>
                  <a:pt x="7964" y="452"/>
                  <a:pt x="7987" y="452"/>
                </a:cubicBezTo>
                <a:cubicBezTo>
                  <a:pt x="8020" y="452"/>
                  <a:pt x="8044" y="467"/>
                  <a:pt x="8059" y="496"/>
                </a:cubicBezTo>
                <a:cubicBezTo>
                  <a:pt x="8066" y="513"/>
                  <a:pt x="8072" y="543"/>
                  <a:pt x="8076" y="585"/>
                </a:cubicBezTo>
                <a:cubicBezTo>
                  <a:pt x="8080" y="627"/>
                  <a:pt x="8083" y="668"/>
                  <a:pt x="8083" y="707"/>
                </a:cubicBezTo>
                <a:cubicBezTo>
                  <a:pt x="8083" y="754"/>
                  <a:pt x="8080" y="784"/>
                  <a:pt x="8074" y="799"/>
                </a:cubicBezTo>
                <a:cubicBezTo>
                  <a:pt x="8070" y="810"/>
                  <a:pt x="8053" y="818"/>
                  <a:pt x="8023" y="826"/>
                </a:cubicBezTo>
                <a:lnTo>
                  <a:pt x="8021" y="826"/>
                </a:lnTo>
                <a:lnTo>
                  <a:pt x="8017" y="823"/>
                </a:lnTo>
                <a:cubicBezTo>
                  <a:pt x="8012" y="821"/>
                  <a:pt x="8008" y="819"/>
                  <a:pt x="8003" y="819"/>
                </a:cubicBezTo>
                <a:lnTo>
                  <a:pt x="7997" y="822"/>
                </a:lnTo>
                <a:lnTo>
                  <a:pt x="7983" y="833"/>
                </a:lnTo>
                <a:lnTo>
                  <a:pt x="7975" y="834"/>
                </a:lnTo>
                <a:cubicBezTo>
                  <a:pt x="7961" y="836"/>
                  <a:pt x="7945" y="837"/>
                  <a:pt x="7928" y="839"/>
                </a:cubicBezTo>
                <a:cubicBezTo>
                  <a:pt x="7838" y="847"/>
                  <a:pt x="7745" y="850"/>
                  <a:pt x="7648" y="850"/>
                </a:cubicBezTo>
                <a:cubicBezTo>
                  <a:pt x="7610" y="850"/>
                  <a:pt x="7587" y="850"/>
                  <a:pt x="7580" y="849"/>
                </a:cubicBezTo>
                <a:cubicBezTo>
                  <a:pt x="7572" y="903"/>
                  <a:pt x="7568" y="938"/>
                  <a:pt x="7568" y="951"/>
                </a:cubicBezTo>
                <a:cubicBezTo>
                  <a:pt x="7568" y="956"/>
                  <a:pt x="7568" y="960"/>
                  <a:pt x="7568" y="961"/>
                </a:cubicBezTo>
                <a:lnTo>
                  <a:pt x="7568" y="962"/>
                </a:lnTo>
                <a:lnTo>
                  <a:pt x="7568" y="962"/>
                </a:lnTo>
                <a:cubicBezTo>
                  <a:pt x="7568" y="962"/>
                  <a:pt x="7568" y="962"/>
                  <a:pt x="7568" y="962"/>
                </a:cubicBezTo>
                <a:cubicBezTo>
                  <a:pt x="7568" y="963"/>
                  <a:pt x="7568" y="962"/>
                  <a:pt x="7568" y="962"/>
                </a:cubicBezTo>
                <a:lnTo>
                  <a:pt x="7568" y="962"/>
                </a:lnTo>
                <a:lnTo>
                  <a:pt x="7568" y="962"/>
                </a:lnTo>
                <a:cubicBezTo>
                  <a:pt x="7569" y="962"/>
                  <a:pt x="7570" y="962"/>
                  <a:pt x="7572" y="962"/>
                </a:cubicBezTo>
                <a:cubicBezTo>
                  <a:pt x="7585" y="962"/>
                  <a:pt x="7634" y="952"/>
                  <a:pt x="7719" y="932"/>
                </a:cubicBezTo>
                <a:lnTo>
                  <a:pt x="7733" y="1067"/>
                </a:lnTo>
                <a:cubicBezTo>
                  <a:pt x="7688" y="1072"/>
                  <a:pt x="7639" y="1074"/>
                  <a:pt x="7586" y="1074"/>
                </a:cubicBezTo>
                <a:cubicBezTo>
                  <a:pt x="7550" y="1074"/>
                  <a:pt x="7523" y="1073"/>
                  <a:pt x="7504" y="1070"/>
                </a:cubicBezTo>
                <a:cubicBezTo>
                  <a:pt x="7485" y="1069"/>
                  <a:pt x="7470" y="1060"/>
                  <a:pt x="7460" y="1044"/>
                </a:cubicBezTo>
                <a:cubicBezTo>
                  <a:pt x="7450" y="1029"/>
                  <a:pt x="7445" y="1000"/>
                  <a:pt x="7445" y="958"/>
                </a:cubicBezTo>
                <a:cubicBezTo>
                  <a:pt x="7445" y="916"/>
                  <a:pt x="7448" y="818"/>
                  <a:pt x="7453" y="664"/>
                </a:cubicBezTo>
                <a:lnTo>
                  <a:pt x="7456" y="526"/>
                </a:lnTo>
                <a:cubicBezTo>
                  <a:pt x="7422" y="566"/>
                  <a:pt x="7388" y="592"/>
                  <a:pt x="7355" y="604"/>
                </a:cubicBezTo>
                <a:cubicBezTo>
                  <a:pt x="7352" y="605"/>
                  <a:pt x="7347" y="606"/>
                  <a:pt x="7340" y="606"/>
                </a:cubicBezTo>
                <a:cubicBezTo>
                  <a:pt x="7319" y="606"/>
                  <a:pt x="7290" y="598"/>
                  <a:pt x="7252" y="583"/>
                </a:cubicBezTo>
                <a:cubicBezTo>
                  <a:pt x="7214" y="568"/>
                  <a:pt x="7180" y="550"/>
                  <a:pt x="7151" y="527"/>
                </a:cubicBezTo>
                <a:cubicBezTo>
                  <a:pt x="7248" y="436"/>
                  <a:pt x="7358" y="333"/>
                  <a:pt x="7483" y="218"/>
                </a:cubicBezTo>
                <a:cubicBezTo>
                  <a:pt x="7608" y="104"/>
                  <a:pt x="7680" y="40"/>
                  <a:pt x="7699" y="25"/>
                </a:cubicBezTo>
                <a:close/>
                <a:moveTo>
                  <a:pt x="3000" y="24"/>
                </a:moveTo>
                <a:cubicBezTo>
                  <a:pt x="3077" y="30"/>
                  <a:pt x="3127" y="34"/>
                  <a:pt x="3151" y="35"/>
                </a:cubicBezTo>
                <a:cubicBezTo>
                  <a:pt x="3155" y="84"/>
                  <a:pt x="3157" y="118"/>
                  <a:pt x="3157" y="137"/>
                </a:cubicBezTo>
                <a:lnTo>
                  <a:pt x="3336" y="132"/>
                </a:lnTo>
                <a:cubicBezTo>
                  <a:pt x="3352" y="130"/>
                  <a:pt x="3369" y="136"/>
                  <a:pt x="3388" y="147"/>
                </a:cubicBezTo>
                <a:cubicBezTo>
                  <a:pt x="3406" y="159"/>
                  <a:pt x="3419" y="174"/>
                  <a:pt x="3426" y="190"/>
                </a:cubicBezTo>
                <a:cubicBezTo>
                  <a:pt x="3430" y="201"/>
                  <a:pt x="3432" y="209"/>
                  <a:pt x="3432" y="216"/>
                </a:cubicBezTo>
                <a:cubicBezTo>
                  <a:pt x="3432" y="222"/>
                  <a:pt x="3431" y="229"/>
                  <a:pt x="3428" y="235"/>
                </a:cubicBezTo>
                <a:cubicBezTo>
                  <a:pt x="3424" y="241"/>
                  <a:pt x="3419" y="245"/>
                  <a:pt x="3413" y="247"/>
                </a:cubicBezTo>
                <a:cubicBezTo>
                  <a:pt x="3351" y="258"/>
                  <a:pt x="3264" y="265"/>
                  <a:pt x="3153" y="270"/>
                </a:cubicBezTo>
                <a:cubicBezTo>
                  <a:pt x="3151" y="286"/>
                  <a:pt x="3149" y="299"/>
                  <a:pt x="3146" y="310"/>
                </a:cubicBezTo>
                <a:cubicBezTo>
                  <a:pt x="3144" y="317"/>
                  <a:pt x="3141" y="322"/>
                  <a:pt x="3136" y="324"/>
                </a:cubicBezTo>
                <a:cubicBezTo>
                  <a:pt x="3131" y="327"/>
                  <a:pt x="3125" y="328"/>
                  <a:pt x="3120" y="329"/>
                </a:cubicBezTo>
                <a:cubicBezTo>
                  <a:pt x="3104" y="331"/>
                  <a:pt x="3085" y="331"/>
                  <a:pt x="3061" y="331"/>
                </a:cubicBezTo>
                <a:lnTo>
                  <a:pt x="2990" y="330"/>
                </a:lnTo>
                <a:cubicBezTo>
                  <a:pt x="2983" y="314"/>
                  <a:pt x="2980" y="296"/>
                  <a:pt x="2978" y="276"/>
                </a:cubicBezTo>
                <a:cubicBezTo>
                  <a:pt x="2933" y="278"/>
                  <a:pt x="2887" y="280"/>
                  <a:pt x="2842" y="280"/>
                </a:cubicBezTo>
                <a:cubicBezTo>
                  <a:pt x="2842" y="287"/>
                  <a:pt x="2839" y="300"/>
                  <a:pt x="2835" y="317"/>
                </a:cubicBezTo>
                <a:cubicBezTo>
                  <a:pt x="2834" y="325"/>
                  <a:pt x="2831" y="330"/>
                  <a:pt x="2825" y="333"/>
                </a:cubicBezTo>
                <a:cubicBezTo>
                  <a:pt x="2820" y="336"/>
                  <a:pt x="2814" y="337"/>
                  <a:pt x="2807" y="338"/>
                </a:cubicBezTo>
                <a:cubicBezTo>
                  <a:pt x="2801" y="340"/>
                  <a:pt x="2783" y="341"/>
                  <a:pt x="2755" y="341"/>
                </a:cubicBezTo>
                <a:lnTo>
                  <a:pt x="2678" y="339"/>
                </a:lnTo>
                <a:cubicBezTo>
                  <a:pt x="2672" y="322"/>
                  <a:pt x="2669" y="303"/>
                  <a:pt x="2668" y="283"/>
                </a:cubicBezTo>
                <a:cubicBezTo>
                  <a:pt x="2646" y="283"/>
                  <a:pt x="2614" y="284"/>
                  <a:pt x="2573" y="285"/>
                </a:cubicBezTo>
                <a:lnTo>
                  <a:pt x="2498" y="287"/>
                </a:lnTo>
                <a:cubicBezTo>
                  <a:pt x="2471" y="287"/>
                  <a:pt x="2454" y="275"/>
                  <a:pt x="2448" y="251"/>
                </a:cubicBezTo>
                <a:cubicBezTo>
                  <a:pt x="2442" y="243"/>
                  <a:pt x="2440" y="233"/>
                  <a:pt x="2440" y="218"/>
                </a:cubicBezTo>
                <a:cubicBezTo>
                  <a:pt x="2440" y="196"/>
                  <a:pt x="2446" y="176"/>
                  <a:pt x="2459" y="157"/>
                </a:cubicBezTo>
                <a:lnTo>
                  <a:pt x="2672" y="151"/>
                </a:lnTo>
                <a:cubicBezTo>
                  <a:pt x="2673" y="130"/>
                  <a:pt x="2676" y="107"/>
                  <a:pt x="2679" y="83"/>
                </a:cubicBezTo>
                <a:cubicBezTo>
                  <a:pt x="2682" y="58"/>
                  <a:pt x="2684" y="40"/>
                  <a:pt x="2686" y="27"/>
                </a:cubicBezTo>
                <a:lnTo>
                  <a:pt x="2845" y="31"/>
                </a:lnTo>
                <a:cubicBezTo>
                  <a:pt x="2848" y="61"/>
                  <a:pt x="2850" y="99"/>
                  <a:pt x="2850" y="145"/>
                </a:cubicBezTo>
                <a:cubicBezTo>
                  <a:pt x="2912" y="144"/>
                  <a:pt x="2957" y="143"/>
                  <a:pt x="2986" y="142"/>
                </a:cubicBezTo>
                <a:lnTo>
                  <a:pt x="2995" y="56"/>
                </a:lnTo>
                <a:lnTo>
                  <a:pt x="3000" y="24"/>
                </a:lnTo>
                <a:close/>
                <a:moveTo>
                  <a:pt x="8985" y="12"/>
                </a:moveTo>
                <a:lnTo>
                  <a:pt x="9159" y="16"/>
                </a:lnTo>
                <a:cubicBezTo>
                  <a:pt x="9151" y="37"/>
                  <a:pt x="9140" y="63"/>
                  <a:pt x="9126" y="94"/>
                </a:cubicBezTo>
                <a:lnTo>
                  <a:pt x="9154" y="92"/>
                </a:lnTo>
                <a:cubicBezTo>
                  <a:pt x="9266" y="84"/>
                  <a:pt x="9329" y="79"/>
                  <a:pt x="9343" y="77"/>
                </a:cubicBezTo>
                <a:cubicBezTo>
                  <a:pt x="9358" y="75"/>
                  <a:pt x="9375" y="79"/>
                  <a:pt x="9391" y="89"/>
                </a:cubicBezTo>
                <a:cubicBezTo>
                  <a:pt x="9408" y="99"/>
                  <a:pt x="9420" y="111"/>
                  <a:pt x="9427" y="126"/>
                </a:cubicBezTo>
                <a:cubicBezTo>
                  <a:pt x="9431" y="133"/>
                  <a:pt x="9433" y="141"/>
                  <a:pt x="9433" y="150"/>
                </a:cubicBezTo>
                <a:cubicBezTo>
                  <a:pt x="9433" y="164"/>
                  <a:pt x="9427" y="173"/>
                  <a:pt x="9416" y="177"/>
                </a:cubicBezTo>
                <a:cubicBezTo>
                  <a:pt x="9395" y="180"/>
                  <a:pt x="9378" y="182"/>
                  <a:pt x="9365" y="183"/>
                </a:cubicBezTo>
                <a:cubicBezTo>
                  <a:pt x="9322" y="189"/>
                  <a:pt x="9284" y="193"/>
                  <a:pt x="9254" y="195"/>
                </a:cubicBezTo>
                <a:lnTo>
                  <a:pt x="9251" y="196"/>
                </a:lnTo>
                <a:lnTo>
                  <a:pt x="9251" y="196"/>
                </a:lnTo>
                <a:cubicBezTo>
                  <a:pt x="9248" y="195"/>
                  <a:pt x="9245" y="195"/>
                  <a:pt x="9241" y="196"/>
                </a:cubicBezTo>
                <a:lnTo>
                  <a:pt x="9251" y="196"/>
                </a:lnTo>
                <a:lnTo>
                  <a:pt x="9254" y="197"/>
                </a:lnTo>
                <a:cubicBezTo>
                  <a:pt x="9259" y="199"/>
                  <a:pt x="9263" y="204"/>
                  <a:pt x="9267" y="210"/>
                </a:cubicBezTo>
                <a:cubicBezTo>
                  <a:pt x="9276" y="223"/>
                  <a:pt x="9280" y="237"/>
                  <a:pt x="9280" y="252"/>
                </a:cubicBezTo>
                <a:cubicBezTo>
                  <a:pt x="9280" y="262"/>
                  <a:pt x="9279" y="269"/>
                  <a:pt x="9276" y="275"/>
                </a:cubicBezTo>
                <a:cubicBezTo>
                  <a:pt x="9267" y="304"/>
                  <a:pt x="9244" y="318"/>
                  <a:pt x="9207" y="318"/>
                </a:cubicBezTo>
                <a:cubicBezTo>
                  <a:pt x="9190" y="318"/>
                  <a:pt x="9174" y="316"/>
                  <a:pt x="9160" y="310"/>
                </a:cubicBezTo>
                <a:cubicBezTo>
                  <a:pt x="9145" y="304"/>
                  <a:pt x="9133" y="292"/>
                  <a:pt x="9124" y="274"/>
                </a:cubicBezTo>
                <a:cubicBezTo>
                  <a:pt x="9115" y="256"/>
                  <a:pt x="9110" y="239"/>
                  <a:pt x="9110" y="222"/>
                </a:cubicBezTo>
                <a:cubicBezTo>
                  <a:pt x="9110" y="219"/>
                  <a:pt x="9110" y="217"/>
                  <a:pt x="9110" y="214"/>
                </a:cubicBezTo>
                <a:lnTo>
                  <a:pt x="9111" y="212"/>
                </a:lnTo>
                <a:lnTo>
                  <a:pt x="9116" y="211"/>
                </a:lnTo>
                <a:lnTo>
                  <a:pt x="9117" y="194"/>
                </a:lnTo>
                <a:cubicBezTo>
                  <a:pt x="9115" y="198"/>
                  <a:pt x="9113" y="202"/>
                  <a:pt x="9112" y="207"/>
                </a:cubicBezTo>
                <a:lnTo>
                  <a:pt x="9111" y="212"/>
                </a:lnTo>
                <a:lnTo>
                  <a:pt x="9084" y="215"/>
                </a:lnTo>
                <a:cubicBezTo>
                  <a:pt x="9064" y="261"/>
                  <a:pt x="9044" y="290"/>
                  <a:pt x="9024" y="300"/>
                </a:cubicBezTo>
                <a:cubicBezTo>
                  <a:pt x="9021" y="301"/>
                  <a:pt x="9018" y="303"/>
                  <a:pt x="9014" y="304"/>
                </a:cubicBezTo>
                <a:lnTo>
                  <a:pt x="9009" y="305"/>
                </a:lnTo>
                <a:lnTo>
                  <a:pt x="8993" y="298"/>
                </a:lnTo>
                <a:cubicBezTo>
                  <a:pt x="8971" y="289"/>
                  <a:pt x="8951" y="285"/>
                  <a:pt x="8935" y="285"/>
                </a:cubicBezTo>
                <a:cubicBezTo>
                  <a:pt x="8928" y="285"/>
                  <a:pt x="8923" y="285"/>
                  <a:pt x="8919" y="287"/>
                </a:cubicBezTo>
                <a:cubicBezTo>
                  <a:pt x="8910" y="290"/>
                  <a:pt x="8901" y="293"/>
                  <a:pt x="8893" y="296"/>
                </a:cubicBezTo>
                <a:lnTo>
                  <a:pt x="8891" y="297"/>
                </a:lnTo>
                <a:lnTo>
                  <a:pt x="8884" y="295"/>
                </a:lnTo>
                <a:cubicBezTo>
                  <a:pt x="8878" y="294"/>
                  <a:pt x="8872" y="292"/>
                  <a:pt x="8866" y="291"/>
                </a:cubicBezTo>
                <a:lnTo>
                  <a:pt x="8855" y="287"/>
                </a:lnTo>
                <a:lnTo>
                  <a:pt x="8855" y="287"/>
                </a:lnTo>
                <a:cubicBezTo>
                  <a:pt x="8856" y="283"/>
                  <a:pt x="8856" y="277"/>
                  <a:pt x="8856" y="270"/>
                </a:cubicBezTo>
                <a:cubicBezTo>
                  <a:pt x="8856" y="267"/>
                  <a:pt x="8856" y="265"/>
                  <a:pt x="8856" y="263"/>
                </a:cubicBezTo>
                <a:lnTo>
                  <a:pt x="8855" y="260"/>
                </a:lnTo>
                <a:lnTo>
                  <a:pt x="8857" y="257"/>
                </a:lnTo>
                <a:cubicBezTo>
                  <a:pt x="8865" y="237"/>
                  <a:pt x="8876" y="212"/>
                  <a:pt x="8891" y="183"/>
                </a:cubicBezTo>
                <a:lnTo>
                  <a:pt x="8895" y="176"/>
                </a:lnTo>
                <a:lnTo>
                  <a:pt x="8906" y="174"/>
                </a:lnTo>
                <a:cubicBezTo>
                  <a:pt x="8911" y="174"/>
                  <a:pt x="8915" y="171"/>
                  <a:pt x="8918" y="166"/>
                </a:cubicBezTo>
                <a:cubicBezTo>
                  <a:pt x="8921" y="160"/>
                  <a:pt x="8922" y="155"/>
                  <a:pt x="8922" y="149"/>
                </a:cubicBezTo>
                <a:cubicBezTo>
                  <a:pt x="8922" y="143"/>
                  <a:pt x="8921" y="138"/>
                  <a:pt x="8919" y="132"/>
                </a:cubicBezTo>
                <a:lnTo>
                  <a:pt x="8918" y="130"/>
                </a:lnTo>
                <a:lnTo>
                  <a:pt x="8922" y="124"/>
                </a:lnTo>
                <a:cubicBezTo>
                  <a:pt x="8953" y="64"/>
                  <a:pt x="8974" y="27"/>
                  <a:pt x="8985" y="12"/>
                </a:cubicBezTo>
                <a:close/>
                <a:moveTo>
                  <a:pt x="8802" y="5"/>
                </a:moveTo>
                <a:cubicBezTo>
                  <a:pt x="8794" y="27"/>
                  <a:pt x="8781" y="56"/>
                  <a:pt x="8763" y="91"/>
                </a:cubicBezTo>
                <a:lnTo>
                  <a:pt x="8843" y="84"/>
                </a:lnTo>
                <a:cubicBezTo>
                  <a:pt x="8856" y="82"/>
                  <a:pt x="8870" y="86"/>
                  <a:pt x="8885" y="95"/>
                </a:cubicBezTo>
                <a:cubicBezTo>
                  <a:pt x="8899" y="104"/>
                  <a:pt x="8910" y="114"/>
                  <a:pt x="8916" y="126"/>
                </a:cubicBezTo>
                <a:lnTo>
                  <a:pt x="8918" y="130"/>
                </a:lnTo>
                <a:lnTo>
                  <a:pt x="8915" y="136"/>
                </a:lnTo>
                <a:cubicBezTo>
                  <a:pt x="8908" y="149"/>
                  <a:pt x="8902" y="161"/>
                  <a:pt x="8896" y="172"/>
                </a:cubicBezTo>
                <a:lnTo>
                  <a:pt x="8895" y="176"/>
                </a:lnTo>
                <a:lnTo>
                  <a:pt x="8889" y="176"/>
                </a:lnTo>
                <a:cubicBezTo>
                  <a:pt x="8857" y="182"/>
                  <a:pt x="8828" y="186"/>
                  <a:pt x="8804" y="190"/>
                </a:cubicBezTo>
                <a:lnTo>
                  <a:pt x="8793" y="191"/>
                </a:lnTo>
                <a:lnTo>
                  <a:pt x="8788" y="190"/>
                </a:lnTo>
                <a:cubicBezTo>
                  <a:pt x="8786" y="190"/>
                  <a:pt x="8783" y="190"/>
                  <a:pt x="8781" y="190"/>
                </a:cubicBezTo>
                <a:cubicBezTo>
                  <a:pt x="8762" y="189"/>
                  <a:pt x="8747" y="190"/>
                  <a:pt x="8734" y="192"/>
                </a:cubicBezTo>
                <a:cubicBezTo>
                  <a:pt x="8721" y="194"/>
                  <a:pt x="8710" y="203"/>
                  <a:pt x="8700" y="217"/>
                </a:cubicBezTo>
                <a:cubicBezTo>
                  <a:pt x="8697" y="224"/>
                  <a:pt x="8695" y="232"/>
                  <a:pt x="8695" y="242"/>
                </a:cubicBezTo>
                <a:cubicBezTo>
                  <a:pt x="8695" y="244"/>
                  <a:pt x="8695" y="246"/>
                  <a:pt x="8695" y="248"/>
                </a:cubicBezTo>
                <a:lnTo>
                  <a:pt x="8695" y="249"/>
                </a:lnTo>
                <a:lnTo>
                  <a:pt x="8690" y="257"/>
                </a:lnTo>
                <a:cubicBezTo>
                  <a:pt x="8669" y="293"/>
                  <a:pt x="8649" y="316"/>
                  <a:pt x="8630" y="328"/>
                </a:cubicBezTo>
                <a:cubicBezTo>
                  <a:pt x="8613" y="337"/>
                  <a:pt x="8587" y="342"/>
                  <a:pt x="8552" y="342"/>
                </a:cubicBezTo>
                <a:cubicBezTo>
                  <a:pt x="8515" y="342"/>
                  <a:pt x="8475" y="336"/>
                  <a:pt x="8432" y="324"/>
                </a:cubicBezTo>
                <a:cubicBezTo>
                  <a:pt x="8443" y="292"/>
                  <a:pt x="8470" y="236"/>
                  <a:pt x="8514" y="157"/>
                </a:cubicBezTo>
                <a:cubicBezTo>
                  <a:pt x="8557" y="79"/>
                  <a:pt x="8586" y="30"/>
                  <a:pt x="8598" y="11"/>
                </a:cubicBezTo>
                <a:lnTo>
                  <a:pt x="8802" y="5"/>
                </a:lnTo>
                <a:close/>
                <a:moveTo>
                  <a:pt x="4285" y="0"/>
                </a:moveTo>
                <a:cubicBezTo>
                  <a:pt x="4291" y="0"/>
                  <a:pt x="4299" y="1"/>
                  <a:pt x="4308" y="4"/>
                </a:cubicBezTo>
                <a:cubicBezTo>
                  <a:pt x="4321" y="10"/>
                  <a:pt x="4334" y="17"/>
                  <a:pt x="4346" y="28"/>
                </a:cubicBezTo>
                <a:cubicBezTo>
                  <a:pt x="4358" y="38"/>
                  <a:pt x="4368" y="48"/>
                  <a:pt x="4376" y="60"/>
                </a:cubicBezTo>
                <a:cubicBezTo>
                  <a:pt x="4379" y="64"/>
                  <a:pt x="4381" y="71"/>
                  <a:pt x="4381" y="80"/>
                </a:cubicBezTo>
                <a:cubicBezTo>
                  <a:pt x="4381" y="99"/>
                  <a:pt x="4372" y="117"/>
                  <a:pt x="4353" y="133"/>
                </a:cubicBezTo>
                <a:lnTo>
                  <a:pt x="4463" y="125"/>
                </a:lnTo>
                <a:cubicBezTo>
                  <a:pt x="4479" y="123"/>
                  <a:pt x="4495" y="127"/>
                  <a:pt x="4511" y="137"/>
                </a:cubicBezTo>
                <a:cubicBezTo>
                  <a:pt x="4528" y="147"/>
                  <a:pt x="4540" y="159"/>
                  <a:pt x="4546" y="172"/>
                </a:cubicBezTo>
                <a:cubicBezTo>
                  <a:pt x="4551" y="179"/>
                  <a:pt x="4553" y="187"/>
                  <a:pt x="4553" y="198"/>
                </a:cubicBezTo>
                <a:cubicBezTo>
                  <a:pt x="4553" y="213"/>
                  <a:pt x="4548" y="222"/>
                  <a:pt x="4537" y="225"/>
                </a:cubicBezTo>
                <a:cubicBezTo>
                  <a:pt x="4474" y="239"/>
                  <a:pt x="4366" y="253"/>
                  <a:pt x="4214" y="265"/>
                </a:cubicBezTo>
                <a:lnTo>
                  <a:pt x="4161" y="338"/>
                </a:lnTo>
                <a:lnTo>
                  <a:pt x="4312" y="330"/>
                </a:lnTo>
                <a:cubicBezTo>
                  <a:pt x="4349" y="343"/>
                  <a:pt x="4368" y="345"/>
                  <a:pt x="4369" y="338"/>
                </a:cubicBezTo>
                <a:cubicBezTo>
                  <a:pt x="4383" y="330"/>
                  <a:pt x="4398" y="331"/>
                  <a:pt x="4413" y="340"/>
                </a:cubicBezTo>
                <a:cubicBezTo>
                  <a:pt x="4429" y="349"/>
                  <a:pt x="4440" y="360"/>
                  <a:pt x="4447" y="373"/>
                </a:cubicBezTo>
                <a:cubicBezTo>
                  <a:pt x="4450" y="380"/>
                  <a:pt x="4452" y="386"/>
                  <a:pt x="4452" y="391"/>
                </a:cubicBezTo>
                <a:cubicBezTo>
                  <a:pt x="4452" y="396"/>
                  <a:pt x="4451" y="401"/>
                  <a:pt x="4448" y="406"/>
                </a:cubicBezTo>
                <a:cubicBezTo>
                  <a:pt x="4445" y="411"/>
                  <a:pt x="4441" y="414"/>
                  <a:pt x="4436" y="414"/>
                </a:cubicBezTo>
                <a:cubicBezTo>
                  <a:pt x="4393" y="421"/>
                  <a:pt x="4284" y="430"/>
                  <a:pt x="4108" y="443"/>
                </a:cubicBezTo>
                <a:lnTo>
                  <a:pt x="4064" y="500"/>
                </a:lnTo>
                <a:cubicBezTo>
                  <a:pt x="4197" y="500"/>
                  <a:pt x="4316" y="500"/>
                  <a:pt x="4420" y="500"/>
                </a:cubicBezTo>
                <a:cubicBezTo>
                  <a:pt x="4523" y="499"/>
                  <a:pt x="4583" y="499"/>
                  <a:pt x="4599" y="499"/>
                </a:cubicBezTo>
                <a:cubicBezTo>
                  <a:pt x="4614" y="499"/>
                  <a:pt x="4628" y="501"/>
                  <a:pt x="4640" y="506"/>
                </a:cubicBezTo>
                <a:cubicBezTo>
                  <a:pt x="4652" y="511"/>
                  <a:pt x="4663" y="522"/>
                  <a:pt x="4672" y="540"/>
                </a:cubicBezTo>
                <a:cubicBezTo>
                  <a:pt x="4677" y="548"/>
                  <a:pt x="4679" y="557"/>
                  <a:pt x="4679" y="565"/>
                </a:cubicBezTo>
                <a:cubicBezTo>
                  <a:pt x="4679" y="579"/>
                  <a:pt x="4672" y="588"/>
                  <a:pt x="4658" y="593"/>
                </a:cubicBezTo>
                <a:cubicBezTo>
                  <a:pt x="4618" y="597"/>
                  <a:pt x="4553" y="601"/>
                  <a:pt x="4464" y="604"/>
                </a:cubicBezTo>
                <a:lnTo>
                  <a:pt x="4448" y="604"/>
                </a:lnTo>
                <a:lnTo>
                  <a:pt x="4447" y="604"/>
                </a:lnTo>
                <a:cubicBezTo>
                  <a:pt x="4412" y="587"/>
                  <a:pt x="4386" y="581"/>
                  <a:pt x="4371" y="586"/>
                </a:cubicBezTo>
                <a:cubicBezTo>
                  <a:pt x="4352" y="592"/>
                  <a:pt x="4335" y="599"/>
                  <a:pt x="4321" y="607"/>
                </a:cubicBezTo>
                <a:lnTo>
                  <a:pt x="4321" y="607"/>
                </a:lnTo>
                <a:lnTo>
                  <a:pt x="4314" y="607"/>
                </a:lnTo>
                <a:cubicBezTo>
                  <a:pt x="4225" y="608"/>
                  <a:pt x="4122" y="609"/>
                  <a:pt x="4004" y="609"/>
                </a:cubicBezTo>
                <a:cubicBezTo>
                  <a:pt x="3973" y="658"/>
                  <a:pt x="3947" y="698"/>
                  <a:pt x="3924" y="730"/>
                </a:cubicBezTo>
                <a:lnTo>
                  <a:pt x="3921" y="734"/>
                </a:lnTo>
                <a:lnTo>
                  <a:pt x="3907" y="734"/>
                </a:lnTo>
                <a:cubicBezTo>
                  <a:pt x="3903" y="743"/>
                  <a:pt x="3899" y="754"/>
                  <a:pt x="3894" y="768"/>
                </a:cubicBezTo>
                <a:lnTo>
                  <a:pt x="3892" y="774"/>
                </a:lnTo>
                <a:lnTo>
                  <a:pt x="3884" y="784"/>
                </a:lnTo>
                <a:cubicBezTo>
                  <a:pt x="3867" y="805"/>
                  <a:pt x="3853" y="818"/>
                  <a:pt x="3844" y="823"/>
                </a:cubicBezTo>
                <a:cubicBezTo>
                  <a:pt x="3832" y="830"/>
                  <a:pt x="3817" y="833"/>
                  <a:pt x="3799" y="833"/>
                </a:cubicBezTo>
                <a:cubicBezTo>
                  <a:pt x="3771" y="833"/>
                  <a:pt x="3730" y="824"/>
                  <a:pt x="3676" y="808"/>
                </a:cubicBezTo>
                <a:cubicBezTo>
                  <a:pt x="3661" y="802"/>
                  <a:pt x="3647" y="799"/>
                  <a:pt x="3634" y="796"/>
                </a:cubicBezTo>
                <a:cubicBezTo>
                  <a:pt x="3679" y="730"/>
                  <a:pt x="3725" y="668"/>
                  <a:pt x="3770" y="609"/>
                </a:cubicBezTo>
                <a:cubicBezTo>
                  <a:pt x="3741" y="608"/>
                  <a:pt x="3705" y="608"/>
                  <a:pt x="3660" y="608"/>
                </a:cubicBezTo>
                <a:cubicBezTo>
                  <a:pt x="3625" y="608"/>
                  <a:pt x="3607" y="600"/>
                  <a:pt x="3605" y="584"/>
                </a:cubicBezTo>
                <a:cubicBezTo>
                  <a:pt x="3605" y="582"/>
                  <a:pt x="3604" y="578"/>
                  <a:pt x="3604" y="570"/>
                </a:cubicBezTo>
                <a:cubicBezTo>
                  <a:pt x="3604" y="561"/>
                  <a:pt x="3605" y="550"/>
                  <a:pt x="3607" y="539"/>
                </a:cubicBezTo>
                <a:cubicBezTo>
                  <a:pt x="3609" y="527"/>
                  <a:pt x="3613" y="515"/>
                  <a:pt x="3618" y="501"/>
                </a:cubicBezTo>
                <a:lnTo>
                  <a:pt x="3831" y="501"/>
                </a:lnTo>
                <a:cubicBezTo>
                  <a:pt x="3844" y="480"/>
                  <a:pt x="3857" y="465"/>
                  <a:pt x="3868" y="456"/>
                </a:cubicBezTo>
                <a:lnTo>
                  <a:pt x="3796" y="463"/>
                </a:lnTo>
                <a:lnTo>
                  <a:pt x="3783" y="464"/>
                </a:lnTo>
                <a:cubicBezTo>
                  <a:pt x="3762" y="464"/>
                  <a:pt x="3749" y="458"/>
                  <a:pt x="3743" y="446"/>
                </a:cubicBezTo>
                <a:cubicBezTo>
                  <a:pt x="3737" y="430"/>
                  <a:pt x="3734" y="417"/>
                  <a:pt x="3734" y="406"/>
                </a:cubicBezTo>
                <a:cubicBezTo>
                  <a:pt x="3734" y="393"/>
                  <a:pt x="3739" y="378"/>
                  <a:pt x="3749" y="361"/>
                </a:cubicBezTo>
                <a:lnTo>
                  <a:pt x="3924" y="351"/>
                </a:lnTo>
                <a:lnTo>
                  <a:pt x="3975" y="281"/>
                </a:lnTo>
                <a:lnTo>
                  <a:pt x="3775" y="296"/>
                </a:lnTo>
                <a:lnTo>
                  <a:pt x="3762" y="297"/>
                </a:lnTo>
                <a:cubicBezTo>
                  <a:pt x="3741" y="297"/>
                  <a:pt x="3727" y="290"/>
                  <a:pt x="3721" y="276"/>
                </a:cubicBezTo>
                <a:cubicBezTo>
                  <a:pt x="3715" y="265"/>
                  <a:pt x="3712" y="251"/>
                  <a:pt x="3712" y="233"/>
                </a:cubicBezTo>
                <a:cubicBezTo>
                  <a:pt x="3712" y="215"/>
                  <a:pt x="3717" y="198"/>
                  <a:pt x="3728" y="181"/>
                </a:cubicBezTo>
                <a:lnTo>
                  <a:pt x="3908" y="168"/>
                </a:lnTo>
                <a:cubicBezTo>
                  <a:pt x="3904" y="168"/>
                  <a:pt x="3899" y="165"/>
                  <a:pt x="3894" y="157"/>
                </a:cubicBezTo>
                <a:cubicBezTo>
                  <a:pt x="3889" y="150"/>
                  <a:pt x="3884" y="142"/>
                  <a:pt x="3880" y="131"/>
                </a:cubicBezTo>
                <a:cubicBezTo>
                  <a:pt x="3876" y="121"/>
                  <a:pt x="3872" y="106"/>
                  <a:pt x="3868" y="88"/>
                </a:cubicBezTo>
                <a:cubicBezTo>
                  <a:pt x="3866" y="79"/>
                  <a:pt x="3865" y="73"/>
                  <a:pt x="3865" y="70"/>
                </a:cubicBezTo>
                <a:cubicBezTo>
                  <a:pt x="3865" y="48"/>
                  <a:pt x="3877" y="35"/>
                  <a:pt x="3901" y="30"/>
                </a:cubicBezTo>
                <a:cubicBezTo>
                  <a:pt x="3921" y="27"/>
                  <a:pt x="3944" y="26"/>
                  <a:pt x="3970" y="27"/>
                </a:cubicBezTo>
                <a:cubicBezTo>
                  <a:pt x="4003" y="31"/>
                  <a:pt x="4037" y="58"/>
                  <a:pt x="4070" y="108"/>
                </a:cubicBezTo>
                <a:cubicBezTo>
                  <a:pt x="4086" y="134"/>
                  <a:pt x="4094" y="149"/>
                  <a:pt x="4093" y="153"/>
                </a:cubicBezTo>
                <a:cubicBezTo>
                  <a:pt x="4109" y="152"/>
                  <a:pt x="4139" y="150"/>
                  <a:pt x="4182" y="147"/>
                </a:cubicBezTo>
                <a:cubicBezTo>
                  <a:pt x="4182" y="122"/>
                  <a:pt x="4191" y="92"/>
                  <a:pt x="4210" y="58"/>
                </a:cubicBezTo>
                <a:cubicBezTo>
                  <a:pt x="4230" y="19"/>
                  <a:pt x="4255" y="0"/>
                  <a:pt x="4285" y="0"/>
                </a:cubicBezTo>
                <a:close/>
              </a:path>
            </a:pathLst>
          </a:custGeom>
          <a:solidFill>
            <a:srgbClr val="43B179"/>
          </a:solidFill>
          <a:ln w="22225">
            <a:noFill/>
            <a:prstDash val="solid"/>
          </a:ln>
          <a:effectLst/>
        </p:spPr>
        <p:txBody>
          <a:bodyPr wrap="square">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6000" b="1" dirty="0">
              <a:ln w="22225">
                <a:noFill/>
                <a:prstDash val="solid"/>
              </a:ln>
              <a:solidFill>
                <a:srgbClr val="43B179"/>
              </a:solidFill>
              <a:latin typeface="字魂27号-布丁体" panose="00000500000000000000" pitchFamily="2" charset="-122"/>
              <a:ea typeface="字魂27号-布丁体" panose="00000500000000000000" pitchFamily="2" charset="-122"/>
              <a:cs typeface="+mn-ea"/>
              <a:sym typeface="+mn-lt"/>
            </a:endParaRPr>
          </a:p>
        </p:txBody>
      </p:sp>
      <p:pic>
        <p:nvPicPr>
          <p:cNvPr id="9" name="图片 8" descr="卡通人物&#10;&#10;描述已自动生成"/>
          <p:cNvPicPr>
            <a:picLocks noChangeAspect="1"/>
          </p:cNvPicPr>
          <p:nvPr/>
        </p:nvPicPr>
        <p:blipFill>
          <a:blip r:embed="rId4">
            <a:extLst>
              <a:ext uri="{28A0092B-C50C-407E-A947-70E740481C1C}">
                <a14:useLocalDpi xmlns:a14="http://schemas.microsoft.com/office/drawing/2010/main" val="0"/>
              </a:ext>
            </a:extLst>
          </a:blip>
          <a:srcRect l="34453" r="30255"/>
          <a:stretch>
            <a:fillRect/>
          </a:stretch>
        </p:blipFill>
        <p:spPr>
          <a:xfrm>
            <a:off x="7997825" y="828040"/>
            <a:ext cx="2956560" cy="6283960"/>
          </a:xfrm>
          <a:prstGeom prst="rect">
            <a:avLst/>
          </a:prstGeom>
        </p:spPr>
      </p:pic>
      <p:sp>
        <p:nvSpPr>
          <p:cNvPr id="2" name="矩形: 圆角 1"/>
          <p:cNvSpPr/>
          <p:nvPr/>
        </p:nvSpPr>
        <p:spPr>
          <a:xfrm>
            <a:off x="595630" y="1731645"/>
            <a:ext cx="3676015" cy="569595"/>
          </a:xfrm>
          <a:prstGeom prst="roundRect">
            <a:avLst>
              <a:gd name="adj" fmla="val 50000"/>
            </a:avLst>
          </a:pr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lt"/>
            </a:endParaRPr>
          </a:p>
        </p:txBody>
      </p:sp>
      <p:sp>
        <p:nvSpPr>
          <p:cNvPr id="23" name="文本框 22"/>
          <p:cNvSpPr txBox="1"/>
          <p:nvPr/>
        </p:nvSpPr>
        <p:spPr>
          <a:xfrm>
            <a:off x="761365"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cxnSp>
        <p:nvCxnSpPr>
          <p:cNvPr id="13" name="直接连接符 12"/>
          <p:cNvCxnSpPr/>
          <p:nvPr/>
        </p:nvCxnSpPr>
        <p:spPr>
          <a:xfrm>
            <a:off x="773750" y="3777095"/>
            <a:ext cx="6705600" cy="0"/>
          </a:xfrm>
          <a:prstGeom prst="line">
            <a:avLst/>
          </a:prstGeom>
          <a:ln w="63500">
            <a:solidFill>
              <a:srgbClr val="3D9F6B"/>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编◎沈</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健</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余高妍</a:t>
            </a:r>
          </a:p>
          <a:p>
            <a:r>
              <a:rPr lang="zh-CN" altLang="en-US" sz="1800" b="0" i="0" u="none" strike="noStrike" baseline="0" dirty="0">
                <a:solidFill>
                  <a:schemeClr val="tx1">
                    <a:lumMod val="50000"/>
                    <a:lumOff val="50000"/>
                  </a:schemeClr>
                </a:solidFill>
                <a:cs typeface="+mn-ea"/>
                <a:sym typeface="+mn-lt"/>
              </a:rPr>
              <a:t>副主编◎傅丽丽</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蒋本然</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陈</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菲 </a:t>
            </a:r>
          </a:p>
        </p:txBody>
      </p:sp>
      <p:pic>
        <p:nvPicPr>
          <p:cNvPr id="16" name="图片 15"/>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1071814" y="5985502"/>
            <a:ext cx="2393513" cy="457297"/>
          </a:xfrm>
          <a:prstGeom prst="rect">
            <a:avLst/>
          </a:prstGeom>
        </p:spPr>
      </p:pic>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863092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中国儿童发展纲要（2011—2020年）中国婴幼儿营养现状</a:t>
            </a:r>
          </a:p>
        </p:txBody>
      </p:sp>
      <p:cxnSp>
        <p:nvCxnSpPr>
          <p:cNvPr id="10" name="直接连接符 9"/>
          <p:cNvCxnSpPr/>
          <p:nvPr>
            <p:custDataLst>
              <p:tags r:id="rId2"/>
            </p:custDataLst>
          </p:nvPr>
        </p:nvCxnSpPr>
        <p:spPr>
          <a:xfrm>
            <a:off x="1679575" y="1554114"/>
            <a:ext cx="864552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4563745"/>
          </a:xfrm>
          <a:prstGeom prst="rect">
            <a:avLst/>
          </a:prstGeom>
          <a:noFill/>
          <a:ln w="9525">
            <a:noFill/>
          </a:ln>
        </p:spPr>
        <p:txBody>
          <a:bodyPr wrap="square">
            <a:spAutoFit/>
          </a:bodyPr>
          <a:lstStyle/>
          <a:p>
            <a:pPr indent="504190" algn="just" fontAlgn="auto">
              <a:lnSpc>
                <a:spcPct val="170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2021年，国家统计局根据《中国儿童发展纲要（2011—2020年）》监测指标数据和相关资料，对《中国儿童发展纲要（2011—2020年）》在健康、教育、福利、环境和法律保护等五个领域的实施情况进行了终期统计监测。在儿童健康状况方面，结果显示：儿童健康状况持续改善。</a:t>
            </a:r>
          </a:p>
          <a:p>
            <a:pPr indent="504190" algn="just" fontAlgn="auto">
              <a:lnSpc>
                <a:spcPct val="170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自该纲要实施以来，扎实推进儿童营养改善行动，更加注重婴幼儿科学喂养，儿童尤其是贫困地区儿童营养状况持续改善。2020年，全国儿童低出生体重发生率为3.25%，实现“低于4%”的目标。5岁以下儿童贫血患病率、生长迟缓率和低体重率分别为4.51%、0.99%和1.19%，分别比2010年下降0.87个、0.13个和0.36个百分点，均实现“低于12%”“低于7%”“低于5%”的目标。</a:t>
            </a:r>
          </a:p>
        </p:txBody>
      </p:sp>
    </p:spTree>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649855"/>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sym typeface="+mn-ea"/>
              </a:rPr>
              <a:t>另外，在母乳喂养方面，2017年的统计监测已显示，0—6个月婴儿纯母乳喂养率达75.4%，远超《中国儿童发展纲要（2011—2020年）》中50%的目标。</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sym typeface="+mn-ea"/>
              </a:rPr>
              <a:t>在医疗保健方面，2016年的监测表明中央财政安排资金用于加强儿童医院或综合医院儿科建设，儿童医疗卫生服务体系日益完善，为儿童健康成长提供了有力保障。终期监测同样显示：《中国儿童发展纲要(2011—2020年)》实施以来，儿童医疗保健服务能力全面提升。</a:t>
            </a:r>
            <a:endParaRPr lang="zh-CN" altLang="en-US" sz="1900" dirty="0">
              <a:solidFill>
                <a:schemeClr val="bg2">
                  <a:lumMod val="25000"/>
                </a:schemeClr>
              </a:solidFill>
              <a:latin typeface="微软雅黑" panose="020B0503020204020204" charset="-122"/>
              <a:ea typeface="微软雅黑" panose="020B0503020204020204" charset="-122"/>
            </a:endParaRPr>
          </a:p>
        </p:txBody>
      </p:sp>
      <p:pic>
        <p:nvPicPr>
          <p:cNvPr id="2" name="图片 1" descr="摄图网_401417696_母乳喂养（企业商用）"/>
          <p:cNvPicPr>
            <a:picLocks noChangeAspect="1"/>
          </p:cNvPicPr>
          <p:nvPr/>
        </p:nvPicPr>
        <p:blipFill>
          <a:blip r:embed="rId2"/>
          <a:stretch>
            <a:fillRect/>
          </a:stretch>
        </p:blipFill>
        <p:spPr>
          <a:xfrm>
            <a:off x="6732905" y="3506470"/>
            <a:ext cx="3201035" cy="320103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政策与法规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继《九十年代中国儿童发展规划纲要》和《中国儿童发展纲要（2001—2010年）》之后，国务院于2011年颁布了《中国儿童发展纲要（2011—2020年）》，于2021年颁布了《中国儿童发展纲要（2021—2030年）》，以维护儿童权益，促进儿童全面发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《中国妇幼健康事业发展报告（2019）》中指出，为改善儿童营养状况，我国实施改善婴幼儿喂养状况、改善贫困地区儿童营养状况、加强儿童肥胖监测、预防并不断完善儿童食品安全标准等策略。</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1. 大力提倡母乳喂养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目前，全社会都在提倡、促进和支持母乳喂养，加强母乳喂养宣传。数据显示，我国0—6个月婴儿纯母乳喂养率逐年增加，已由2014年的73.9%上升至2017年的75.4%。同时，国家为加强婴幼儿科学喂养指导，强化医疗保健人员和儿童养护人员的婴幼儿科学喂养相关知识与技能，创新全国7036家爱婴医院的管理，促进医疗机构开展母婴同室和科学母乳喂养指导。</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此外，在国家10部门对公共场所和用人单位母婴设施建设的加快推进下，2018年底，在应配置母婴设施的公共场所中，母婴设施配置率达到80%以上。</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实施营养改善项目</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贫困地区儿童营养改善项目于2012年启动实施，目的是加强对家长科学喂养的指导和健康教育，截至2018年底，已覆盖715个国家级贫困县，受益儿童累计722万。</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该项目每天免费将1包辅食营养补充品提供给国家集中连片特殊困难地区的6—24月龄的婴幼儿，监测地区2017年6—24个月婴幼儿的平均贫血率和生长迟缓率与2012年相比，分别下降了46.5%和36.6%，有效改善了贫困地区儿童的营养状况。</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558482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实施综合干预项目</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实施儿童营养综合干预项目，研究开发儿童肥胖预防和干预适宜技术。引导儿童科学均衡饮食，强化个性化营养指导，开展儿童生长发育监测和评价，加强体育锻炼，预防和减少儿童肥胖的发生。</a:t>
            </a:r>
          </a:p>
        </p:txBody>
      </p:sp>
      <p:pic>
        <p:nvPicPr>
          <p:cNvPr id="2" name="图片 1" descr="352067402"/>
          <p:cNvPicPr>
            <a:picLocks noChangeAspect="1"/>
          </p:cNvPicPr>
          <p:nvPr/>
        </p:nvPicPr>
        <p:blipFill>
          <a:blip r:embed="rId2"/>
          <a:stretch>
            <a:fillRect/>
          </a:stretch>
        </p:blipFill>
        <p:spPr>
          <a:xfrm>
            <a:off x="7557770" y="1289685"/>
            <a:ext cx="3748405" cy="249999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完善国家标准</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国家高度重视儿童食品安全，制定并发布了《食品安全国家标准  婴儿配方食品》《食品安全国家标准  较大婴儿配方食品》《食品安全国家标准  特殊医学用途婴儿配方食品通则》《食品安全国家标准  婴幼儿谷类辅助食品》《食品安全国家标准  婴幼儿罐装辅助食品》《食品安全国家标准  辅食营养补充品》等。在《食品安全国家标准  营养强化剂使用标准》《食品安全国家标准  预包装食品营养标签通则》等基础性标准中，充分考虑儿童等特殊人群的生长发育、食品安全与营养特点，全力保障婴幼儿的食品安全。</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机遇与挑战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中国作为世界上最大的发展中国家，有着世界上最大的妇女儿童群体，全面保障妇幼健康还面临着发展不平衡、服务不充分等诸多挑战，特别在儿童营养方面，全球化及工业化虽然让食品的种类日益丰富、食品的获得更加便利，甚至使食品的保质期限更长；</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但这也意味着在现代膳食取代传统膳食的过程中，能量密度较大，含有精制淀粉、不健康脂肪、游离糖和盐等特点的“垃圾食品”的可获得性增大，更多的儿童处于这样的食品沼泽，甚至是食品荒漠之中。</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3680"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在食品销售领域，过度包装带来的环境污染问题也引发了对于食品安全问题的担忧，塑料消费的不断增长和塑料的持久性特点导致人类接触微塑料（环境中粒径小于5mm的塑料纤维、颗粒或薄膜）的机会越来越多。</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我国幅员辽阔，随着经济的高速发展，人们的生活水平也日益提高，一些传统的婴幼儿营养性疾病，如营养不良、佝偻病的发生率逐渐呈下降趋势，但超重/肥胖问题却有上升趋势，婴幼儿缺铁性贫血也逐渐成为主要的营养性疾病。</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改善儿童营养状况仍要继续采取综合措施，可进一步从国家的营养干预政策、宣传、社会的支持系统、幼儿园给予营养教育与干预、家长的主观能动性等方面着手，着眼于全球化、工业化与现代化的时代背景，确保儿童的食品安全，让儿童营养的相关问题转“挑战”为“机遇”。</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全球婴幼儿营养现状</a:t>
            </a:r>
          </a:p>
        </p:txBody>
      </p:sp>
      <p:cxnSp>
        <p:nvCxnSpPr>
          <p:cNvPr id="10" name="直接连接符 9"/>
          <p:cNvCxnSpPr/>
          <p:nvPr>
            <p:custDataLst>
              <p:tags r:id="rId2"/>
            </p:custDataLst>
          </p:nvPr>
        </p:nvCxnSpPr>
        <p:spPr>
          <a:xfrm>
            <a:off x="1679575" y="1554114"/>
            <a:ext cx="38252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2286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儿童营养不良人口数量庞大</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全球仍有数以亿计的儿童营养不良。在许多国家，甚至在家庭环境内，营养不足、隐性饥饿和超重的</a:t>
            </a:r>
            <a:r>
              <a:rPr lang="zh-CN" altLang="en-US" sz="1900" b="1" dirty="0">
                <a:solidFill>
                  <a:srgbClr val="7DCEA1"/>
                </a:solidFill>
                <a:latin typeface="微软雅黑" panose="020B0503020204020204" charset="-122"/>
                <a:ea typeface="微软雅黑" panose="020B0503020204020204" charset="-122"/>
              </a:rPr>
              <a:t>“营养不良三负担”</a:t>
            </a:r>
            <a:r>
              <a:rPr lang="zh-CN" altLang="en-US" sz="1900" dirty="0">
                <a:solidFill>
                  <a:schemeClr val="bg2">
                    <a:lumMod val="25000"/>
                  </a:schemeClr>
                </a:solidFill>
                <a:latin typeface="微软雅黑" panose="020B0503020204020204" charset="-122"/>
                <a:ea typeface="微软雅黑" panose="020B0503020204020204" charset="-122"/>
              </a:rPr>
              <a:t>可能是同时存在的。这些负担威胁着儿童的生存、成长与发展，许多国家也因此面临儿童生长迟缓、微量营养素缺乏以及肥胖问题高发的三重挑战。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现实是，包括非洲在内的全球范围内，超重与肥胖问题愈演愈烈，没有任何一个国家在过去20年中能够遏制儿童超重与肥胖的增长趋势。中国儿童的肥胖率也呈增长趋势，七至十八岁的儿童中有五分之一患有超重或肥胖。除非洲外，世界其他地区生长迟缓儿童的数量正在减少。</a:t>
            </a:r>
          </a:p>
        </p:txBody>
      </p:sp>
    </p:spTree>
  </p:cSld>
  <p:clrMapOvr>
    <a:masterClrMapping/>
  </p:clrMapOvr>
  <p:transition spd="slow">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653915" y="1550670"/>
            <a:ext cx="6847840" cy="313817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5500" b="1" dirty="0">
                <a:solidFill>
                  <a:srgbClr val="43B179"/>
                </a:solidFill>
                <a:latin typeface="微软雅黑" panose="020B0503020204020204" charset="-122"/>
                <a:ea typeface="微软雅黑" panose="020B0503020204020204" charset="-122"/>
                <a:cs typeface="微软雅黑" panose="020B0503020204020204" charset="-122"/>
                <a:sym typeface="+mn-lt"/>
              </a:rPr>
              <a:t>第七章</a:t>
            </a:r>
            <a:endParaRPr lang="en-US" altLang="zh-CN" sz="5500" b="1" dirty="0">
              <a:solidFill>
                <a:srgbClr val="43B179"/>
              </a:solidFill>
              <a:latin typeface="微软雅黑" panose="020B0503020204020204" charset="-122"/>
              <a:ea typeface="微软雅黑" panose="020B0503020204020204" charset="-122"/>
              <a:cs typeface="微软雅黑" panose="020B0503020204020204" charset="-122"/>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5500" b="1" dirty="0">
                <a:solidFill>
                  <a:srgbClr val="43B179"/>
                </a:solidFill>
                <a:latin typeface="微软雅黑" panose="020B0503020204020204" charset="-122"/>
                <a:ea typeface="微软雅黑" panose="020B0503020204020204" charset="-122"/>
                <a:cs typeface="微软雅黑" panose="020B0503020204020204" charset="-122"/>
                <a:sym typeface="+mn-lt"/>
              </a:rPr>
              <a:t> </a:t>
            </a:r>
            <a:r>
              <a:rPr sz="5500" b="1" dirty="0">
                <a:solidFill>
                  <a:srgbClr val="43B179"/>
                </a:solidFill>
                <a:latin typeface="微软雅黑" panose="020B0503020204020204" charset="-122"/>
                <a:ea typeface="微软雅黑" panose="020B0503020204020204" charset="-122"/>
                <a:cs typeface="微软雅黑" panose="020B0503020204020204" charset="-122"/>
                <a:sym typeface="+mn-lt"/>
              </a:rPr>
              <a:t>婴幼儿营养状况</a:t>
            </a:r>
          </a:p>
          <a:p>
            <a:pPr marL="0" marR="0" lvl="0" indent="0" algn="ctr" defTabSz="914400" rtl="0" eaLnBrk="1" fontAlgn="auto" latinLnBrk="0" hangingPunct="1">
              <a:lnSpc>
                <a:spcPct val="120000"/>
              </a:lnSpc>
              <a:spcBef>
                <a:spcPts val="0"/>
              </a:spcBef>
              <a:spcAft>
                <a:spcPts val="0"/>
              </a:spcAft>
              <a:buClrTx/>
              <a:buSzTx/>
              <a:buFontTx/>
              <a:buNone/>
              <a:defRPr/>
            </a:pPr>
            <a:r>
              <a:rPr sz="5500" b="1" dirty="0">
                <a:solidFill>
                  <a:srgbClr val="43B179"/>
                </a:solidFill>
                <a:latin typeface="微软雅黑" panose="020B0503020204020204" charset="-122"/>
                <a:ea typeface="微软雅黑" panose="020B0503020204020204" charset="-122"/>
                <a:cs typeface="微软雅黑" panose="020B0503020204020204" charset="-122"/>
                <a:sym typeface="+mn-lt"/>
              </a:rPr>
              <a:t>调查评价与膳食指导</a:t>
            </a:r>
          </a:p>
        </p:txBody>
      </p:sp>
    </p:spTree>
  </p:cSld>
  <p:clrMapOvr>
    <a:masterClrMapping/>
  </p:clrMapOvr>
  <p:transition spd="slow">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6224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全球化及现代化极大地改变了儿童的生活习惯</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如今，超过半数的全球人口都生活在城市中。气候变化对人类的生活方式产生了巨大影响，也给人类对自然资源的利用方式造成了越来越大的压力……</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这些都在改变着我们的饮食之道： 世界各地的人们在获取更多种类的高质量食品的同时，也让垃圾食品和快餐遍地开花，针对儿童的食品营销更是铺天盖地。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人们开始转而投向现代膳食的怀抱、抛弃过往相对更加健康的膳食，而现代膳食通常是饱和脂肪酸、糖类和钠含量高的加工食品，这类食品中的必需营养素和膳食纤维的含量很低。</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在生活习惯上，人们吃的过度加工食品越来越多，运动量却越来越少。</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我国曾有相关研究表明，学前儿童营养素摄入和低收入家庭母亲的收入水平之间的关系为明显正相关。</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003290"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极端气候事件对食物体系形成冲击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近年来，洪水等极端气候事件出现的次数日益增多，儿童最容易受到水媒疾病的影响。在一些地区，人们的食物主要依赖如玉米等单一作物，极端气候事件一旦给食物生产带来冲击，整体食物供应都会受到波及，随着时间的推移，会使许多家庭受到影响，儿童尤甚。</a:t>
            </a:r>
          </a:p>
        </p:txBody>
      </p:sp>
      <p:pic>
        <p:nvPicPr>
          <p:cNvPr id="3" name="图片 2" descr="405508933"/>
          <p:cNvPicPr>
            <a:picLocks noChangeAspect="1"/>
          </p:cNvPicPr>
          <p:nvPr/>
        </p:nvPicPr>
        <p:blipFill>
          <a:blip r:embed="rId2"/>
          <a:stretch>
            <a:fillRect/>
          </a:stretch>
        </p:blipFill>
        <p:spPr>
          <a:xfrm>
            <a:off x="7956550" y="1180465"/>
            <a:ext cx="4235450" cy="282448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第二节    饮食行为原则</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3" name="图片 2" descr="摄图网_401776694_母亲喂婴儿吃饭（企业商用）"/>
          <p:cNvPicPr>
            <a:picLocks noChangeAspect="1"/>
          </p:cNvPicPr>
          <p:nvPr/>
        </p:nvPicPr>
        <p:blipFill>
          <a:blip r:embed="rId33"/>
          <a:stretch>
            <a:fillRect/>
          </a:stretch>
        </p:blipFill>
        <p:spPr>
          <a:xfrm>
            <a:off x="269875" y="3664585"/>
            <a:ext cx="4524375" cy="3197225"/>
          </a:xfrm>
          <a:prstGeom prst="rect">
            <a:avLst/>
          </a:prstGeom>
        </p:spPr>
      </p:pic>
    </p:spTree>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1123950" y="3083560"/>
            <a:ext cx="5611495" cy="2392045"/>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2"/>
            </p:custDataLst>
          </p:nvPr>
        </p:nvSpPr>
        <p:spPr>
          <a:xfrm>
            <a:off x="7037070" y="3083560"/>
            <a:ext cx="3794125" cy="2392045"/>
          </a:xfrm>
          <a:prstGeom prst="rect">
            <a:avLst/>
          </a:prstGeom>
          <a:solidFill>
            <a:srgbClr val="E7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3"/>
            </p:custDataLst>
          </p:nvPr>
        </p:nvSpPr>
        <p:spPr>
          <a:xfrm>
            <a:off x="1837055" y="1029970"/>
            <a:ext cx="863092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饮食行为总则</a:t>
            </a:r>
          </a:p>
        </p:txBody>
      </p:sp>
      <p:cxnSp>
        <p:nvCxnSpPr>
          <p:cNvPr id="10" name="直接连接符 9"/>
          <p:cNvCxnSpPr/>
          <p:nvPr>
            <p:custDataLst>
              <p:tags r:id="rId4"/>
            </p:custDataLst>
          </p:nvPr>
        </p:nvCxnSpPr>
        <p:spPr>
          <a:xfrm>
            <a:off x="1679575" y="1554114"/>
            <a:ext cx="29552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5"/>
            </p:custDataLst>
          </p:nvPr>
        </p:nvSpPr>
        <p:spPr>
          <a:xfrm>
            <a:off x="1013460" y="1761490"/>
            <a:ext cx="10231755" cy="1114425"/>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儿童饮食行为总则是根据婴幼儿自身机体特点总结得出的，即应坚持</a:t>
            </a:r>
            <a:r>
              <a:rPr lang="zh-CN" altLang="en-US" sz="1900" b="1" dirty="0">
                <a:solidFill>
                  <a:schemeClr val="bg2">
                    <a:lumMod val="25000"/>
                  </a:schemeClr>
                </a:solidFill>
                <a:latin typeface="微软雅黑" panose="020B0503020204020204" charset="-122"/>
                <a:ea typeface="微软雅黑" panose="020B0503020204020204" charset="-122"/>
              </a:rPr>
              <a:t>“六个提倡”</a:t>
            </a:r>
            <a:r>
              <a:rPr lang="zh-CN" altLang="en-US" sz="1900" dirty="0">
                <a:solidFill>
                  <a:schemeClr val="bg2">
                    <a:lumMod val="25000"/>
                  </a:schemeClr>
                </a:solidFill>
                <a:latin typeface="微软雅黑" panose="020B0503020204020204" charset="-122"/>
                <a:ea typeface="微软雅黑" panose="020B0503020204020204" charset="-122"/>
              </a:rPr>
              <a:t>和</a:t>
            </a:r>
            <a:r>
              <a:rPr lang="zh-CN" altLang="en-US" sz="1900" b="1" dirty="0">
                <a:solidFill>
                  <a:schemeClr val="bg2">
                    <a:lumMod val="25000"/>
                  </a:schemeClr>
                </a:solidFill>
                <a:latin typeface="微软雅黑" panose="020B0503020204020204" charset="-122"/>
                <a:ea typeface="微软雅黑" panose="020B0503020204020204" charset="-122"/>
              </a:rPr>
              <a:t>“四不”</a:t>
            </a:r>
            <a:r>
              <a:rPr lang="zh-CN" altLang="en-US" sz="1900" dirty="0">
                <a:solidFill>
                  <a:schemeClr val="bg2">
                    <a:lumMod val="25000"/>
                  </a:schemeClr>
                </a:solidFill>
                <a:latin typeface="微软雅黑" panose="020B0503020204020204" charset="-122"/>
                <a:ea typeface="微软雅黑" panose="020B0503020204020204" charset="-122"/>
              </a:rPr>
              <a:t>原则。</a:t>
            </a:r>
          </a:p>
        </p:txBody>
      </p:sp>
      <p:sp>
        <p:nvSpPr>
          <p:cNvPr id="4" name="文本框 3"/>
          <p:cNvSpPr txBox="1"/>
          <p:nvPr/>
        </p:nvSpPr>
        <p:spPr>
          <a:xfrm>
            <a:off x="7272020" y="3191510"/>
            <a:ext cx="3323590" cy="1635125"/>
          </a:xfrm>
          <a:prstGeom prst="rect">
            <a:avLst/>
          </a:prstGeom>
          <a:noFill/>
        </p:spPr>
        <p:txBody>
          <a:bodyPr wrap="square" lIns="0" tIns="0" rtlCol="0" anchor="t">
            <a:noAutofit/>
          </a:bodyPr>
          <a:lstStyle/>
          <a:p>
            <a:pPr indent="504190" algn="just" fontAlgn="auto">
              <a:lnSpc>
                <a:spcPct val="175000"/>
              </a:lnSpc>
              <a:buClrTx/>
              <a:buSzTx/>
              <a:buFontTx/>
              <a:buNone/>
            </a:pPr>
            <a:r>
              <a:rPr lang="zh-CN" altLang="en-US" sz="1900" b="1" dirty="0">
                <a:solidFill>
                  <a:schemeClr val="accent5"/>
                </a:solidFill>
                <a:latin typeface="微软雅黑" panose="020B0503020204020204" charset="-122"/>
                <a:ea typeface="微软雅黑" panose="020B0503020204020204" charset="-122"/>
                <a:sym typeface="+mn-ea"/>
              </a:rPr>
              <a:t>“四不”原则</a:t>
            </a:r>
            <a:r>
              <a:rPr lang="zh-CN" altLang="en-US" sz="1900" dirty="0">
                <a:solidFill>
                  <a:schemeClr val="bg2">
                    <a:lumMod val="25000"/>
                  </a:schemeClr>
                </a:solidFill>
                <a:latin typeface="微软雅黑" panose="020B0503020204020204" charset="-122"/>
                <a:ea typeface="微软雅黑" panose="020B0503020204020204" charset="-122"/>
                <a:sym typeface="+mn-ea"/>
              </a:rPr>
              <a:t>则是由不嗜甜食及零食，不挑食，不贪食，不乱服保健品组成。</a:t>
            </a:r>
            <a:endParaRPr lang="zh-CN" altLang="en-US" sz="1900" dirty="0" smtClean="0">
              <a:solidFill>
                <a:schemeClr val="bg2">
                  <a:lumMod val="25000"/>
                </a:schemeClr>
              </a:solidFill>
              <a:latin typeface="微软雅黑" panose="020B0503020204020204" charset="-122"/>
              <a:ea typeface="微软雅黑" panose="020B0503020204020204" charset="-122"/>
              <a:sym typeface="+mn-ea"/>
            </a:endParaRPr>
          </a:p>
        </p:txBody>
      </p:sp>
      <p:sp>
        <p:nvSpPr>
          <p:cNvPr id="5" name="文本框 4"/>
          <p:cNvSpPr txBox="1"/>
          <p:nvPr/>
        </p:nvSpPr>
        <p:spPr>
          <a:xfrm>
            <a:off x="1324610" y="3083560"/>
            <a:ext cx="5128260" cy="2630805"/>
          </a:xfrm>
          <a:prstGeom prst="rect">
            <a:avLst/>
          </a:prstGeom>
          <a:noFill/>
        </p:spPr>
        <p:txBody>
          <a:bodyPr wrap="square" lIns="0" tIns="0" rtlCol="0" anchor="t">
            <a:noAutofit/>
          </a:bodyPr>
          <a:lstStyle/>
          <a:p>
            <a:pPr indent="504190" algn="just" fontAlgn="auto">
              <a:lnSpc>
                <a:spcPct val="175000"/>
              </a:lnSpc>
              <a:buClrTx/>
              <a:buSzTx/>
              <a:buFontTx/>
              <a:buNone/>
            </a:pPr>
            <a:r>
              <a:rPr lang="zh-CN" altLang="en-US" sz="1900" b="1" dirty="0">
                <a:solidFill>
                  <a:srgbClr val="7DCEA1"/>
                </a:solidFill>
                <a:latin typeface="微软雅黑" panose="020B0503020204020204" charset="-122"/>
                <a:ea typeface="微软雅黑" panose="020B0503020204020204" charset="-122"/>
                <a:sym typeface="+mn-ea"/>
              </a:rPr>
              <a:t>“六个提倡”</a:t>
            </a:r>
            <a:r>
              <a:rPr lang="zh-CN" altLang="en-US" sz="1900" dirty="0">
                <a:solidFill>
                  <a:schemeClr val="bg2">
                    <a:lumMod val="25000"/>
                  </a:schemeClr>
                </a:solidFill>
                <a:latin typeface="微软雅黑" panose="020B0503020204020204" charset="-122"/>
                <a:ea typeface="微软雅黑" panose="020B0503020204020204" charset="-122"/>
                <a:sym typeface="+mn-ea"/>
              </a:rPr>
              <a:t>原则具体为： 提倡保证丰富多样的营养物质，提倡平衡饮食、荤素搭配、粗细有致，提倡规律健康地进食，提倡注意卫生及食物质量，提倡三因制宜，提倡动静结合。</a:t>
            </a:r>
            <a:endParaRPr lang="zh-CN" altLang="en-US" sz="1900" dirty="0" smtClean="0">
              <a:solidFill>
                <a:schemeClr val="bg2">
                  <a:lumMod val="25000"/>
                </a:schemeClr>
              </a:solidFill>
              <a:latin typeface="微软雅黑" panose="020B0503020204020204" charset="-122"/>
              <a:ea typeface="微软雅黑" panose="020B0503020204020204" charset="-122"/>
              <a:sym typeface="+mn-ea"/>
            </a:endParaRPr>
          </a:p>
        </p:txBody>
      </p:sp>
    </p:spTree>
  </p:cSld>
  <p:clrMapOvr>
    <a:masterClrMapping/>
  </p:clrMapOvr>
  <p:transition spd="slow">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“六个提倡”原则</a:t>
            </a:r>
          </a:p>
        </p:txBody>
      </p:sp>
      <p:cxnSp>
        <p:nvCxnSpPr>
          <p:cNvPr id="10" name="直接连接符 9"/>
          <p:cNvCxnSpPr/>
          <p:nvPr>
            <p:custDataLst>
              <p:tags r:id="rId2"/>
            </p:custDataLst>
          </p:nvPr>
        </p:nvCxnSpPr>
        <p:spPr>
          <a:xfrm>
            <a:off x="1679575" y="1554114"/>
            <a:ext cx="35775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2286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提倡保证丰富多样的营养物质</a:t>
            </a:r>
          </a:p>
          <a:p>
            <a:pPr indent="504190" algn="just" fontAlgn="auto">
              <a:lnSpc>
                <a:spcPct val="175000"/>
              </a:lnSpc>
              <a:buClrTx/>
              <a:buSzTx/>
              <a:buFontTx/>
            </a:pPr>
            <a:r>
              <a:rPr lang="zh-CN" altLang="en-US" sz="1900" b="1" dirty="0">
                <a:solidFill>
                  <a:schemeClr val="tx1">
                    <a:lumMod val="75000"/>
                    <a:lumOff val="25000"/>
                  </a:schemeClr>
                </a:solidFill>
                <a:cs typeface="+mn-ea"/>
              </a:rPr>
              <a:t>1. 产能营养素</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碳水化合物、蛋白质、脂类</a:t>
            </a:r>
            <a:r>
              <a:rPr lang="zh-CN" altLang="en-US" sz="1900" dirty="0">
                <a:solidFill>
                  <a:schemeClr val="bg2">
                    <a:lumMod val="25000"/>
                  </a:schemeClr>
                </a:solidFill>
                <a:latin typeface="微软雅黑" panose="020B0503020204020204" charset="-122"/>
                <a:ea typeface="微软雅黑" panose="020B0503020204020204" charset="-122"/>
              </a:rPr>
              <a:t>均是重要的产能营养素，能够为机体提供维持生命活动的基本热量。婴幼儿时期由于生长迅速，对能量供给的要求较高，同时因婴幼儿胃肠功能尚未发育成熟，对营养物质存在吸收利用率不高的问题，所以为婴幼儿提供足够的产能营养素是饮食原则中最关键的部分。</a:t>
            </a:r>
          </a:p>
        </p:txBody>
      </p:sp>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421120"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非产能营养素</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非产能营养素有常见的</a:t>
            </a:r>
            <a:r>
              <a:rPr lang="zh-CN" altLang="en-US" sz="1900" b="1" dirty="0">
                <a:solidFill>
                  <a:srgbClr val="7DCEA1"/>
                </a:solidFill>
                <a:latin typeface="微软雅黑" panose="020B0503020204020204" charset="-122"/>
                <a:ea typeface="微软雅黑" panose="020B0503020204020204" charset="-122"/>
              </a:rPr>
              <a:t>维生素</a:t>
            </a:r>
            <a:r>
              <a:rPr lang="zh-CN" altLang="en-US" sz="1900" dirty="0">
                <a:solidFill>
                  <a:schemeClr val="bg2">
                    <a:lumMod val="25000"/>
                  </a:schemeClr>
                </a:solidFill>
                <a:latin typeface="微软雅黑" panose="020B0503020204020204" charset="-122"/>
                <a:ea typeface="微软雅黑" panose="020B0503020204020204" charset="-122"/>
              </a:rPr>
              <a:t>及</a:t>
            </a:r>
            <a:r>
              <a:rPr lang="zh-CN" altLang="en-US" sz="1900" b="1" dirty="0">
                <a:solidFill>
                  <a:srgbClr val="7DCEA1"/>
                </a:solidFill>
                <a:latin typeface="微软雅黑" panose="020B0503020204020204" charset="-122"/>
                <a:ea typeface="微软雅黑" panose="020B0503020204020204" charset="-122"/>
              </a:rPr>
              <a:t>微量元素</a:t>
            </a:r>
            <a:r>
              <a:rPr lang="zh-CN" altLang="en-US" sz="1900" dirty="0">
                <a:solidFill>
                  <a:schemeClr val="bg2">
                    <a:lumMod val="25000"/>
                  </a:schemeClr>
                </a:solidFill>
                <a:latin typeface="微软雅黑" panose="020B0503020204020204" charset="-122"/>
                <a:ea typeface="微软雅黑" panose="020B0503020204020204" charset="-122"/>
              </a:rPr>
              <a:t>等。它们作为维持人体生命活动和健康必需的一类有机物质，虽然在人体内含量极低，但对机体的新陈代谢、生长发育、健康等起着极其重要的作用。通过食物的供给补充，能够为机体的生命活动提供基本的非产能营养素。</a:t>
            </a:r>
          </a:p>
        </p:txBody>
      </p:sp>
      <p:pic>
        <p:nvPicPr>
          <p:cNvPr id="103" name="图片 102"/>
          <p:cNvPicPr/>
          <p:nvPr>
            <p:custDataLst>
              <p:tags r:id="rId1"/>
            </p:custDataLst>
          </p:nvPr>
        </p:nvPicPr>
        <p:blipFill>
          <a:blip r:embed="rId3"/>
          <a:stretch>
            <a:fillRect/>
          </a:stretch>
        </p:blipFill>
        <p:spPr>
          <a:xfrm>
            <a:off x="8124190" y="1230630"/>
            <a:ext cx="3438525" cy="3390265"/>
          </a:xfrm>
          <a:prstGeom prst="rect">
            <a:avLst/>
          </a:prstGeom>
          <a:noFill/>
          <a:ln w="9525">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食物品种的丰富性</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儿童胃壁较薄，分泌的盐酸及各种酶均较成人更少，因而消化能力较弱，对营养素的消化吸收较差；同时儿童的基础代谢率较成人更高，但随着年龄增长逐渐减少；儿童活动所需的能量还随着年龄增长而增加。</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由以上内容总结可知，婴幼儿处在生长发育阶段，新陈代谢旺盛，对营养的需求量较大，但胃肠功能较弱，影响着其对营养物质的消化吸收，所以需要为婴幼儿提供足够的营养物质，保证</a:t>
            </a:r>
            <a:r>
              <a:rPr lang="zh-CN" altLang="en-US" sz="1900" b="1" dirty="0">
                <a:solidFill>
                  <a:srgbClr val="7DCEA1"/>
                </a:solidFill>
                <a:latin typeface="微软雅黑" panose="020B0503020204020204" charset="-122"/>
                <a:ea typeface="微软雅黑" panose="020B0503020204020204" charset="-122"/>
              </a:rPr>
              <a:t>食物品种的多样性</a:t>
            </a:r>
            <a:r>
              <a:rPr lang="zh-CN" altLang="en-US" sz="1900" dirty="0">
                <a:solidFill>
                  <a:schemeClr val="bg2">
                    <a:lumMod val="25000"/>
                  </a:schemeClr>
                </a:solidFill>
                <a:latin typeface="微软雅黑" panose="020B0503020204020204" charset="-122"/>
                <a:ea typeface="微软雅黑" panose="020B0503020204020204" charset="-122"/>
              </a:rPr>
              <a: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食物形式的多样性</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婴幼儿及学龄前儿童的神经系统、视觉系统处在快速生长发育的阶段，对周边的各种事物充满着好奇心，同时对于周围环境色彩的感知特别敏感。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添加辅食、接触固体食物是从6个月开始的，在为其添加辅食的时候，需要等他们接受了一种食物之后再添加另外一种食物，在婴幼儿时期接触的口味、气味、质地不同的食物越多，对他们将来接受不同食物的帮助更大。</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为婴幼儿及学龄前儿童准备食物时，应尽可能保证色香味俱全，丰富食物的品种及色彩等，使食物更加具有吸引力，从而提高婴幼儿的食欲，减少偏食、挑食等不良饮食习惯。</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4598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提倡平衡膳食、荤素搭配、粗细有致</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在进行</a:t>
            </a:r>
            <a:r>
              <a:rPr lang="zh-CN" altLang="en-US" sz="1900" dirty="0">
                <a:solidFill>
                  <a:schemeClr val="bg2">
                    <a:lumMod val="25000"/>
                  </a:schemeClr>
                </a:solidFill>
                <a:latin typeface="微软雅黑" panose="020B0503020204020204" charset="-122"/>
                <a:ea typeface="微软雅黑" panose="020B0503020204020204" charset="-122"/>
                <a:sym typeface="+mn-ea"/>
              </a:rPr>
              <a:t>婴幼儿及学龄前儿童</a:t>
            </a:r>
            <a:r>
              <a:rPr lang="zh-CN" altLang="en-US" sz="1900" dirty="0">
                <a:solidFill>
                  <a:schemeClr val="bg2">
                    <a:lumMod val="25000"/>
                  </a:schemeClr>
                </a:solidFill>
                <a:latin typeface="微软雅黑" panose="020B0503020204020204" charset="-122"/>
                <a:ea typeface="微软雅黑" panose="020B0503020204020204" charset="-122"/>
              </a:rPr>
              <a:t>膳食准备时应遵循膳食平衡的原则，更加重视荤素均衡、粗细有致，在减少高脂肪、高热量、高胆固醇食物摄入的同时，增加绿色蔬菜和新鲜水果的摄入，帮助婴幼儿获得更高的健康营养价值，提高膳食水平，满足其所需要的营养种类、数量以及相应的比例。</a:t>
            </a:r>
          </a:p>
        </p:txBody>
      </p:sp>
      <p:pic>
        <p:nvPicPr>
          <p:cNvPr id="2" name="图片 1" descr="15971426541286365850"/>
          <p:cNvPicPr>
            <a:picLocks noChangeAspect="1"/>
          </p:cNvPicPr>
          <p:nvPr/>
        </p:nvPicPr>
        <p:blipFill>
          <a:blip r:embed="rId2">
            <a:clrChange>
              <a:clrFrom>
                <a:srgbClr val="FEFEFE">
                  <a:alpha val="100000"/>
                </a:srgbClr>
              </a:clrFrom>
              <a:clrTo>
                <a:srgbClr val="FEFEFE">
                  <a:alpha val="100000"/>
                  <a:alpha val="0"/>
                </a:srgbClr>
              </a:clrTo>
            </a:clrChange>
          </a:blip>
          <a:stretch>
            <a:fillRect/>
          </a:stretch>
        </p:blipFill>
        <p:spPr>
          <a:xfrm>
            <a:off x="7971155" y="951865"/>
            <a:ext cx="3649345" cy="360426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提倡规律健康地进食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时期，由于在家中喂养，部分家长对孩子每天的饮食次数没有明确安排，随意性很大，只要孩子想吃就给他们喂食，而不是按照固定的一日三餐及两顿点心进行合理饮食。在该环境下，婴幼儿通常会养成不良的饮食习惯。</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这一时期婴幼儿的饮食安排应大致由一日三餐两点组成，每次每餐应定时、定点、定量，食物供给可以根据多样性原则经常更换，同时兼顾各种营养素的比例，将食物合理分配入五次进餐中。</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31595" y="1642110"/>
            <a:ext cx="9537700" cy="377126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394525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76324" y="2037715"/>
            <a:ext cx="8836256" cy="291909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mn-ea"/>
              </a:rPr>
              <a:t>近年来，随着我国经济的飞速发展，人民生活水平不断得到提高。在物质生活日益丰富的当下，我国居民的膳食结构和饮食习惯也在逐渐发生改变： 肉类、奶制品等动物性食物的消费量不断上升，谷类食物的消费量却呈下降趋势。膳食结构日渐由低热量、低脂肪、低蛋白和高碳水化合物的传统膳食结构转向高能量、高脂肪、高蛋白和低碳水化合物的方向。与此同时，无论是成人，还是儿童、青少年，生活中的不良饮食习惯都日益增多，普遍存在着偏食、挑食、缺食、厌食等现象。</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622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提倡注意卫生及食物质量</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儿童活泼爱玩闹，通过双手接触的物体较多，在饭前饭后、游戏活动或者大小便之后洗手有助于减少细菌、病毒等有害物质的残留，从而避免病从口入。</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从家长与园方的角度来看，应保证食物来源的可靠性和稳定性，尽可能为儿童提供健康、绿色、新鲜的食材。水果蔬菜上可能残留着一些农药、重金属等，所以在食用前应充分浸泡冲洗。</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另外，家长及幼儿园应重视食物及商品的安全有效期，不购买过期商品食物，在购买前应认真辨识核检，在发现过期或霉变等食品时应及时处理，在不确定的情况下不应给儿童食用。</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提倡三因制宜</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三因制宜即</a:t>
            </a:r>
            <a:r>
              <a:rPr lang="zh-CN" altLang="en-US" sz="1900" b="1" dirty="0">
                <a:solidFill>
                  <a:srgbClr val="7DCEA1"/>
                </a:solidFill>
                <a:latin typeface="微软雅黑" panose="020B0503020204020204" charset="-122"/>
                <a:ea typeface="微软雅黑" panose="020B0503020204020204" charset="-122"/>
              </a:rPr>
              <a:t>因时、因地、因人</a:t>
            </a:r>
            <a:r>
              <a:rPr lang="zh-CN" altLang="en-US" sz="1900" dirty="0">
                <a:solidFill>
                  <a:schemeClr val="bg2">
                    <a:lumMod val="25000"/>
                  </a:schemeClr>
                </a:solidFill>
                <a:latin typeface="微软雅黑" panose="020B0503020204020204" charset="-122"/>
                <a:ea typeface="微软雅黑" panose="020B0503020204020204" charset="-122"/>
              </a:rPr>
              <a:t>而施以不同的方法。婴幼儿之间存在着明显的个体差异，同等月龄、年龄之间可能因为出生基础和后期喂养方式的不同，而使儿童在体重、身高、体质方面存在差异；此外，有些儿童的味觉、嗅觉较为发达，对食物天生很感兴趣，有些儿童则对食物没有足够的兴趣，无法保持对食物的持续性的关注，这也是导致儿童之间食量差异巨大的原因所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从中医角度而言，小儿体质是在先天禀赋及后天多种影响因素基础上形成的阴阳消长的特殊状态，不仅应在临床诊治时因时、因地、因人不同予以诊治，供给食物时也应根据儿童的年龄、体质、所处地点、季节、时间等不同而区别对待。</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（六） 提倡动静结合</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在就餐时存在不专心、被动就餐等问题。儿童天性好动贪玩，喜欢边看电视边吃饭，边跑动玩耍边喂饭，这些行为不仅会影响进食的速度和质量，对其消化吸收状态也有着不利影响，还容易造成食物误入气管、腹痛等危急情况。</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同时，部分幼儿已经具有独立进餐的能力，但仍在被动就餐，这样的情况也很常见。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这类儿童对外界有强大的依赖，或家长对儿童的关注度过高。这种情况下应要求孩子</a:t>
            </a:r>
            <a:r>
              <a:rPr lang="zh-CN" altLang="en-US" sz="1900" b="1" dirty="0">
                <a:solidFill>
                  <a:srgbClr val="7DCEA1"/>
                </a:solidFill>
                <a:latin typeface="微软雅黑" panose="020B0503020204020204" charset="-122"/>
                <a:ea typeface="微软雅黑" panose="020B0503020204020204" charset="-122"/>
              </a:rPr>
              <a:t>动静结合</a:t>
            </a:r>
            <a:r>
              <a:rPr lang="zh-CN" altLang="en-US" sz="1900" dirty="0">
                <a:solidFill>
                  <a:schemeClr val="bg2">
                    <a:lumMod val="25000"/>
                  </a:schemeClr>
                </a:solidFill>
                <a:latin typeface="微软雅黑" panose="020B0503020204020204" charset="-122"/>
                <a:ea typeface="微软雅黑" panose="020B0503020204020204" charset="-122"/>
              </a:rPr>
              <a:t>，即尽可能地吸引他们的注意力，让他们把注意力集中在饭桌上，想尽方法让他们静下来，认真进食。</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三、 “四不”原则</a:t>
            </a:r>
          </a:p>
        </p:txBody>
      </p:sp>
      <p:cxnSp>
        <p:nvCxnSpPr>
          <p:cNvPr id="10" name="直接连接符 9"/>
          <p:cNvCxnSpPr/>
          <p:nvPr>
            <p:custDataLst>
              <p:tags r:id="rId2"/>
            </p:custDataLst>
          </p:nvPr>
        </p:nvCxnSpPr>
        <p:spPr>
          <a:xfrm>
            <a:off x="1679575" y="1554114"/>
            <a:ext cx="29679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38796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不嗜甜食及零食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零食是指非正餐外的额外食物摄入。零食能够提供的能量占每日总能量的10%左右，产商在生产零食时为保证足够的吸引力，常常添加过量的调味剂或者采用煎炸、烧烤等方式加以处理。</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过多摄入或不合理的零食消费行为可能会增加肥胖和一些慢性病的发生率，所以建议儿童在零食方面优先选择水果、奶制品和坚果等能够提供足够营养素的食品作为正常膳食中的必要补充，同时少吃高糖、高脂、高盐的零食，减少含糖量高的饮料的摄入。</a:t>
            </a:r>
          </a:p>
        </p:txBody>
      </p:sp>
    </p:spTree>
  </p:cSld>
  <p:clrMapOvr>
    <a:masterClrMapping/>
  </p:clrMapOvr>
  <p:transition spd="slow">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659880"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不挑食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近年一项对我国7个区域中22个城市1—3岁儿童的饮食行为问题的调查研究显示，34.7%的儿童存在一项或者多项饮食行为问题，家庭和幼儿园对婴幼儿的管理以及婴幼儿自身因素使得挑食成为严重问题。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婴幼儿挑食习惯的养成会造成某些营养素的摄入不足，无法保证均衡的膳食，从而导致儿童营养不良、免疫力降低、体质虚弱、易患病。</a:t>
            </a:r>
          </a:p>
        </p:txBody>
      </p:sp>
      <p:pic>
        <p:nvPicPr>
          <p:cNvPr id="102" name="图片 101"/>
          <p:cNvPicPr/>
          <p:nvPr>
            <p:custDataLst>
              <p:tags r:id="rId1"/>
            </p:custDataLst>
          </p:nvPr>
        </p:nvPicPr>
        <p:blipFill>
          <a:blip r:embed="rId3"/>
          <a:stretch>
            <a:fillRect/>
          </a:stretch>
        </p:blipFill>
        <p:spPr>
          <a:xfrm>
            <a:off x="8390890" y="1811020"/>
            <a:ext cx="3801110" cy="2520950"/>
          </a:xfrm>
          <a:prstGeom prst="rect">
            <a:avLst/>
          </a:prstGeom>
          <a:noFill/>
          <a:ln w="9525">
            <a:no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56463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不贪食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因自我控制力弱，美味食物很容易吸引他们，故在进食的过程中容易出现无节制、过多摄入等问题，该行为不仅会造成婴幼儿的胃肠道压力负担增加，不利于生长发育，同时也有可能出现肥胖、影响大脑发育等问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因高糖、高脂肪食物在进行加工制作后，在色、香、味等方面具有强烈的诱惑力，更加容易过多进食。</a:t>
            </a:r>
          </a:p>
        </p:txBody>
      </p:sp>
      <p:pic>
        <p:nvPicPr>
          <p:cNvPr id="104" name="图片 103"/>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8121650" y="1647190"/>
            <a:ext cx="3451225" cy="2864485"/>
          </a:xfrm>
          <a:prstGeom prst="rect">
            <a:avLst/>
          </a:prstGeom>
          <a:noFill/>
          <a:ln w="9525">
            <a:no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不乱服保健品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有些家长经常给自家孩子喂食过多的保健品，以期提高抵抗力，促进成长。</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实际上，市场上很多保健品在不同程度上都含有激素或过量添加剂等，盲目进补易导致性早熟、生长发育异常等问题；同时有些保健品里含有一定的药物成分，摄入过多易使儿童产生抗药性，长时间的服用也易产生依赖性，反而易造成儿童免疫力下降等问题。</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第三节    饮食习惯教育指导</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3" name="图片 2" descr="摄图网_401622333_宝宝自己吃饭（企业商用）"/>
          <p:cNvPicPr>
            <a:picLocks noChangeAspect="1"/>
          </p:cNvPicPr>
          <p:nvPr/>
        </p:nvPicPr>
        <p:blipFill>
          <a:blip r:embed="rId33"/>
          <a:stretch>
            <a:fillRect/>
          </a:stretch>
        </p:blipFill>
        <p:spPr>
          <a:xfrm>
            <a:off x="0" y="3604260"/>
            <a:ext cx="4886325" cy="3258185"/>
          </a:xfrm>
          <a:prstGeom prst="rect">
            <a:avLst/>
          </a:prstGeom>
        </p:spPr>
      </p:pic>
    </p:spTree>
  </p:cSld>
  <p:clrMapOvr>
    <a:masterClrMapping/>
  </p:clrMapOvr>
  <p:transition spd="slow">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婴幼儿常见的不良饮食习惯</a:t>
            </a:r>
          </a:p>
        </p:txBody>
      </p:sp>
      <p:cxnSp>
        <p:nvCxnSpPr>
          <p:cNvPr id="10" name="直接连接符 9"/>
          <p:cNvCxnSpPr/>
          <p:nvPr>
            <p:custDataLst>
              <p:tags r:id="rId2"/>
            </p:custDataLst>
          </p:nvPr>
        </p:nvCxnSpPr>
        <p:spPr>
          <a:xfrm>
            <a:off x="1679575" y="1554114"/>
            <a:ext cx="47205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403840"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偏食、挑食</a:t>
            </a:r>
          </a:p>
          <a:p>
            <a:pPr indent="504190" algn="just" fontAlgn="auto">
              <a:lnSpc>
                <a:spcPct val="175000"/>
              </a:lnSpc>
              <a:buClrTx/>
              <a:buSzTx/>
              <a:buFontTx/>
            </a:pPr>
            <a:r>
              <a:rPr lang="zh-CN" altLang="en-US" sz="1900" b="1" dirty="0">
                <a:solidFill>
                  <a:schemeClr val="tx1">
                    <a:lumMod val="75000"/>
                    <a:lumOff val="25000"/>
                  </a:schemeClr>
                </a:solidFill>
                <a:cs typeface="+mn-ea"/>
              </a:rPr>
              <a:t>1. 成人的榜样作用，必要的鼓励</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家长应言传身教，起到良好的榜样示范作用。父母的饮食习惯和饮食态度会在家庭的一日三餐中影响婴幼儿，最终让其在潜移默化之中形成良好的饮食习惯。</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家长、教师希望婴幼儿改正偏食、挑食的不良饮食习惯，自己就应该在婴幼儿面前作出表率，并及时地对婴幼儿的进步予以表扬和鼓励，必要的鼓励能帮助婴幼儿改正偏食、挑食的习惯。</a:t>
            </a:r>
          </a:p>
        </p:txBody>
      </p:sp>
    </p:spTree>
  </p:cSld>
  <p:clrMapOvr>
    <a:masterClrMapping/>
  </p:clrMapOvr>
  <p:transition spd="slow">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少盛多添，因人而异</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男孩子和女孩子的食量存在差异，即使同一年龄同一性别的孩子，食量也存在个体差异。教师在给孩子盛饭时，可以不用盛得太多太满，一次性给孩子盛过多的饭菜，容易导致孩子产生恐惧，加重孩子的心理负担，长此以往容易产生抵触心理。有的孩子对于添饭比较感兴趣，每添一次就会觉得很自豪。</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对于挑食、偏食的不良习惯，很难让幼儿在短时间内进行改正。在排除食物过敏的情况下，可循序渐进地添加“不吃”的食物。</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4"/>
          <p:cNvSpPr/>
          <p:nvPr/>
        </p:nvSpPr>
        <p:spPr>
          <a:xfrm>
            <a:off x="1331595" y="1642110"/>
            <a:ext cx="9537700" cy="377126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16"/>
          <p:cNvSpPr/>
          <p:nvPr/>
        </p:nvSpPr>
        <p:spPr>
          <a:xfrm>
            <a:off x="1263015" y="1555115"/>
            <a:ext cx="9674860" cy="394525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20913" y="2037715"/>
            <a:ext cx="8900912" cy="244792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mn-ea"/>
              </a:rPr>
              <a:t>婴幼儿时期是个体生长发育的关键时期，也是养成良好饮食习惯的重要阶段。因此，引导婴幼儿树立科学的饮食观和健康观，减少或纠正不良的饮食行为，有利于其从小建立平衡膳食、合理营养的理念，形成良好的饮食习惯，健康成长，受益终身。本章将从婴幼儿营养现状、饮食行为原则、饮食习惯教育指导、家长在婴幼儿喂养中的误区与对策、机构予以指导这五个方面进行阐述。</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56399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适当的餐前引导</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根据幼儿喜欢模仿的特点，在幼儿园中，教师可利用集体氛围和情绪感染幼儿，为孩子们树立榜样。餐前可进行有关饮食的游戏或者儿歌活动，营造轻松愉快的就餐氛围。</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教师也可采用情境带入等生动的形式介绍菜名，再形象地说说这些菜对人体的益处，激发孩子对食物的兴趣。</a:t>
            </a:r>
          </a:p>
        </p:txBody>
      </p:sp>
      <p:pic>
        <p:nvPicPr>
          <p:cNvPr id="2" name="图片 1" descr="304872563"/>
          <p:cNvPicPr>
            <a:picLocks noChangeAspect="1"/>
          </p:cNvPicPr>
          <p:nvPr/>
        </p:nvPicPr>
        <p:blipFill>
          <a:blip r:embed="rId2"/>
          <a:stretch>
            <a:fillRect/>
          </a:stretch>
        </p:blipFill>
        <p:spPr>
          <a:xfrm>
            <a:off x="8124825" y="1608455"/>
            <a:ext cx="4067175" cy="271145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家园同步，共同促进</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学校可以通过微信公众号、微博、科普小视频等向家长说明在学校进餐时，幼儿身上普遍存在的问题，以及不良饮食习惯带来的后果，引起家长的关注和重视。</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教师也可经常与家长进行交流，寻找原因，共同解决问题。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作为家长，要以身作则，当好榜样，与学校配合，教育和引导幼儿改正不良饮食习惯。</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116840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偏爱零食</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零食</a:t>
            </a:r>
            <a:r>
              <a:rPr lang="zh-CN" altLang="en-US" sz="1900" dirty="0">
                <a:solidFill>
                  <a:schemeClr val="bg2">
                    <a:lumMod val="25000"/>
                  </a:schemeClr>
                </a:solidFill>
                <a:latin typeface="微软雅黑" panose="020B0503020204020204" charset="-122"/>
                <a:ea typeface="微软雅黑" panose="020B0503020204020204" charset="-122"/>
              </a:rPr>
              <a:t>指三餐之外摄入的除水之外的各种食物和（或）饮料。</a:t>
            </a:r>
          </a:p>
        </p:txBody>
      </p:sp>
      <p:sp>
        <p:nvSpPr>
          <p:cNvPr id="8" name="矩形 7"/>
          <p:cNvSpPr/>
          <p:nvPr>
            <p:custDataLst>
              <p:tags r:id="rId1"/>
            </p:custDataLst>
          </p:nvPr>
        </p:nvSpPr>
        <p:spPr>
          <a:xfrm>
            <a:off x="6334760" y="2553335"/>
            <a:ext cx="4752975" cy="2111375"/>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custDataLst>
              <p:tags r:id="rId2"/>
            </p:custDataLst>
          </p:nvPr>
        </p:nvSpPr>
        <p:spPr>
          <a:xfrm>
            <a:off x="1264920" y="2553335"/>
            <a:ext cx="4615815" cy="2111375"/>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custDataLst>
              <p:tags r:id="rId3"/>
            </p:custDataLst>
          </p:nvPr>
        </p:nvSpPr>
        <p:spPr>
          <a:xfrm>
            <a:off x="1839913" y="2348865"/>
            <a:ext cx="3465830"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4"/>
            </p:custDataLst>
          </p:nvPr>
        </p:nvSpPr>
        <p:spPr>
          <a:xfrm>
            <a:off x="1677670" y="2378075"/>
            <a:ext cx="379031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a:t>
            </a:r>
            <a:r>
              <a:rPr lang="zh-CN" altLang="en-US" b="1">
                <a:solidFill>
                  <a:schemeClr val="bg1"/>
                </a:solidFill>
                <a:latin typeface="微软雅黑" panose="020B0503020204020204" charset="-122"/>
                <a:ea typeface="微软雅黑" panose="020B0503020204020204" charset="-122"/>
                <a:sym typeface="+mn-ea"/>
              </a:rPr>
              <a:t>1. 如何为幼儿选择合适的零食</a:t>
            </a:r>
            <a:endParaRPr lang="zh-CN" altLang="en-US" b="1">
              <a:solidFill>
                <a:schemeClr val="bg1"/>
              </a:solidFill>
              <a:latin typeface="微软雅黑" panose="020B0503020204020204" charset="-122"/>
              <a:ea typeface="微软雅黑" panose="020B0503020204020204" charset="-122"/>
            </a:endParaRPr>
          </a:p>
        </p:txBody>
      </p:sp>
      <p:sp>
        <p:nvSpPr>
          <p:cNvPr id="4" name="圆角矩形 3"/>
          <p:cNvSpPr/>
          <p:nvPr>
            <p:custDataLst>
              <p:tags r:id="rId5"/>
            </p:custDataLst>
          </p:nvPr>
        </p:nvSpPr>
        <p:spPr>
          <a:xfrm>
            <a:off x="7050088" y="2348865"/>
            <a:ext cx="3322320"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 name="文本框 1"/>
          <p:cNvSpPr txBox="1"/>
          <p:nvPr>
            <p:custDataLst>
              <p:tags r:id="rId6"/>
            </p:custDataLst>
          </p:nvPr>
        </p:nvSpPr>
        <p:spPr>
          <a:xfrm>
            <a:off x="7051040" y="2378075"/>
            <a:ext cx="332041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sym typeface="+mn-ea"/>
              </a:rPr>
              <a:t>2. 如何引导幼儿正确吃零食</a:t>
            </a:r>
            <a:endParaRPr lang="zh-CN" altLang="en-US" b="1">
              <a:solidFill>
                <a:schemeClr val="bg1"/>
              </a:solidFill>
              <a:latin typeface="微软雅黑" panose="020B0503020204020204" charset="-122"/>
              <a:ea typeface="微软雅黑" panose="020B0503020204020204" charset="-122"/>
            </a:endParaRPr>
          </a:p>
        </p:txBody>
      </p:sp>
      <p:sp>
        <p:nvSpPr>
          <p:cNvPr id="101" name="文本框 100"/>
          <p:cNvSpPr txBox="1"/>
          <p:nvPr>
            <p:custDataLst>
              <p:tags r:id="rId7"/>
            </p:custDataLst>
          </p:nvPr>
        </p:nvSpPr>
        <p:spPr>
          <a:xfrm>
            <a:off x="1412558" y="2920365"/>
            <a:ext cx="4320540" cy="1545590"/>
          </a:xfrm>
          <a:prstGeom prst="rect">
            <a:avLst/>
          </a:prstGeom>
          <a:noFill/>
          <a:ln w="9525">
            <a:noFill/>
          </a:ln>
        </p:spPr>
        <p:txBody>
          <a:bodyPr wrap="square">
            <a:spAutoFit/>
          </a:bodyPr>
          <a:lstStyle/>
          <a:p>
            <a:pPr indent="0" algn="just" fontAlgn="auto">
              <a:lnSpc>
                <a:spcPct val="175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（1）多吃新鲜天然的蔬菜水果、奶制品、坚果，避免油炸食品、甜食等</a:t>
            </a:r>
            <a:endParaRPr lang="zh-CN" altLang="en-US" dirty="0">
              <a:solidFill>
                <a:schemeClr val="bg2">
                  <a:lumMod val="25000"/>
                </a:schemeClr>
              </a:solidFill>
              <a:latin typeface="微软雅黑" panose="020B0503020204020204" charset="-122"/>
              <a:ea typeface="微软雅黑" panose="020B0503020204020204" charset="-122"/>
            </a:endParaRPr>
          </a:p>
          <a:p>
            <a:pPr indent="0" algn="just" fontAlgn="auto">
              <a:lnSpc>
                <a:spcPct val="175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（2）选择质地细软、好消化的零食</a:t>
            </a:r>
            <a:endParaRPr lang="zh-CN" altLang="en-US" b="0" dirty="0">
              <a:solidFill>
                <a:schemeClr val="bg2">
                  <a:lumMod val="25000"/>
                </a:schemeClr>
              </a:solidFill>
              <a:latin typeface="微软雅黑" panose="020B0503020204020204" charset="-122"/>
              <a:ea typeface="微软雅黑" panose="020B0503020204020204" charset="-122"/>
            </a:endParaRPr>
          </a:p>
        </p:txBody>
      </p:sp>
      <p:sp>
        <p:nvSpPr>
          <p:cNvPr id="11" name="文本框 10"/>
          <p:cNvSpPr txBox="1"/>
          <p:nvPr>
            <p:custDataLst>
              <p:tags r:id="rId8"/>
            </p:custDataLst>
          </p:nvPr>
        </p:nvSpPr>
        <p:spPr>
          <a:xfrm>
            <a:off x="6456680" y="2920365"/>
            <a:ext cx="4509135" cy="1060450"/>
          </a:xfrm>
          <a:prstGeom prst="rect">
            <a:avLst/>
          </a:prstGeom>
          <a:noFill/>
          <a:ln w="9525">
            <a:noFill/>
          </a:ln>
        </p:spPr>
        <p:txBody>
          <a:bodyPr wrap="square">
            <a:spAutoFit/>
          </a:bodyPr>
          <a:lstStyle/>
          <a:p>
            <a:pPr indent="0" algn="just" fontAlgn="auto">
              <a:lnSpc>
                <a:spcPct val="175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（1）专心致志，细嚼慢咽，切勿一口吞食</a:t>
            </a:r>
            <a:endParaRPr lang="zh-CN" altLang="en-US" dirty="0">
              <a:solidFill>
                <a:schemeClr val="bg2">
                  <a:lumMod val="25000"/>
                </a:schemeClr>
              </a:solidFill>
              <a:latin typeface="微软雅黑" panose="020B0503020204020204" charset="-122"/>
              <a:ea typeface="微软雅黑" panose="020B0503020204020204" charset="-122"/>
            </a:endParaRPr>
          </a:p>
          <a:p>
            <a:pPr indent="0" algn="just" fontAlgn="auto">
              <a:lnSpc>
                <a:spcPct val="175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（2）零食时间需合理</a:t>
            </a:r>
            <a:endParaRPr lang="zh-CN" altLang="en-US" b="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53923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吃饭用时长</a:t>
            </a:r>
          </a:p>
          <a:p>
            <a:pPr indent="504190" algn="just" fontAlgn="auto">
              <a:lnSpc>
                <a:spcPct val="175000"/>
              </a:lnSpc>
              <a:buClrTx/>
              <a:buSzTx/>
              <a:buFontTx/>
            </a:pPr>
            <a:r>
              <a:rPr lang="zh-CN" altLang="en-US" sz="1900" b="1" dirty="0">
                <a:solidFill>
                  <a:schemeClr val="tx1">
                    <a:lumMod val="75000"/>
                    <a:lumOff val="25000"/>
                  </a:schemeClr>
                </a:solidFill>
                <a:cs typeface="+mn-ea"/>
              </a:rPr>
              <a:t>1. 边吃边玩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进餐时，时常喜欢玩餐具，和旁边的孩子说话，或者时不时走出座位，甚至影响其他孩子吃饭。边吃边玩不利于婴幼儿的身心发展，因为此时婴幼儿思绪不集中，容易导致胃肠道的血液供给减少，从而导致胃液和消化酶的分泌减少。同时还会让幼儿养成做事不专心、不认真等坏习惯。</a:t>
            </a:r>
          </a:p>
        </p:txBody>
      </p:sp>
      <p:pic>
        <p:nvPicPr>
          <p:cNvPr id="103" name="图片 102"/>
          <p:cNvPicPr/>
          <p:nvPr>
            <p:custDataLst>
              <p:tags r:id="rId1"/>
            </p:custDataLst>
          </p:nvPr>
        </p:nvPicPr>
        <p:blipFill>
          <a:blip r:embed="rId3">
            <a:clrChange>
              <a:clrFrom>
                <a:srgbClr val="FFFFFF">
                  <a:alpha val="100000"/>
                </a:srgbClr>
              </a:clrFrom>
              <a:clrTo>
                <a:srgbClr val="FFFFFF">
                  <a:alpha val="100000"/>
                  <a:alpha val="0"/>
                </a:srgbClr>
              </a:clrTo>
            </a:clrChange>
          </a:blip>
          <a:srcRect l="13818" r="15818"/>
          <a:stretch>
            <a:fillRect/>
          </a:stretch>
        </p:blipFill>
        <p:spPr>
          <a:xfrm>
            <a:off x="8001000" y="2041525"/>
            <a:ext cx="3475990" cy="2775585"/>
          </a:xfrm>
          <a:prstGeom prst="rect">
            <a:avLst/>
          </a:prstGeom>
          <a:noFill/>
          <a:ln w="9525">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动作迟缓</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有些孩子的“慢”不仅表现在吃饭上，还表现在其他方面，如做手工、打扫卫生、穿衣服等。这样的孩子通常性格上比较内向、动手能力比较差。</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对于这样的孩子，教师可在平时多组织一些与生活技能相关的小游戏，如“比谁鞋子穿得又快又好”“看谁能最快把被子叠整齐”等，鼓励孩子参与，通过游戏逐步克服因动作慢而导致的吃饭问题。</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良好饮食习惯的培养</a:t>
            </a:r>
          </a:p>
        </p:txBody>
      </p:sp>
      <p:cxnSp>
        <p:nvCxnSpPr>
          <p:cNvPr id="10" name="直接连接符 9"/>
          <p:cNvCxnSpPr/>
          <p:nvPr>
            <p:custDataLst>
              <p:tags r:id="rId2"/>
            </p:custDataLst>
          </p:nvPr>
        </p:nvCxnSpPr>
        <p:spPr>
          <a:xfrm>
            <a:off x="1679575" y="1554114"/>
            <a:ext cx="38347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2286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1. 日常生活中引导幼儿养成良好的饮食习惯</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在日常用餐时，有些幼儿的食物浪费现象比较严重，常因吃不完或者不爱吃，把剩下的大部分饭菜倒掉。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为避免这种现象，教师可在午休时，播放与进餐有关的科普视频或者动画，向孩子展示正确的吃饭方法，通过生动的情节让孩子明白偏食挑食等不良饮食习惯的危害。</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进餐前盛饭盛菜时，尽量让孩子做到“少盛多添”，做到不浪费粮食。</a:t>
            </a:r>
          </a:p>
        </p:txBody>
      </p:sp>
    </p:spTree>
  </p:cSld>
  <p:clrMapOvr>
    <a:masterClrMapping/>
  </p:clrMapOvr>
  <p:transition spd="slow">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教学活动中引导幼儿养成良好的饮食习惯</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教师应根据幼儿的年龄和兴趣开展教学活动，让幼儿参与到活动中，切实感受良好饮食习惯的重要性。</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例如，小班幼儿可通过儿歌或者简易的活动知道偏食、挑食对身体的危害，明白不偏食、不挑食才会身体棒；</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中班幼儿可通过认识不同的食物，了解食物中的营养素，养成良好的饮食习惯；</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而大班的小朋友可以通过参观农作物基地，参与粮食、蔬菜的种植过程中，如给农作物浇水，甚至可以小组为单位种植小番茄等较简单的蔬果，记录其生长过程，了解食物的来之不易，学会珍惜食物。</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家园联合，共同培养婴幼儿良好的饮食习惯</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幼儿园应与婴幼儿家庭合作，开展有关良好饮食习惯的宣传活动，与家长共同助力婴幼儿良好饮食习惯的养成。</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家长的良好饮食习惯会直接影响婴幼儿，从而促进婴幼儿也养成良好的饮食习惯。</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教师可通过微信公众号、微博、知识竞答小游戏、健康讲座等形式，向家长及婴幼儿宣传健康饮食的重要性和必要性。教师与家长应做好双向的交流沟通工作，做到有问题早发现、早解决。</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1816385"/>
            <a:ext cx="10415615" cy="154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第四节    家长在婴幼儿喂养中的</a:t>
            </a:r>
          </a:p>
          <a:p>
            <a:pPr algn="ctr"/>
            <a:r>
              <a:rPr lang="zh-CN" altLang="en-US" sz="4800" b="1" kern="2200" dirty="0">
                <a:ln w="6600">
                  <a:noFill/>
                  <a:prstDash val="solid"/>
                </a:ln>
                <a:solidFill>
                  <a:srgbClr val="61C38F"/>
                </a:solidFill>
                <a:effectLst/>
                <a:cs typeface="+mn-ea"/>
                <a:sym typeface="+mn-lt"/>
              </a:rPr>
              <a:t>误区与对策</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5" name="图片 4" descr="摄图网_401543464_手绘母亲和宝宝互动玩耍（企业商用）"/>
          <p:cNvPicPr>
            <a:picLocks noChangeAspect="1"/>
          </p:cNvPicPr>
          <p:nvPr/>
        </p:nvPicPr>
        <p:blipFill>
          <a:blip r:embed="rId33"/>
          <a:stretch>
            <a:fillRect/>
          </a:stretch>
        </p:blipFill>
        <p:spPr>
          <a:xfrm>
            <a:off x="583565" y="3336925"/>
            <a:ext cx="3406775" cy="3406775"/>
          </a:xfrm>
          <a:prstGeom prst="rect">
            <a:avLst/>
          </a:prstGeom>
        </p:spPr>
      </p:pic>
    </p:spTree>
  </p:cSld>
  <p:clrMapOvr>
    <a:masterClrMapping/>
  </p:clrMapOvr>
  <p:transition spd="slow">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家长在婴幼儿喂养中的困境</a:t>
            </a:r>
          </a:p>
        </p:txBody>
      </p:sp>
      <p:cxnSp>
        <p:nvCxnSpPr>
          <p:cNvPr id="10" name="直接连接符 9"/>
          <p:cNvCxnSpPr/>
          <p:nvPr>
            <p:custDataLst>
              <p:tags r:id="rId2"/>
            </p:custDataLst>
          </p:nvPr>
        </p:nvCxnSpPr>
        <p:spPr>
          <a:xfrm>
            <a:off x="1679575" y="1554114"/>
            <a:ext cx="47396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7922260"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相关研究指出，当婴幼儿的父母因工作就业等问题而无法充分照顾下一代时，隔代照顾可以作为替代方式来解决这个问题，但祖辈在喂养上可能存在一些“偏见”或“不良”习惯，导致在喂养婴幼儿上出现误区。</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倘若祖辈与父辈家长不注意了解和学习正确的喂养方法，就很容易引起小儿的不良饮食习惯以及营养不均衡，导致诸如腹泻、便秘、厌食、挑食等问题的出现；更有甚者，会影响小儿日后的身体健康和智力发育。</a:t>
            </a:r>
          </a:p>
        </p:txBody>
      </p:sp>
      <p:pic>
        <p:nvPicPr>
          <p:cNvPr id="5" name="图片 4"/>
          <p:cNvPicPr>
            <a:picLocks noChangeAspect="1"/>
          </p:cNvPicPr>
          <p:nvPr/>
        </p:nvPicPr>
        <p:blipFill>
          <a:blip r:embed="rId5"/>
          <a:srcRect l="10246" r="14162" b="1447"/>
          <a:stretch>
            <a:fillRect/>
          </a:stretch>
        </p:blipFill>
        <p:spPr>
          <a:xfrm>
            <a:off x="9245600" y="1885315"/>
            <a:ext cx="2435860" cy="2913380"/>
          </a:xfrm>
          <a:prstGeom prst="rect">
            <a:avLst/>
          </a:prstGeom>
        </p:spPr>
      </p:pic>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60484"/>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60484"/>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17617"/>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282862"/>
            <a:ext cx="8505334" cy="1976120"/>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1. 了解我国婴幼儿的营养现状。</a:t>
            </a:r>
          </a:p>
          <a:p>
            <a:pPr indent="457200" algn="just" fontAlgn="auto">
              <a:lnSpc>
                <a:spcPct val="175000"/>
              </a:lnSpc>
              <a:buClrTx/>
              <a:buSzTx/>
              <a:buNone/>
            </a:pPr>
            <a:r>
              <a:rPr sz="1750" dirty="0">
                <a:solidFill>
                  <a:schemeClr val="tx1">
                    <a:lumMod val="85000"/>
                    <a:lumOff val="15000"/>
                  </a:schemeClr>
                </a:solidFill>
                <a:latin typeface="+mn-ea"/>
                <a:cs typeface="+mn-ea"/>
              </a:rPr>
              <a:t>2. 掌握婴幼儿的饮食行为原则、饮食习惯培养的方法。</a:t>
            </a:r>
          </a:p>
          <a:p>
            <a:pPr indent="457200" algn="just" fontAlgn="auto">
              <a:lnSpc>
                <a:spcPct val="175000"/>
              </a:lnSpc>
              <a:buClrTx/>
              <a:buSzTx/>
              <a:buNone/>
            </a:pPr>
            <a:r>
              <a:rPr sz="1750" dirty="0">
                <a:solidFill>
                  <a:schemeClr val="tx1">
                    <a:lumMod val="85000"/>
                    <a:lumOff val="15000"/>
                  </a:schemeClr>
                </a:solidFill>
                <a:latin typeface="+mn-ea"/>
                <a:cs typeface="+mn-ea"/>
              </a:rPr>
              <a:t>3. 运用所学到的知识，结合婴幼儿的实际情况，纠正家长的喂养误区并将正确的喂养方法予以示范。</a:t>
            </a:r>
          </a:p>
        </p:txBody>
      </p:sp>
      <p:sp>
        <p:nvSpPr>
          <p:cNvPr id="7" name="矩形: 圆角 6"/>
          <p:cNvSpPr/>
          <p:nvPr/>
        </p:nvSpPr>
        <p:spPr>
          <a:xfrm>
            <a:off x="1262742" y="1559463"/>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286394"/>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86394"/>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72100" y="774700"/>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55285" y="795020"/>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p:transition spd="slow">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婴幼儿喂养中的常见误区与纠正</a:t>
            </a:r>
          </a:p>
        </p:txBody>
      </p:sp>
      <p:cxnSp>
        <p:nvCxnSpPr>
          <p:cNvPr id="10" name="直接连接符 9"/>
          <p:cNvCxnSpPr/>
          <p:nvPr>
            <p:custDataLst>
              <p:tags r:id="rId2"/>
            </p:custDataLst>
          </p:nvPr>
        </p:nvCxnSpPr>
        <p:spPr>
          <a:xfrm>
            <a:off x="1679575" y="1554114"/>
            <a:ext cx="53206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2286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食物选择上的误区</a:t>
            </a:r>
          </a:p>
          <a:p>
            <a:pPr indent="504190" algn="just" fontAlgn="auto">
              <a:lnSpc>
                <a:spcPct val="175000"/>
              </a:lnSpc>
              <a:buClrTx/>
              <a:buSzTx/>
              <a:buFontTx/>
            </a:pPr>
            <a:r>
              <a:rPr lang="zh-CN" altLang="en-US" sz="1900" b="1" dirty="0">
                <a:solidFill>
                  <a:schemeClr val="tx1">
                    <a:lumMod val="75000"/>
                    <a:lumOff val="25000"/>
                  </a:schemeClr>
                </a:solidFill>
                <a:cs typeface="+mn-ea"/>
              </a:rPr>
              <a:t>1. 认为奶粉比母乳好</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一些婴幼儿配方奶粉夸大宣传，声称其中含有各种婴幼儿成长必需的“氨基酸”、DHA、ARA成分等，让家长误以为比母乳更好。</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其实不然，母乳在婴幼儿6月龄之前是完全可以满足其各种身体发育需要的，因为其中营养丰富，易被婴儿利用，并且很少有过敏发生。母乳中丰富的免疫物质，如乳铁蛋白、溶菌酶、淋巴细胞、抗体IgA、抗体IgM等，可以增加婴儿的抵抗力，这些成分是配方奶粉很难比拟的。</a:t>
            </a:r>
          </a:p>
        </p:txBody>
      </p:sp>
    </p:spTree>
  </p:cSld>
  <p:clrMapOvr>
    <a:masterClrMapping/>
  </p:clrMapOvr>
  <p:transition spd="slow">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5740400"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不吃水果，改喝果汁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有些家长在喂养中发现有些婴幼儿不愿意吃水果，但是愿意接受果汁，于是想着用果汁来替代水果给孩子吃，这种做法也是不妥的。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因为新鲜水果中不仅含有完善的营养成分，而且婴幼儿在咀嚼水果时，可锻炼咀嚼肌及牙齿的功能，刺激唾液分泌，促进食欲。</a:t>
            </a:r>
          </a:p>
        </p:txBody>
      </p:sp>
      <p:pic>
        <p:nvPicPr>
          <p:cNvPr id="2" name="图片 1" descr="摄图网_401767708_婴儿宝宝营养辅食（企业商用）"/>
          <p:cNvPicPr>
            <a:picLocks noChangeAspect="1"/>
          </p:cNvPicPr>
          <p:nvPr/>
        </p:nvPicPr>
        <p:blipFill>
          <a:blip r:embed="rId2"/>
          <a:stretch>
            <a:fillRect/>
          </a:stretch>
        </p:blipFill>
        <p:spPr>
          <a:xfrm>
            <a:off x="7277735" y="1139190"/>
            <a:ext cx="4914265" cy="3275965"/>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家长垄断选择饮食的权利或完全按孩子喜好选择食物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部分家长不考虑孩子的营养需求和口味，按照自己的饮食偏好给孩子准备膳食，比如家长不喜欢吃青椒，孩子的餐桌上出现青椒的概率也很低。久而久之，会导致孩子营养不均衡，发育不健全。又或是家长过于疼爱孩子，完全根据孩子的喜好来选择食物。久而久之，孩子会养成偏食、挑食、爱吃零食的习惯，膳食营养摄入同样不均衡，影响身体健康发育。</a:t>
            </a:r>
          </a:p>
        </p:txBody>
      </p:sp>
      <p:pic>
        <p:nvPicPr>
          <p:cNvPr id="2" name="图片 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3476625" y="3949700"/>
            <a:ext cx="4143375" cy="2587625"/>
          </a:xfrm>
          <a:prstGeom prst="rect">
            <a:avLst/>
          </a:prstGeom>
          <a:noFill/>
          <a:ln w="9525">
            <a:noFill/>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盲目迷信婴幼儿专用食品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很多产品打着“婴幼儿专用”“宝宝专用”等旗号，但其中大部分却未必有相应和科学依据。我国有多项针对婴幼儿配方食品、辅助食品的食品安全国家标准，但也有一些食品标准是未细分人群或年龄的。家长在购买时，应结合相关膳食指南，阅读食品的营养标签和配料表，而不盲目购买所谓的“儿童专用”。</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3589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5. 盲目给孩子喂食“补品”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有时家长会因怀疑自己的孩子缺钙、缺锌、缺铁等，而自发盲目地购买一些营养品，如人参、西洋参、蜂王浆、桂圆等，家长认为能促进孩子生长发育，提高免疫力。</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殊不知这些营养品的营养价值虽然可观，却不适合婴幼儿服用，而且很多营养品中含有激素成分，易导致儿童性早熟的发生。又或者，购买多种维生素、微量元素补充剂，钙、铁、锌、硒、维生素乱补一通，严重者可能会发生微量元素中毒，最终折腾良久，营养状况反而日渐下滑。</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传统观念上的误区</a:t>
            </a:r>
          </a:p>
          <a:p>
            <a:pPr indent="504190" algn="just" fontAlgn="auto">
              <a:lnSpc>
                <a:spcPct val="175000"/>
              </a:lnSpc>
              <a:buClrTx/>
              <a:buSzTx/>
              <a:buFontTx/>
            </a:pPr>
            <a:r>
              <a:rPr lang="zh-CN" altLang="en-US" sz="1900" b="1" dirty="0">
                <a:solidFill>
                  <a:schemeClr val="tx1">
                    <a:lumMod val="75000"/>
                    <a:lumOff val="25000"/>
                  </a:schemeClr>
                </a:solidFill>
                <a:cs typeface="+mn-ea"/>
              </a:rPr>
              <a:t>1. 不注重辅食添加方式</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辅食添加是引导婴儿从以乳制品为主过渡到家庭饮食的重要过程，因为在6月龄后，母乳已经无法供给足够的能量与锌、铁、维生素等营养物质。同时，相关研究表明，及时的辅食添加可能会减少食物过敏的发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早期准备可以从日常的餐具入手，可以让婴儿提前适应新餐具，以便日后辅食的喂养；同时，新食物的加入，可以使婴幼儿的饮食习惯更进一步。在低级别的“喝”迈入高级别的“嚼”的阶段，辅食日渐增多，要注意减少奶量，防止婴儿过饱，影响对于新食物的感受。</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3589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强迫婴幼儿进食，认为孩子吃得越多越好</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很多家长希望孩子可以健康茁壮成长，其衡量指标是每日的食量。婴幼儿的食量因人而异，受性别和活动量的影响，也和遗传因素有关。</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强迫进食不仅会导致婴幼儿消化功能障碍，长期还可形成精神性厌食，引发营养性疾病。同时，过度进食会导致幼儿肥胖，为成人肥胖埋下隐患，发生各种并发症或心理异常。</a:t>
            </a: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024630" y="3779520"/>
            <a:ext cx="4142105" cy="2609850"/>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3589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孩子不吃盐就没有力气</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在孩子1岁前，钠的摄取完全可以从母乳、配方奶粉，以及自然获取食物中完成。</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如果给孩子额外补充盐，会影响婴幼儿口味的建立，易造成偏食或挑食。早期婴儿对食盐高度敏感，咸味可增加食物的口感和香味，过早添加盐或其他调味品，会使小儿对普通淡味食物失去应有的兴趣，造成偏食，以致成年后患上高血压的风险加大。所以，孩子不吃盐就没有力气的说法是错误的。</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3589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忽视了“铁”的补充</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6个月后，婴幼儿体内的铁元素耗尽，此时单纯的母乳喂养已经无法满足婴幼儿对于铁元素的需求，因此需要及时补充外源性铁。此时如果没有及时补充含铁丰富的辅食，则会引起机体中血红蛋白合成不足，继而引发缺铁性贫血。</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补充铁元素较好的辅食大致分为两类：</a:t>
            </a:r>
            <a:r>
              <a:rPr lang="zh-CN" altLang="en-US" sz="1900" dirty="0">
                <a:solidFill>
                  <a:schemeClr val="bg2">
                    <a:lumMod val="25000"/>
                  </a:schemeClr>
                </a:solidFill>
                <a:latin typeface="微软雅黑" panose="020B0503020204020204" charset="-122"/>
                <a:ea typeface="微软雅黑" panose="020B0503020204020204" charset="-122"/>
              </a:rPr>
              <a:t>一种含血红素铁，例如瘦肉、动物肝脏、动物血和鱼等，这些食物不仅含铁量高，而且在吸收过程中不受其他食物的影响；另一种含非血红素铁，如谷物、蔬菜等植物性食物。</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喂养方式上的误区</a:t>
            </a:r>
          </a:p>
          <a:p>
            <a:pPr indent="504190" algn="just" fontAlgn="auto">
              <a:lnSpc>
                <a:spcPct val="175000"/>
              </a:lnSpc>
              <a:buClrTx/>
              <a:buSzTx/>
              <a:buFontTx/>
            </a:pPr>
            <a:r>
              <a:rPr lang="zh-CN" altLang="en-US" sz="1900" b="1" dirty="0">
                <a:solidFill>
                  <a:schemeClr val="tx1">
                    <a:lumMod val="75000"/>
                    <a:lumOff val="25000"/>
                  </a:schemeClr>
                </a:solidFill>
                <a:cs typeface="+mn-ea"/>
              </a:rPr>
              <a:t>1. 母乳经常备用喂养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在日常生活中，有些母亲由于种种原因，比如奶量过多，或因乳头吮吸疼痛等，导致婴儿不能通过直接吮吸母乳来喂养。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人工将母乳挤出放置在奶瓶中保存备用，这样虽然解决了一些问题，但是若母乳保存环境不稳定，卫生情况难以保证，将增加母乳污染的风险；同时待用的母乳再次加热食用时，可能会破坏母乳中的各种营养物质、维生素、免疫抗体等，降低母乳的营养价值。</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5DDBD"/>
          </a:solidFill>
          <a:ln>
            <a:solidFill>
              <a:srgbClr val="3D9F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5DDBD"/>
          </a:solidFill>
          <a:ln>
            <a:solidFill>
              <a:srgbClr val="3D9F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050925" y="1612900"/>
            <a:ext cx="10137775" cy="3559175"/>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982980" y="1555115"/>
            <a:ext cx="10283190" cy="3688080"/>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A5DDBD"/>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5DDBD"/>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D9EBC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5494020" y="769620"/>
            <a:ext cx="1206500" cy="398780"/>
          </a:xfrm>
          <a:prstGeom prst="rect">
            <a:avLst/>
          </a:prstGeom>
          <a:noFill/>
        </p:spPr>
        <p:txBody>
          <a:bodyPr wrap="square" rtlCol="0">
            <a:spAutoFit/>
          </a:bodyPr>
          <a:lstStyle/>
          <a:p>
            <a:pPr algn="ctr"/>
            <a:r>
              <a:rPr lang="zh-CN" altLang="en-US" sz="2000" b="1" dirty="0">
                <a:solidFill>
                  <a:srgbClr val="61C38F"/>
                </a:solidFill>
              </a:rPr>
              <a:t>本章导览</a:t>
            </a:r>
          </a:p>
        </p:txBody>
      </p:sp>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cxnSp>
        <p:nvCxnSpPr>
          <p:cNvPr id="7" name="直接连接符 6"/>
          <p:cNvCxnSpPr/>
          <p:nvPr/>
        </p:nvCxnSpPr>
        <p:spPr>
          <a:xfrm>
            <a:off x="5968365" y="2416977"/>
            <a:ext cx="0" cy="699135"/>
          </a:xfrm>
          <a:prstGeom prst="line">
            <a:avLst/>
          </a:prstGeom>
          <a:ln w="38100">
            <a:solidFill>
              <a:srgbClr val="61C38F"/>
            </a:solidFill>
          </a:ln>
        </p:spPr>
        <p:style>
          <a:lnRef idx="1">
            <a:schemeClr val="accent3"/>
          </a:lnRef>
          <a:fillRef idx="0">
            <a:schemeClr val="accent3"/>
          </a:fillRef>
          <a:effectRef idx="0">
            <a:schemeClr val="accent3"/>
          </a:effectRef>
          <a:fontRef idx="minor">
            <a:schemeClr val="tx1"/>
          </a:fontRef>
        </p:style>
      </p:cxnSp>
      <p:sp>
        <p:nvSpPr>
          <p:cNvPr id="2" name="矩形: 圆角 1"/>
          <p:cNvSpPr/>
          <p:nvPr/>
        </p:nvSpPr>
        <p:spPr>
          <a:xfrm>
            <a:off x="3691255" y="2095500"/>
            <a:ext cx="4549140" cy="524510"/>
          </a:xfrm>
          <a:prstGeom prst="roundRect">
            <a:avLst>
              <a:gd name="adj" fmla="val 50000"/>
            </a:avLst>
          </a:prstGeom>
          <a:solidFill>
            <a:srgbClr val="61C38F"/>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4" name="文本框 23"/>
          <p:cNvSpPr txBox="1"/>
          <p:nvPr/>
        </p:nvSpPr>
        <p:spPr>
          <a:xfrm>
            <a:off x="3804920" y="2146300"/>
            <a:ext cx="4384040" cy="414655"/>
          </a:xfrm>
          <a:prstGeom prst="rect">
            <a:avLst/>
          </a:prstGeom>
          <a:noFill/>
        </p:spPr>
        <p:txBody>
          <a:bodyPr wrap="square" lIns="0" tIns="0" rtlCol="0">
            <a:spAutoFit/>
          </a:bodyPr>
          <a:lstStyle/>
          <a:p>
            <a:pPr algn="ctr">
              <a:lnSpc>
                <a:spcPct val="120000"/>
              </a:lnSpc>
            </a:pPr>
            <a:r>
              <a:rPr lang="zh-CN" altLang="en-US" sz="2000" b="1" dirty="0">
                <a:solidFill>
                  <a:schemeClr val="bg1"/>
                </a:solidFill>
                <a:cs typeface="+mn-ea"/>
                <a:sym typeface="+mn-lt"/>
              </a:rPr>
              <a:t>婴幼儿营养状况调查评价与膳食指导</a:t>
            </a:r>
          </a:p>
        </p:txBody>
      </p:sp>
      <p:cxnSp>
        <p:nvCxnSpPr>
          <p:cNvPr id="20" name="直接连接符 19"/>
          <p:cNvCxnSpPr/>
          <p:nvPr/>
        </p:nvCxnSpPr>
        <p:spPr>
          <a:xfrm>
            <a:off x="2138191" y="3107163"/>
            <a:ext cx="8010525" cy="0"/>
          </a:xfrm>
          <a:prstGeom prst="line">
            <a:avLst/>
          </a:prstGeom>
          <a:ln w="38100">
            <a:solidFill>
              <a:srgbClr val="61C38F"/>
            </a:solidFill>
          </a:ln>
        </p:spPr>
        <p:style>
          <a:lnRef idx="1">
            <a:schemeClr val="accent3"/>
          </a:lnRef>
          <a:fillRef idx="0">
            <a:schemeClr val="accent3"/>
          </a:fillRef>
          <a:effectRef idx="0">
            <a:schemeClr val="accent3"/>
          </a:effectRef>
          <a:fontRef idx="minor">
            <a:schemeClr val="tx1"/>
          </a:fontRef>
        </p:style>
      </p:cxnSp>
      <p:cxnSp>
        <p:nvCxnSpPr>
          <p:cNvPr id="21" name="直接连接符 20"/>
          <p:cNvCxnSpPr/>
          <p:nvPr/>
        </p:nvCxnSpPr>
        <p:spPr>
          <a:xfrm>
            <a:off x="10127615" y="3090545"/>
            <a:ext cx="0" cy="610870"/>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cxnSp>
        <p:nvCxnSpPr>
          <p:cNvPr id="30" name="直接连接符 29"/>
          <p:cNvCxnSpPr/>
          <p:nvPr/>
        </p:nvCxnSpPr>
        <p:spPr>
          <a:xfrm>
            <a:off x="2150110" y="3090545"/>
            <a:ext cx="635" cy="611505"/>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sp>
        <p:nvSpPr>
          <p:cNvPr id="32" name="矩形: 圆角 2"/>
          <p:cNvSpPr/>
          <p:nvPr/>
        </p:nvSpPr>
        <p:spPr>
          <a:xfrm>
            <a:off x="9399270" y="3810635"/>
            <a:ext cx="1597660" cy="767080"/>
          </a:xfrm>
          <a:prstGeom prst="roundRect">
            <a:avLst>
              <a:gd name="adj" fmla="val 22682"/>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5" name="矩形: 圆角 11"/>
          <p:cNvSpPr/>
          <p:nvPr/>
        </p:nvSpPr>
        <p:spPr>
          <a:xfrm>
            <a:off x="1212215" y="3811270"/>
            <a:ext cx="1878330" cy="767080"/>
          </a:xfrm>
          <a:prstGeom prst="roundRect">
            <a:avLst>
              <a:gd name="adj" fmla="val 22433"/>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6" name="文本框 35"/>
          <p:cNvSpPr txBox="1"/>
          <p:nvPr/>
        </p:nvSpPr>
        <p:spPr>
          <a:xfrm>
            <a:off x="1354455" y="3992245"/>
            <a:ext cx="1696720" cy="377825"/>
          </a:xfrm>
          <a:prstGeom prst="rect">
            <a:avLst/>
          </a:prstGeom>
          <a:noFill/>
        </p:spPr>
        <p:txBody>
          <a:bodyPr wrap="square" lIns="0" tIns="0" rtlCol="0">
            <a:spAutoFit/>
          </a:bodyPr>
          <a:lstStyle/>
          <a:p>
            <a:pPr algn="ctr">
              <a:lnSpc>
                <a:spcPct val="120000"/>
              </a:lnSpc>
            </a:pPr>
            <a:r>
              <a:rPr lang="zh-CN" altLang="en-US" dirty="0">
                <a:cs typeface="+mn-ea"/>
                <a:sym typeface="+mn-lt"/>
              </a:rPr>
              <a:t>婴幼儿营养现状</a:t>
            </a:r>
          </a:p>
        </p:txBody>
      </p:sp>
      <p:sp>
        <p:nvSpPr>
          <p:cNvPr id="39" name="文本框 38"/>
          <p:cNvSpPr txBox="1"/>
          <p:nvPr/>
        </p:nvSpPr>
        <p:spPr>
          <a:xfrm>
            <a:off x="9437370" y="4004945"/>
            <a:ext cx="1597025" cy="377825"/>
          </a:xfrm>
          <a:prstGeom prst="rect">
            <a:avLst/>
          </a:prstGeom>
          <a:noFill/>
        </p:spPr>
        <p:txBody>
          <a:bodyPr wrap="square" lIns="0" tIns="0" rtlCol="0">
            <a:spAutoFit/>
          </a:bodyPr>
          <a:lstStyle/>
          <a:p>
            <a:pPr algn="ctr">
              <a:lnSpc>
                <a:spcPct val="120000"/>
              </a:lnSpc>
            </a:pPr>
            <a:r>
              <a:rPr lang="zh-CN" altLang="en-US" dirty="0">
                <a:cs typeface="+mn-ea"/>
                <a:sym typeface="+mn-lt"/>
              </a:rPr>
              <a:t>机构予以指导</a:t>
            </a:r>
          </a:p>
        </p:txBody>
      </p:sp>
      <p:sp>
        <p:nvSpPr>
          <p:cNvPr id="8" name="矩形: 圆角 11"/>
          <p:cNvSpPr/>
          <p:nvPr>
            <p:custDataLst>
              <p:tags r:id="rId1"/>
            </p:custDataLst>
          </p:nvPr>
        </p:nvSpPr>
        <p:spPr>
          <a:xfrm>
            <a:off x="7149465" y="3814445"/>
            <a:ext cx="2106295" cy="767080"/>
          </a:xfrm>
          <a:prstGeom prst="roundRect">
            <a:avLst>
              <a:gd name="adj" fmla="val 26158"/>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9" name="文本框 8"/>
          <p:cNvSpPr txBox="1"/>
          <p:nvPr>
            <p:custDataLst>
              <p:tags r:id="rId2"/>
            </p:custDataLst>
          </p:nvPr>
        </p:nvSpPr>
        <p:spPr>
          <a:xfrm>
            <a:off x="7301230" y="3849370"/>
            <a:ext cx="1955165" cy="709930"/>
          </a:xfrm>
          <a:prstGeom prst="rect">
            <a:avLst/>
          </a:prstGeom>
          <a:noFill/>
        </p:spPr>
        <p:txBody>
          <a:bodyPr wrap="square" lIns="0" tIns="0" rtlCol="0">
            <a:spAutoFit/>
          </a:bodyPr>
          <a:lstStyle/>
          <a:p>
            <a:pPr algn="ctr">
              <a:lnSpc>
                <a:spcPct val="120000"/>
              </a:lnSpc>
            </a:pPr>
            <a:r>
              <a:rPr lang="zh-CN" altLang="en-US" dirty="0">
                <a:cs typeface="+mn-ea"/>
                <a:sym typeface="+mn-lt"/>
              </a:rPr>
              <a:t>家长在婴幼儿喂养</a:t>
            </a:r>
          </a:p>
          <a:p>
            <a:pPr algn="ctr">
              <a:lnSpc>
                <a:spcPct val="120000"/>
              </a:lnSpc>
            </a:pPr>
            <a:r>
              <a:rPr lang="zh-CN" altLang="en-US" dirty="0">
                <a:cs typeface="+mn-ea"/>
                <a:sym typeface="+mn-lt"/>
              </a:rPr>
              <a:t>中的误区与对策</a:t>
            </a:r>
          </a:p>
        </p:txBody>
      </p:sp>
      <p:cxnSp>
        <p:nvCxnSpPr>
          <p:cNvPr id="23" name="直接连接符 22"/>
          <p:cNvCxnSpPr/>
          <p:nvPr>
            <p:custDataLst>
              <p:tags r:id="rId3"/>
            </p:custDataLst>
          </p:nvPr>
        </p:nvCxnSpPr>
        <p:spPr>
          <a:xfrm>
            <a:off x="5977890" y="3090545"/>
            <a:ext cx="0" cy="610870"/>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sp>
        <p:nvSpPr>
          <p:cNvPr id="10" name="矩形: 圆角 11"/>
          <p:cNvSpPr/>
          <p:nvPr/>
        </p:nvSpPr>
        <p:spPr>
          <a:xfrm>
            <a:off x="3230880" y="3814445"/>
            <a:ext cx="1619250" cy="767080"/>
          </a:xfrm>
          <a:prstGeom prst="roundRect">
            <a:avLst>
              <a:gd name="adj" fmla="val 22433"/>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11" name="文本框 10"/>
          <p:cNvSpPr txBox="1"/>
          <p:nvPr/>
        </p:nvSpPr>
        <p:spPr>
          <a:xfrm>
            <a:off x="3373120" y="3995420"/>
            <a:ext cx="1477010" cy="377825"/>
          </a:xfrm>
          <a:prstGeom prst="rect">
            <a:avLst/>
          </a:prstGeom>
          <a:noFill/>
        </p:spPr>
        <p:txBody>
          <a:bodyPr wrap="square" lIns="0" tIns="0" rtlCol="0">
            <a:spAutoFit/>
          </a:bodyPr>
          <a:lstStyle/>
          <a:p>
            <a:pPr algn="ctr">
              <a:lnSpc>
                <a:spcPct val="120000"/>
              </a:lnSpc>
            </a:pPr>
            <a:r>
              <a:rPr lang="zh-CN" altLang="en-US" dirty="0">
                <a:cs typeface="+mn-ea"/>
                <a:sym typeface="+mn-lt"/>
              </a:rPr>
              <a:t>饮食行为原则</a:t>
            </a:r>
          </a:p>
        </p:txBody>
      </p:sp>
      <p:cxnSp>
        <p:nvCxnSpPr>
          <p:cNvPr id="12" name="直接连接符 11"/>
          <p:cNvCxnSpPr/>
          <p:nvPr/>
        </p:nvCxnSpPr>
        <p:spPr>
          <a:xfrm>
            <a:off x="4058920" y="3097530"/>
            <a:ext cx="635" cy="611505"/>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cxnSp>
        <p:nvCxnSpPr>
          <p:cNvPr id="16" name="直接连接符 15"/>
          <p:cNvCxnSpPr/>
          <p:nvPr/>
        </p:nvCxnSpPr>
        <p:spPr>
          <a:xfrm>
            <a:off x="8221345" y="3097530"/>
            <a:ext cx="635" cy="611505"/>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sp>
        <p:nvSpPr>
          <p:cNvPr id="22" name="矩形: 圆角 11"/>
          <p:cNvSpPr/>
          <p:nvPr/>
        </p:nvSpPr>
        <p:spPr>
          <a:xfrm>
            <a:off x="4991100" y="3814445"/>
            <a:ext cx="2021205" cy="767080"/>
          </a:xfrm>
          <a:prstGeom prst="roundRect">
            <a:avLst>
              <a:gd name="adj" fmla="val 22433"/>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5" name="文本框 24"/>
          <p:cNvSpPr txBox="1"/>
          <p:nvPr/>
        </p:nvSpPr>
        <p:spPr>
          <a:xfrm>
            <a:off x="5072380" y="3995420"/>
            <a:ext cx="1938655" cy="377825"/>
          </a:xfrm>
          <a:prstGeom prst="rect">
            <a:avLst/>
          </a:prstGeom>
          <a:noFill/>
        </p:spPr>
        <p:txBody>
          <a:bodyPr wrap="square" lIns="0" tIns="0" rtlCol="0">
            <a:spAutoFit/>
          </a:bodyPr>
          <a:lstStyle/>
          <a:p>
            <a:pPr algn="ctr">
              <a:lnSpc>
                <a:spcPct val="120000"/>
              </a:lnSpc>
            </a:pPr>
            <a:r>
              <a:rPr lang="zh-CN" altLang="en-US" dirty="0">
                <a:cs typeface="+mn-ea"/>
                <a:sym typeface="+mn-lt"/>
              </a:rPr>
              <a:t>饮食习惯教育指导</a:t>
            </a:r>
          </a:p>
        </p:txBody>
      </p:sp>
    </p:spTree>
  </p:cSld>
  <p:clrMapOvr>
    <a:masterClrMapping/>
  </p:clrMapOvr>
  <p:transition spd="slow">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经常嚼饭喂婴儿</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在生活中，有些家长喜欢把饭放进自己嘴里，嚼碎之后再喂给婴儿吃。</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首先，这种行为不卫生，成人口腔中有各种细菌和有害物质，经其咀嚼的食物会沾染细菌和有害物质，并随着这种喂养方式进入婴儿口中，婴儿的免疫系统尚不健全，抵抗能力差，很容易受到细菌和有害物质的侵害。</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其次，经过咀嚼后的食物，味道会改变，营养必会有所流失，会影响婴儿对于食物的感受与营养吸收。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最后，嚼碎嚼软的食物，婴儿无需咀嚼，这样就无法刺激婴儿锻炼口腔唾液分泌及口腔肌肉，导致咀嚼能力得不到发展，久而久之，会影响婴儿牙齿的萌发、语言系统的建立。</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738060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不给孩子自我进食的机会</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有的家长总感觉孩子的小手抓来抓去不干净，所以在吃饭的过程中全程由自己喂给孩子，阻止孩子抓取食物，这种做法其实剥夺了婴儿自我进食和自我服务的需求。</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对于小月龄的婴儿，正确做法是在辅食中适当地给孩子添加一些可以用手抓着吃的食物，如黄瓜条、苹果块、土豆条等。这样既可以锻炼其手眼协调的能力，也可以为今后的独立自主进食做准备。</a:t>
            </a:r>
          </a:p>
        </p:txBody>
      </p:sp>
      <p:pic>
        <p:nvPicPr>
          <p:cNvPr id="2" name="图片 1"/>
          <p:cNvPicPr>
            <a:picLocks noChangeAspect="1"/>
          </p:cNvPicPr>
          <p:nvPr>
            <p:custDataLst>
              <p:tags r:id="rId1"/>
            </p:custDataLst>
          </p:nvPr>
        </p:nvPicPr>
        <p:blipFill>
          <a:blip r:embed="rId3"/>
          <a:stretch>
            <a:fillRect/>
          </a:stretch>
        </p:blipFill>
        <p:spPr>
          <a:xfrm>
            <a:off x="8856345" y="1663065"/>
            <a:ext cx="3335655" cy="2682875"/>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喂养环境太嘈杂</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在进餐时需要专注，这样才可以体会食物带来的满足和快乐。有研究表明，“吃饭分心”是0.5—3岁婴幼儿最易发生的不良饮食行为，如果在喂养过程中家长看电视、大声说话，或多人围观、多人参与喂食，就会过度分散婴幼儿对食物的体验和专注程度，降低由食物带来的满足和快乐。</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同时，这样既有可能因喂养过多而导致婴幼儿积食，又有可能忽略婴幼儿在进食过程中的异常反应而发生危险，所以在喂养过程中，应该保持环境相对安静，避免多人喂食。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固定座位和餐具容易让婴幼儿形成条件反射。</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摄图网_401622333_宝宝自己吃饭（企业商用）"/>
          <p:cNvPicPr>
            <a:picLocks noChangeAspect="1"/>
          </p:cNvPicPr>
          <p:nvPr/>
        </p:nvPicPr>
        <p:blipFill>
          <a:blip r:embed="rId2"/>
          <a:stretch>
            <a:fillRect/>
          </a:stretch>
        </p:blipFill>
        <p:spPr>
          <a:xfrm>
            <a:off x="7950835" y="1634490"/>
            <a:ext cx="4241165" cy="2828290"/>
          </a:xfrm>
          <a:prstGeom prst="rect">
            <a:avLst/>
          </a:prstGeom>
        </p:spPr>
      </p:pic>
      <p:sp>
        <p:nvSpPr>
          <p:cNvPr id="100" name="文本框 99"/>
          <p:cNvSpPr txBox="1"/>
          <p:nvPr/>
        </p:nvSpPr>
        <p:spPr>
          <a:xfrm>
            <a:off x="1013460" y="856615"/>
            <a:ext cx="69170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5. 轻视餐桌教育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在喂养的过程中，经常出现孩子在吃饭时注意力不集中，吃一口饭就跑去玩玩具、看电视等现象。</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有研究表明，有45.9％的幼儿不能独立进餐。家长担心孩子吃不饱饭影响健康，常常追在后面喂饭，一顿饭下来，孩子吃得也累，家长跑得也辛苦，但孩子的自理能力没有得到锻炼。</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另外，不要在吃饭的过程中批评孩子，吃饭时受到批评，孩子会因为伤心害怕而失去吃饭的胃口。</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三、 家长在日常生活中如何避开喂养误区</a:t>
            </a:r>
          </a:p>
        </p:txBody>
      </p:sp>
      <p:cxnSp>
        <p:nvCxnSpPr>
          <p:cNvPr id="10" name="直接连接符 9"/>
          <p:cNvCxnSpPr/>
          <p:nvPr>
            <p:custDataLst>
              <p:tags r:id="rId2"/>
            </p:custDataLst>
          </p:nvPr>
        </p:nvCxnSpPr>
        <p:spPr>
          <a:xfrm>
            <a:off x="1679575" y="1554114"/>
            <a:ext cx="58350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2286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婴幼儿喂养是一门学问，其中蕴含着很多有关营养学、教育学等的知识，没有人生来就会，所以家长应该尽可能地去学习喂养方面的知识，从而避免误区，让孩子健康快乐地成长。</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如今是信息技术飞速发展的时代，在日常生活中，家长可以通过各种新闻媒体了解一些婴幼儿喂养方面的知识，也可以直接前往附近医院就医或者找相关医学专业人士进行咨询，获得科学、专业的喂养指导。</a:t>
            </a:r>
          </a:p>
        </p:txBody>
      </p:sp>
    </p:spTree>
  </p:cSld>
  <p:clrMapOvr>
    <a:masterClrMapping/>
  </p:clrMapOvr>
  <p:transition spd="slow">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第五节    机构予以指导</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9"/>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30"/>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7"/>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8"/>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3"/>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4"/>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5"/>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6"/>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2"/>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3"/>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4"/>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5"/>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6"/>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7"/>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8"/>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9"/>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20"/>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1"/>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2"/>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3"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5" name="图片 4"/>
          <p:cNvPicPr>
            <a:picLocks noChangeAspect="1"/>
          </p:cNvPicPr>
          <p:nvPr>
            <p:custDataLst>
              <p:tags r:id="rId11"/>
            </p:custDataLst>
          </p:nvPr>
        </p:nvPicPr>
        <p:blipFill>
          <a:blip r:embed="rId34" cstate="print">
            <a:extLst>
              <a:ext uri="{28A0092B-C50C-407E-A947-70E740481C1C}">
                <a14:useLocalDpi xmlns:a14="http://schemas.microsoft.com/office/drawing/2010/main" val="0"/>
              </a:ext>
            </a:extLst>
          </a:blip>
          <a:stretch>
            <a:fillRect/>
          </a:stretch>
        </p:blipFill>
        <p:spPr>
          <a:xfrm>
            <a:off x="79375" y="2794000"/>
            <a:ext cx="5292725" cy="5292725"/>
          </a:xfrm>
          <a:prstGeom prst="rect">
            <a:avLst/>
          </a:prstGeom>
        </p:spPr>
      </p:pic>
    </p:spTree>
  </p:cSld>
  <p:clrMapOvr>
    <a:masterClrMapping/>
  </p:clrMapOvr>
  <p:transition spd="slow">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一、 膳食营养搭配的对与错</a:t>
            </a:r>
          </a:p>
        </p:txBody>
      </p:sp>
      <p:cxnSp>
        <p:nvCxnSpPr>
          <p:cNvPr id="10" name="直接连接符 9"/>
          <p:cNvCxnSpPr/>
          <p:nvPr>
            <p:custDataLst>
              <p:tags r:id="rId2"/>
            </p:custDataLst>
          </p:nvPr>
        </p:nvCxnSpPr>
        <p:spPr>
          <a:xfrm>
            <a:off x="1679575" y="1554114"/>
            <a:ext cx="41490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6013450"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正确的儿童膳食营养搭配不是以量取胜，而是需要从质、量、色、类等角度进行诠释。</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在搭配膳食时，应根据相关的膳食指南搭配食物，要注意选择营养丰富的食品，多吃时令蔬菜、水果；配餐要注意搭配；避免油腻、质硬或刺激性强的食品；经常变换食物的种类；烹调方法多样化、艺术化。</a:t>
            </a:r>
          </a:p>
        </p:txBody>
      </p:sp>
      <p:pic>
        <p:nvPicPr>
          <p:cNvPr id="101" name="图片 100"/>
          <p:cNvPicPr/>
          <p:nvPr>
            <p:custDataLst>
              <p:tags r:id="rId4"/>
            </p:custDataLst>
          </p:nvPr>
        </p:nvPicPr>
        <p:blipFill>
          <a:blip r:embed="rId6">
            <a:clrChange>
              <a:clrFrom>
                <a:srgbClr val="FFFFFF">
                  <a:alpha val="100000"/>
                </a:srgbClr>
              </a:clrFrom>
              <a:clrTo>
                <a:srgbClr val="FFFFFF">
                  <a:alpha val="100000"/>
                  <a:alpha val="0"/>
                </a:srgbClr>
              </a:clrTo>
            </a:clrChange>
          </a:blip>
          <a:stretch>
            <a:fillRect/>
          </a:stretch>
        </p:blipFill>
        <p:spPr>
          <a:xfrm>
            <a:off x="7647305" y="1761490"/>
            <a:ext cx="3764915" cy="3661410"/>
          </a:xfrm>
          <a:prstGeom prst="rect">
            <a:avLst/>
          </a:prstGeom>
          <a:noFill/>
          <a:ln w="9525">
            <a:noFill/>
          </a:ln>
        </p:spPr>
      </p:pic>
    </p:spTree>
  </p:cSld>
  <p:clrMapOvr>
    <a:masterClrMapping/>
  </p:clrMapOvr>
  <p:transition spd="slow">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机构膳食搭配之正确示范</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一个合格正规的机构为幼儿准备膳食时，不仅要做出营养全面的食物，而且最好要在制作上保证食物色香味俱全。同时，机构还要执行带量食谱计划。</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正规的机构三餐包括主食、蔬菜、肉类、鱼虾类、蛋类、豆类及其制品、奶类及其制品。</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机构在制定计划时应注重搭配：</a:t>
            </a:r>
            <a:r>
              <a:rPr lang="zh-CN" altLang="en-US" sz="1900" dirty="0">
                <a:solidFill>
                  <a:schemeClr val="bg2">
                    <a:lumMod val="25000"/>
                  </a:schemeClr>
                </a:solidFill>
                <a:latin typeface="微软雅黑" panose="020B0503020204020204" charset="-122"/>
                <a:ea typeface="微软雅黑" panose="020B0503020204020204" charset="-122"/>
              </a:rPr>
              <a:t> 动物性食物与植物性食物均有；荤菜与素菜搭配，每餐有荤也有素；每天粗粮与细粮搭配；干稀搭配（早、午、晚有干粮，也有汤和粥）；咸、甜搭配，儿童以少食甜食为佳，亦不可过咸。</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食物的种类丰富多彩，可以按照营养成分、保存方法、原料种类、食用人群等划分，在颜色上可以分为</a:t>
            </a:r>
            <a:r>
              <a:rPr lang="zh-CN" altLang="en-US" sz="1900" b="1" dirty="0">
                <a:solidFill>
                  <a:srgbClr val="7DCEA1"/>
                </a:solidFill>
                <a:latin typeface="微软雅黑" panose="020B0503020204020204" charset="-122"/>
                <a:ea typeface="微软雅黑" panose="020B0503020204020204" charset="-122"/>
              </a:rPr>
              <a:t>黄、红、绿、白、黑</a:t>
            </a:r>
            <a:r>
              <a:rPr lang="zh-CN" altLang="en-US" sz="1900" dirty="0">
                <a:solidFill>
                  <a:schemeClr val="bg2">
                    <a:lumMod val="25000"/>
                  </a:schemeClr>
                </a:solidFill>
                <a:latin typeface="微软雅黑" panose="020B0503020204020204" charset="-122"/>
                <a:ea typeface="微软雅黑" panose="020B0503020204020204" charset="-122"/>
              </a:rPr>
              <a:t>五种颜色。</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①黄色食物：</a:t>
            </a:r>
            <a:r>
              <a:rPr lang="zh-CN" altLang="en-US" sz="1900" dirty="0">
                <a:solidFill>
                  <a:schemeClr val="bg2">
                    <a:lumMod val="25000"/>
                  </a:schemeClr>
                </a:solidFill>
                <a:latin typeface="微软雅黑" panose="020B0503020204020204" charset="-122"/>
                <a:ea typeface="微软雅黑" panose="020B0503020204020204" charset="-122"/>
              </a:rPr>
              <a:t> 含膳食纤维、B族维生素较多。粮食类如黄豆、玉米、小米；鱼虾类如黄鱼、黄鳝；油脂类如花生油、芝麻油；水果类如橘子、柠檬、杨桃。</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②红色食物：</a:t>
            </a:r>
            <a:r>
              <a:rPr lang="zh-CN" altLang="en-US" sz="1900" dirty="0">
                <a:solidFill>
                  <a:schemeClr val="bg2">
                    <a:lumMod val="25000"/>
                  </a:schemeClr>
                </a:solidFill>
                <a:latin typeface="微软雅黑" panose="020B0503020204020204" charset="-122"/>
                <a:ea typeface="微软雅黑" panose="020B0503020204020204" charset="-122"/>
              </a:rPr>
              <a:t>含维生素A、铁元素较多。粮食类如红豆、红米；蔬菜有胡萝卜、红辣椒、番茄；肉类如牛肉、羊肉、猪肉；水果有草莓、圣女果、西瓜。</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③绿色食物：</a:t>
            </a:r>
            <a:r>
              <a:rPr lang="zh-CN" altLang="en-US" sz="1900" dirty="0">
                <a:solidFill>
                  <a:schemeClr val="bg2">
                    <a:lumMod val="25000"/>
                  </a:schemeClr>
                </a:solidFill>
                <a:latin typeface="微软雅黑" panose="020B0503020204020204" charset="-122"/>
                <a:ea typeface="微软雅黑" panose="020B0503020204020204" charset="-122"/>
              </a:rPr>
              <a:t> 含维生素C较多。粮食类如绿豆；蔬菜如韭菜、苦瓜；海产品类有海带、海藻；水果如青苹果、青枣。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579437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④白色食物：</a:t>
            </a:r>
            <a:r>
              <a:rPr lang="zh-CN" altLang="en-US" sz="1900" dirty="0">
                <a:solidFill>
                  <a:schemeClr val="bg2">
                    <a:lumMod val="25000"/>
                  </a:schemeClr>
                </a:solidFill>
                <a:latin typeface="微软雅黑" panose="020B0503020204020204" charset="-122"/>
                <a:ea typeface="微软雅黑" panose="020B0503020204020204" charset="-122"/>
              </a:rPr>
              <a:t> 含碳水化合物、蛋白质比较多。粮食类有大米、燕麦；肉类有猪脑、羊肾；蔬菜如白菜、白萝卜；水果如梨、荔枝。</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⑤黑色食物：</a:t>
            </a:r>
            <a:r>
              <a:rPr lang="zh-CN" altLang="en-US" sz="1900" dirty="0">
                <a:solidFill>
                  <a:schemeClr val="bg2">
                    <a:lumMod val="25000"/>
                  </a:schemeClr>
                </a:solidFill>
                <a:latin typeface="微软雅黑" panose="020B0503020204020204" charset="-122"/>
                <a:ea typeface="微软雅黑" panose="020B0503020204020204" charset="-122"/>
              </a:rPr>
              <a:t> 不单指绝对黑色，通常是指颜色较深的食物，含有较丰富的蛋白质。如粮食类如黑米、黑麦、黑芝麻，鱼虾类如泥鳅、乌贼；蔬菜如蘑菇、黑木耳；水果有蓝莓、桂圆、葡萄等。</a:t>
            </a:r>
          </a:p>
        </p:txBody>
      </p:sp>
      <p:pic>
        <p:nvPicPr>
          <p:cNvPr id="102" name="图片 101"/>
          <p:cNvPicPr/>
          <p:nvPr>
            <p:custDataLst>
              <p:tags r:id="rId1"/>
            </p:custDataLst>
          </p:nvPr>
        </p:nvPicPr>
        <p:blipFill>
          <a:blip r:embed="rId3"/>
          <a:srcRect t="13884" b="4503"/>
          <a:stretch>
            <a:fillRect/>
          </a:stretch>
        </p:blipFill>
        <p:spPr>
          <a:xfrm>
            <a:off x="7272655" y="626745"/>
            <a:ext cx="4378960" cy="413321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第一节    婴幼儿营养现状</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9"/>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30"/>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7"/>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8"/>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3"/>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4"/>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5"/>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6"/>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2"/>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3"/>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4"/>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5"/>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6"/>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7"/>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8"/>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9"/>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20"/>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1"/>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2"/>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3"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3" name="图片 2" descr="摄图网_401163456_坐着抱着奶瓶喝奶的尿不湿小婴儿宝宝（企业商用）"/>
          <p:cNvPicPr>
            <a:picLocks noChangeAspect="1"/>
          </p:cNvPicPr>
          <p:nvPr>
            <p:custDataLst>
              <p:tags r:id="rId11"/>
            </p:custDataLst>
          </p:nvPr>
        </p:nvPicPr>
        <p:blipFill>
          <a:blip r:embed="rId34"/>
          <a:stretch>
            <a:fillRect/>
          </a:stretch>
        </p:blipFill>
        <p:spPr>
          <a:xfrm>
            <a:off x="889000" y="3348355"/>
            <a:ext cx="3442970" cy="3442970"/>
          </a:xfrm>
          <a:prstGeom prst="rect">
            <a:avLst/>
          </a:prstGeom>
        </p:spPr>
      </p:pic>
    </p:spTree>
  </p:cSld>
  <p:clrMapOvr>
    <a:masterClrMapping/>
  </p:clrMapOvr>
  <p:transition spd="slow">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机构膳食营养搭配之错误示范</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
        <p:nvSpPr>
          <p:cNvPr id="8" name="矩形 7"/>
          <p:cNvSpPr/>
          <p:nvPr>
            <p:custDataLst>
              <p:tags r:id="rId1"/>
            </p:custDataLst>
          </p:nvPr>
        </p:nvSpPr>
        <p:spPr>
          <a:xfrm>
            <a:off x="6496685" y="1984375"/>
            <a:ext cx="4776470" cy="3592830"/>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custDataLst>
              <p:tags r:id="rId2"/>
            </p:custDataLst>
          </p:nvPr>
        </p:nvSpPr>
        <p:spPr>
          <a:xfrm>
            <a:off x="1014095" y="1984375"/>
            <a:ext cx="5081905" cy="3592830"/>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custDataLst>
              <p:tags r:id="rId3"/>
            </p:custDataLst>
          </p:nvPr>
        </p:nvSpPr>
        <p:spPr>
          <a:xfrm>
            <a:off x="2104073" y="1779905"/>
            <a:ext cx="2901950"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4"/>
            </p:custDataLst>
          </p:nvPr>
        </p:nvSpPr>
        <p:spPr>
          <a:xfrm>
            <a:off x="2258060" y="1809115"/>
            <a:ext cx="259397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a:t>
            </a:r>
            <a:r>
              <a:rPr lang="zh-CN" altLang="en-US" b="1">
                <a:solidFill>
                  <a:schemeClr val="bg1"/>
                </a:solidFill>
                <a:latin typeface="微软雅黑" panose="020B0503020204020204" charset="-122"/>
                <a:ea typeface="微软雅黑" panose="020B0503020204020204" charset="-122"/>
                <a:sym typeface="+mn-ea"/>
              </a:rPr>
              <a:t>1. 种类单一、搭配无章</a:t>
            </a:r>
            <a:endParaRPr lang="zh-CN" altLang="en-US" b="1">
              <a:solidFill>
                <a:schemeClr val="bg1"/>
              </a:solidFill>
              <a:latin typeface="微软雅黑" panose="020B0503020204020204" charset="-122"/>
              <a:ea typeface="微软雅黑" panose="020B0503020204020204" charset="-122"/>
            </a:endParaRPr>
          </a:p>
        </p:txBody>
      </p:sp>
      <p:sp>
        <p:nvSpPr>
          <p:cNvPr id="4" name="圆角矩形 3"/>
          <p:cNvSpPr/>
          <p:nvPr>
            <p:custDataLst>
              <p:tags r:id="rId5"/>
            </p:custDataLst>
          </p:nvPr>
        </p:nvSpPr>
        <p:spPr>
          <a:xfrm>
            <a:off x="7376478" y="1779905"/>
            <a:ext cx="3016885"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 name="文本框 1"/>
          <p:cNvSpPr txBox="1"/>
          <p:nvPr>
            <p:custDataLst>
              <p:tags r:id="rId6"/>
            </p:custDataLst>
          </p:nvPr>
        </p:nvSpPr>
        <p:spPr>
          <a:xfrm>
            <a:off x="7447915" y="1809115"/>
            <a:ext cx="287401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sym typeface="+mn-ea"/>
              </a:rPr>
              <a:t>2. 色调单一、外观欠佳</a:t>
            </a:r>
            <a:endParaRPr lang="zh-CN" altLang="en-US" b="1">
              <a:solidFill>
                <a:schemeClr val="bg1"/>
              </a:solidFill>
              <a:latin typeface="微软雅黑" panose="020B0503020204020204" charset="-122"/>
              <a:ea typeface="微软雅黑" panose="020B0503020204020204" charset="-122"/>
            </a:endParaRPr>
          </a:p>
        </p:txBody>
      </p:sp>
      <p:sp>
        <p:nvSpPr>
          <p:cNvPr id="101" name="文本框 100"/>
          <p:cNvSpPr txBox="1"/>
          <p:nvPr>
            <p:custDataLst>
              <p:tags r:id="rId7"/>
            </p:custDataLst>
          </p:nvPr>
        </p:nvSpPr>
        <p:spPr>
          <a:xfrm>
            <a:off x="1150938" y="2351405"/>
            <a:ext cx="4808220" cy="2999740"/>
          </a:xfrm>
          <a:prstGeom prst="rect">
            <a:avLst/>
          </a:prstGeom>
          <a:noFill/>
          <a:ln w="9525">
            <a:noFill/>
          </a:ln>
        </p:spPr>
        <p:txBody>
          <a:bodyPr wrap="square">
            <a:spAutoFit/>
          </a:bodyPr>
          <a:lstStyle/>
          <a:p>
            <a:pPr indent="0" fontAlgn="auto">
              <a:lnSpc>
                <a:spcPct val="175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长期种类单一，失于搭配，在膳食制定上忽视食物种类多样的搭配原则，未能按照幼儿生长发育指标进行评估，未制定详实的每日、每周、每月计划，或幼儿有将菜当饭、饭抵菜和汤泡饭等错误的饮食方式，均容易导致厌食、胃肠道疾病及营养不良问题的发生。</a:t>
            </a:r>
            <a:endParaRPr lang="zh-CN" altLang="en-US" b="0" dirty="0">
              <a:solidFill>
                <a:schemeClr val="bg2">
                  <a:lumMod val="25000"/>
                </a:schemeClr>
              </a:solidFill>
              <a:latin typeface="微软雅黑" panose="020B0503020204020204" charset="-122"/>
              <a:ea typeface="微软雅黑" panose="020B0503020204020204" charset="-122"/>
            </a:endParaRPr>
          </a:p>
        </p:txBody>
      </p:sp>
      <p:sp>
        <p:nvSpPr>
          <p:cNvPr id="11" name="文本框 10"/>
          <p:cNvSpPr txBox="1"/>
          <p:nvPr>
            <p:custDataLst>
              <p:tags r:id="rId8"/>
            </p:custDataLst>
          </p:nvPr>
        </p:nvSpPr>
        <p:spPr>
          <a:xfrm>
            <a:off x="6647180" y="2351405"/>
            <a:ext cx="4475480" cy="2515235"/>
          </a:xfrm>
          <a:prstGeom prst="rect">
            <a:avLst/>
          </a:prstGeom>
          <a:noFill/>
          <a:ln w="9525">
            <a:noFill/>
          </a:ln>
        </p:spPr>
        <p:txBody>
          <a:bodyPr wrap="square">
            <a:spAutoFit/>
          </a:bodyPr>
          <a:lstStyle/>
          <a:p>
            <a:pPr indent="504190" algn="just" fontAlgn="auto">
              <a:lnSpc>
                <a:spcPct val="175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研究发现，部分幼儿园、托育机构为幼儿配餐时常有食物种类少，一顿甚至不足两种颜色。加之烹饪时不注意火候，例如青色蔬菜烧成“黄色”蔬菜，使食物的营养有所流失。</a:t>
            </a:r>
            <a:endParaRPr lang="zh-CN" altLang="en-US" b="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膳食质量卫生保障</a:t>
            </a:r>
          </a:p>
        </p:txBody>
      </p:sp>
      <p:cxnSp>
        <p:nvCxnSpPr>
          <p:cNvPr id="10" name="直接连接符 9"/>
          <p:cNvCxnSpPr/>
          <p:nvPr>
            <p:custDataLst>
              <p:tags r:id="rId2"/>
            </p:custDataLst>
          </p:nvPr>
        </p:nvCxnSpPr>
        <p:spPr>
          <a:xfrm>
            <a:off x="1679575" y="1554114"/>
            <a:ext cx="35490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2286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机构膳食质量卫生管理之正确示范</a:t>
            </a:r>
          </a:p>
          <a:p>
            <a:pPr indent="504190" algn="just" fontAlgn="auto">
              <a:lnSpc>
                <a:spcPct val="175000"/>
              </a:lnSpc>
              <a:buClrTx/>
              <a:buSzTx/>
              <a:buFontTx/>
            </a:pPr>
            <a:r>
              <a:rPr lang="zh-CN" altLang="en-US" sz="1900" b="1" dirty="0">
                <a:solidFill>
                  <a:schemeClr val="tx1">
                    <a:lumMod val="75000"/>
                    <a:lumOff val="25000"/>
                  </a:schemeClr>
                </a:solidFill>
                <a:cs typeface="+mn-ea"/>
              </a:rPr>
              <a:t>1. 食材优质，安全新鲜</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幼儿稚嫩，保证选择安全、优质的食材非常重要。这类食材必须要具备3个条件： </a:t>
            </a:r>
            <a:r>
              <a:rPr lang="zh-CN" altLang="en-US" sz="1900" b="1" dirty="0">
                <a:solidFill>
                  <a:srgbClr val="7DCEA1"/>
                </a:solidFill>
                <a:latin typeface="微软雅黑" panose="020B0503020204020204" charset="-122"/>
                <a:ea typeface="微软雅黑" panose="020B0503020204020204" charset="-122"/>
              </a:rPr>
              <a:t>应季、自然成熟、产自当地。</a:t>
            </a:r>
            <a:r>
              <a:rPr lang="zh-CN" altLang="en-US" sz="1900" dirty="0">
                <a:solidFill>
                  <a:schemeClr val="bg2">
                    <a:lumMod val="25000"/>
                  </a:schemeClr>
                </a:solidFill>
                <a:latin typeface="微软雅黑" panose="020B0503020204020204" charset="-122"/>
                <a:ea typeface="微软雅黑" panose="020B0503020204020204" charset="-122"/>
              </a:rPr>
              <a:t>所谓应季水果蔬菜往往是菜市场里最便宜最大量的食材，肉类要讲究新鲜；自然成熟的蔬菜水果具备独特香气，选用食材时可以通过颜色、光泽、气味等方式辨别；产地食物具有当地特色，采购时因时间、地域、风土人情不同进行选择。</a:t>
            </a:r>
          </a:p>
        </p:txBody>
      </p:sp>
    </p:spTree>
  </p:cSld>
  <p:clrMapOvr>
    <a:masterClrMapping/>
  </p:clrMapOvr>
  <p:transition spd="slow">
    <p:rand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929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环境整洁，干净卫生</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餐厅厨卫环境的规范如下：</a:t>
            </a:r>
            <a:r>
              <a:rPr lang="zh-CN" altLang="en-US" sz="1900" dirty="0">
                <a:solidFill>
                  <a:schemeClr val="bg2">
                    <a:lumMod val="25000"/>
                  </a:schemeClr>
                </a:solidFill>
                <a:latin typeface="微软雅黑" panose="020B0503020204020204" charset="-122"/>
                <a:ea typeface="微软雅黑" panose="020B0503020204020204" charset="-122"/>
              </a:rPr>
              <a:t> 食物保存时为防止出现腐败变质，注意温度、水分、时间、通风等，不为利益私自延长食物使用期限；重视餐具消毒和水杯消毒，厨房用具生熟分开，洗刷干净，厨房食具一餐一消毒，切断常见消化道传染病的传播渠道；从业人员规范操作，定时定点更换工作服，勤洗手。</a:t>
            </a:r>
          </a:p>
        </p:txBody>
      </p:sp>
      <p:pic>
        <p:nvPicPr>
          <p:cNvPr id="2" name="图片 1"/>
          <p:cNvPicPr/>
          <p:nvPr>
            <p:custDataLst>
              <p:tags r:id="rId1"/>
            </p:custDataLst>
          </p:nvPr>
        </p:nvPicPr>
        <p:blipFill>
          <a:blip r:embed="rId3"/>
          <a:stretch>
            <a:fillRect/>
          </a:stretch>
        </p:blipFill>
        <p:spPr>
          <a:xfrm>
            <a:off x="8766175" y="1564640"/>
            <a:ext cx="2476500" cy="3302635"/>
          </a:xfrm>
          <a:prstGeom prst="rect">
            <a:avLst/>
          </a:prstGeom>
          <a:noFill/>
          <a:ln w="9525">
            <a:noFill/>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制作规范，安全可验</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幼儿园、托育机构应制定餐饮许可、食物留样、采购验证等制度。</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营养员会正确有序烹制食物，拥有相应的资格证书，在操作过程中严格遵守行业规范，避免毒性食材的使用。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注意食物之间的相互克制，避免产生毒副反应。</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食品留样柜符合标准要求，留样量达标，留样记录规范，留存时长达到48小时以上，经得起检验。</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机构膳食质量卫生管理之错误示范</a:t>
            </a:r>
          </a:p>
          <a:p>
            <a:pPr indent="504190" algn="just" fontAlgn="auto">
              <a:lnSpc>
                <a:spcPct val="175000"/>
              </a:lnSpc>
              <a:buClrTx/>
              <a:buSzTx/>
              <a:buFontTx/>
            </a:pPr>
            <a:r>
              <a:rPr lang="zh-CN" altLang="en-US" sz="1900" b="1" dirty="0">
                <a:solidFill>
                  <a:schemeClr val="tx1">
                    <a:lumMod val="75000"/>
                    <a:lumOff val="25000"/>
                  </a:schemeClr>
                </a:solidFill>
                <a:cs typeface="+mn-ea"/>
              </a:rPr>
              <a:t>1. 食材劣质，清洗不净</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原材料购进渠道不规范，查验记录不全，索证索票制度落实不到位，未按要求备案，购进使用三无产品及过期变质食品的现象在部分幼儿园、托育机构中仍然存在。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后厨营养员在清洗食材时操作不规范的现象时有发生： 食材烂损未及时处理，继续存放甚至削去坏的部分继续使用。劣质食材、不洁操作会让幼儿出现腹痛、腹泻等胃肠道症状，严重者出现集体食物中毒，威胁生命。</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餐厅及厨房环境恶劣</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配餐厨房面积小，且无防蝇设备；餐饮具消毒设施不符合要求；清洗消毒制度不落实，清洗、消毒操作不规范，无消毒记录；库存食品保存不规范；部分产品堆在地上发霉腐烂；与影响食品安全的其他产品，如84消毒液、洗洁精等混放在一起；生熟分类存放不规范，交叉污染现象存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部分从业人员入职前未经过专业培训，卫生意识淡薄，上卫生间不更换工作服、不洗手、留长指甲、蔬菜清洗不干净直接加工的行为时有发生。厨房废弃物处理不规范，无人管理，废弃物流向不清，无登记。食品留样柜不符合要求，留样量达不到100g，留样无记录或记录不规范，留存时间不足48小时。这些都会给幼儿健康留下隐患。</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三、 养成良好习惯</a:t>
            </a:r>
          </a:p>
        </p:txBody>
      </p:sp>
      <p:cxnSp>
        <p:nvCxnSpPr>
          <p:cNvPr id="10" name="直接连接符 9"/>
          <p:cNvCxnSpPr/>
          <p:nvPr>
            <p:custDataLst>
              <p:tags r:id="rId2"/>
            </p:custDataLst>
          </p:nvPr>
        </p:nvCxnSpPr>
        <p:spPr>
          <a:xfrm>
            <a:off x="1679575" y="1554114"/>
            <a:ext cx="29394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2286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机构培养良好习惯之正确示范</a:t>
            </a:r>
          </a:p>
          <a:p>
            <a:pPr indent="504190" algn="just" fontAlgn="auto">
              <a:lnSpc>
                <a:spcPct val="175000"/>
              </a:lnSpc>
              <a:buClrTx/>
              <a:buSzTx/>
              <a:buFontTx/>
            </a:pPr>
            <a:r>
              <a:rPr lang="zh-CN" altLang="en-US" sz="1900" b="1" dirty="0">
                <a:solidFill>
                  <a:schemeClr val="tx1">
                    <a:lumMod val="75000"/>
                    <a:lumOff val="25000"/>
                  </a:schemeClr>
                </a:solidFill>
                <a:cs typeface="+mn-ea"/>
              </a:rPr>
              <a:t>1. 准时准点</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良好的饮食习惯要从准时准点开始培养。三餐两点是机构的常规安排，正常三餐时间为早餐时间为7：00—8：00（但大多机构不提供早餐），午餐时间为11：00—12：00，晚餐时间为17：00—18：00。</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早点时间可选9：00—10：00，加餐内容为各式饼点与牛奶/豆浆，补充能量。午点可选14：30—15：00，选择容易消化的面点、安排适量水果。</a:t>
            </a:r>
          </a:p>
        </p:txBody>
      </p:sp>
    </p:spTree>
  </p:cSld>
  <p:clrMapOvr>
    <a:masterClrMapping/>
  </p:clrMapOvr>
  <p:transition spd="slow">
    <p:rand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适量适度</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先算后吃的带量食谱模式，是根据幼儿每日所需营养素，制定出全园每周、每月食物种类及其重量的食谱，做到平衡膳食，保证儿童每天的营养供给。</a:t>
            </a:r>
          </a:p>
          <a:p>
            <a:pPr indent="504190" algn="just" fontAlgn="auto">
              <a:lnSpc>
                <a:spcPct val="175000"/>
              </a:lnSpc>
              <a:buClrTx/>
              <a:buSzTx/>
              <a:buFontTx/>
            </a:pPr>
            <a:r>
              <a:rPr lang="zh-CN" altLang="en-US" sz="1900" b="1" dirty="0">
                <a:solidFill>
                  <a:schemeClr val="tx1">
                    <a:lumMod val="75000"/>
                    <a:lumOff val="25000"/>
                  </a:schemeClr>
                </a:solidFill>
                <a:cs typeface="+mn-ea"/>
                <a:sym typeface="+mn-ea"/>
              </a:rPr>
              <a:t>3. 保证良好就餐环境</a:t>
            </a:r>
            <a:endParaRPr lang="zh-CN" altLang="en-US" sz="1900" b="1" dirty="0">
              <a:solidFill>
                <a:schemeClr val="tx1">
                  <a:lumMod val="75000"/>
                  <a:lumOff val="25000"/>
                </a:schemeClr>
              </a:solidFill>
              <a:cs typeface="+mn-ea"/>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良好的就餐环境，能够帮助幼儿建立更好的饮食习惯，同时有利于幼儿食欲的增加，有利于幼儿产生进餐的兴趣。幼儿园、托育机构通常会在餐前通过小活动或者小故事适当调整幼儿的心理状态，播放轻松的音乐营造愉悦的进餐氛围，少盛多添，在进餐过程中采用榜样示范法、奖励法、座位安排法等多种方法，营造一个良好的就餐环境。</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机构现存饮食习惯之错误示范</a:t>
            </a:r>
          </a:p>
          <a:p>
            <a:pPr indent="504190" algn="just" fontAlgn="auto">
              <a:lnSpc>
                <a:spcPct val="175000"/>
              </a:lnSpc>
              <a:buClrTx/>
              <a:buSzTx/>
              <a:buFontTx/>
            </a:pPr>
            <a:r>
              <a:rPr lang="zh-CN" altLang="en-US" sz="1900" b="1" dirty="0">
                <a:solidFill>
                  <a:schemeClr val="tx1">
                    <a:lumMod val="75000"/>
                    <a:lumOff val="25000"/>
                  </a:schemeClr>
                </a:solidFill>
                <a:cs typeface="+mn-ea"/>
              </a:rPr>
              <a:t>1. 进食时间错乱不固定</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幼儿园、托育机构如果忽视时间的管理，会影响消化器官的工作节律，引起消化液分泌不足，分泌活动进行缓慢，导致胃肠道疾病。</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例如，就餐时间间隔过短时，婴幼儿容易出现反酸、腹胀、腹痛、腹泻，甚至呕吐等现象；而就餐时间间隔过长，容易出现呃逆、腹痛、腹泻，甚至发生低血糖晕倒等情况；婴幼儿饥饱不均容易损伤脾胃，影响后续生长发育，所以规律的时间节点非常重要。</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088380"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饮食不节</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自身尚不能对食物的量有较好的把握，如果家长及机构忽视科学喂养的量，出现过量、过少过多交替或者过少的情况，容易引起各种疾病，如经常的过量容易出现营养过剩的情况，发生诸如肥胖、脂肪肝等疾病；过少容易出现营养不良的情况，造成体形消瘦，身材矮小，免疫力下降等。</a:t>
            </a:r>
          </a:p>
        </p:txBody>
      </p:sp>
      <p:pic>
        <p:nvPicPr>
          <p:cNvPr id="2" name="图片 1"/>
          <p:cNvPicPr>
            <a:picLocks noChangeAspect="1"/>
          </p:cNvPicPr>
          <p:nvPr>
            <p:custDataLst>
              <p:tags r:id="rId1"/>
            </p:custDataLst>
          </p:nvPr>
        </p:nvPicPr>
        <p:blipFill>
          <a:blip r:embed="rId3"/>
          <a:stretch>
            <a:fillRect/>
          </a:stretch>
        </p:blipFill>
        <p:spPr>
          <a:xfrm>
            <a:off x="7823835" y="1666875"/>
            <a:ext cx="3515360" cy="265239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9825" y="817245"/>
            <a:ext cx="2009140" cy="532130"/>
          </a:xfrm>
        </p:spPr>
        <p:txBody>
          <a:bodyPr/>
          <a:lstStyle/>
          <a:p>
            <a:r>
              <a:rPr lang="zh-CN" altLang="en-US" sz="2600" b="1" dirty="0">
                <a:solidFill>
                  <a:srgbClr val="61C38F"/>
                </a:solidFill>
                <a:latin typeface="+mn-lt"/>
                <a:cs typeface="+mn-ea"/>
                <a:sym typeface="+mn-lt"/>
              </a:rPr>
              <a:t>案例导入</a:t>
            </a:r>
          </a:p>
        </p:txBody>
      </p:sp>
      <p:sp>
        <p:nvSpPr>
          <p:cNvPr id="100" name="文本框 99"/>
          <p:cNvSpPr txBox="1"/>
          <p:nvPr/>
        </p:nvSpPr>
        <p:spPr>
          <a:xfrm>
            <a:off x="1034415" y="1349375"/>
            <a:ext cx="10196195" cy="4707890"/>
          </a:xfrm>
          <a:prstGeom prst="rect">
            <a:avLst/>
          </a:prstGeom>
          <a:noFill/>
          <a:ln w="9525">
            <a:noFill/>
          </a:ln>
        </p:spPr>
        <p:txBody>
          <a:bodyPr wrap="square">
            <a:spAutoFit/>
          </a:bodyPr>
          <a:lstStyle/>
          <a:p>
            <a:pPr indent="485775" algn="just" fontAlgn="auto">
              <a:lnSpc>
                <a:spcPct val="15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妞妞是阳光幼儿园的一名小班幼儿，入园已经1个多月。入园前，其母亲就向老师反映，妞妞的饮食习惯不好：不喜欢蔬菜，喜欢吃肉；平时偏爱零食，尤其是甜食……妞妞进入幼儿园后，老师发现，每到午餐时间，她都不太愿意就餐。就算坐到餐桌旁，对于盘中的菜也提不起兴趣，吃了没几口便起身离开，嘴里还嚷着“我要玩玩具”。老师再次与家长沟通后，发现妞妞吃零食的频率较高，家里有其他人在吃零食时，她通常也会去蹭一口。在家就餐时，每当妞妞表示已吃饱想离开，家长便认为妞妞在为吃零食找借口，对妞妞的要求不予理睬，依旧让她坐好，并要求她将剩下的饭菜吃完。</a:t>
            </a:r>
          </a:p>
          <a:p>
            <a:pPr indent="485775" algn="just" fontAlgn="auto">
              <a:lnSpc>
                <a:spcPct val="15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从案例中，你发现了哪些问题呢？妞妞的情况是个案还是普遍情况？妞妞的饮食行为习惯存在哪些问题呢？家长平日的喂养存在哪些误区呢？幼儿园老师是否能帮助妞妞改正这些不良的习惯呢？相信在学习完本章节的内容后，以上的诸多问题都能得到解答。</a:t>
            </a:r>
          </a:p>
        </p:txBody>
      </p:sp>
    </p:spTree>
  </p:cSld>
  <p:clrMapOvr>
    <a:masterClrMapping/>
  </p:clrMapOvr>
  <p:transition spd="slow">
    <p:rand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进食氛围紧张</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幼儿本身就易出现进食专注性较差的现象，容易边吃饭边玩，或是边吃饭边看电视，或是边吃饭边讲话。</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不少教师带领幼儿进食的方法也有误，一味过分强调幼儿的进餐速度，如提出看谁第一个吃完的比赛，该方式会营造紧张不适的进餐氛围，导致幼儿在紧张的环境中不能体会吃饭的快乐，仿佛在完成任务。部分教师还会过度苛责幼儿进食量的多少。</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30045"/>
            <a:ext cx="9537700" cy="3885565"/>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054475"/>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sp>
        <p:nvSpPr>
          <p:cNvPr id="18" name="流程图: 数据 17"/>
          <p:cNvSpPr/>
          <p:nvPr/>
        </p:nvSpPr>
        <p:spPr>
          <a:xfrm flipH="1">
            <a:off x="2512895"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106437"/>
            <a:ext cx="8593758" cy="291909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随着科学技术的进步，人们认识水平的提高，近年来我国婴幼儿的营养状况得到显著改善。但在婴幼儿的营养膳食中仍存在不少问题，如从事婴幼儿膳食管理专业人员的缺乏；机构管理水平的参差不齐，存在营养不均衡、卫生环境尚需改进等问题；家庭膳食计划存在误区；等等。本章的主要知识点在于掌握目前我国现阶段婴幼儿膳食的实际情况，掌握饮食行为原则，以进一步正确指导婴幼儿养成良好的饮食习惯，纠正家长喂养的误区，指导机构进行膳食管理。</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chemeClr val="accent6">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43B179"/>
                </a:solidFill>
                <a:sym typeface="+mn-ea"/>
              </a:rPr>
              <a:t>本章小结</a:t>
            </a:r>
          </a:p>
        </p:txBody>
      </p:sp>
    </p:spTree>
  </p:cSld>
  <p:clrMapOvr>
    <a:masterClrMapping/>
  </p:clrMapOvr>
  <p:transition spd="slow">
    <p:random/>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31595" y="1612265"/>
            <a:ext cx="9537700" cy="4231640"/>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67205" y="2106295"/>
            <a:ext cx="8863850" cy="3390265"/>
          </a:xfrm>
          <a:prstGeom prst="rect">
            <a:avLst/>
          </a:prstGeom>
          <a:noFill/>
        </p:spPr>
        <p:txBody>
          <a:bodyPr wrap="square" rtlCol="0">
            <a:spAutoFit/>
          </a:bodyPr>
          <a:lstStyle/>
          <a:p>
            <a:pPr indent="457200" algn="just">
              <a:lnSpc>
                <a:spcPct val="175000"/>
              </a:lnSpc>
              <a:buClrTx/>
              <a:buSzTx/>
              <a:buNone/>
            </a:pPr>
            <a:r>
              <a:rPr sz="1750" dirty="0">
                <a:solidFill>
                  <a:schemeClr val="tx1">
                    <a:lumMod val="85000"/>
                    <a:lumOff val="15000"/>
                  </a:schemeClr>
                </a:solidFill>
                <a:latin typeface="+mn-ea"/>
                <a:cs typeface="+mn-ea"/>
              </a:rPr>
              <a:t>1. 目前，我国婴幼儿营养膳食管理存在哪些机遇和挑战？</a:t>
            </a:r>
          </a:p>
          <a:p>
            <a:pPr indent="457200" algn="just">
              <a:lnSpc>
                <a:spcPct val="175000"/>
              </a:lnSpc>
              <a:buClrTx/>
              <a:buSzTx/>
              <a:buNone/>
            </a:pPr>
            <a:r>
              <a:rPr sz="1750" dirty="0">
                <a:solidFill>
                  <a:schemeClr val="tx1">
                    <a:lumMod val="85000"/>
                    <a:lumOff val="15000"/>
                  </a:schemeClr>
                </a:solidFill>
                <a:latin typeface="+mn-ea"/>
                <a:cs typeface="+mn-ea"/>
              </a:rPr>
              <a:t>2. 家长和机构应注意哪些幼儿饮食行为原则？</a:t>
            </a:r>
          </a:p>
          <a:p>
            <a:pPr indent="457200" algn="just">
              <a:lnSpc>
                <a:spcPct val="175000"/>
              </a:lnSpc>
              <a:buClrTx/>
              <a:buSzTx/>
              <a:buNone/>
            </a:pPr>
            <a:r>
              <a:rPr sz="1750" dirty="0">
                <a:solidFill>
                  <a:schemeClr val="tx1">
                    <a:lumMod val="85000"/>
                    <a:lumOff val="15000"/>
                  </a:schemeClr>
                </a:solidFill>
                <a:latin typeface="+mn-ea"/>
                <a:cs typeface="+mn-ea"/>
              </a:rPr>
              <a:t>3. 幼儿常见的不良饮食习惯有哪些？该如何培养幼儿良好的饮食习惯？</a:t>
            </a:r>
          </a:p>
          <a:p>
            <a:pPr indent="457200" algn="just">
              <a:lnSpc>
                <a:spcPct val="175000"/>
              </a:lnSpc>
              <a:buClrTx/>
              <a:buSzTx/>
              <a:buNone/>
            </a:pPr>
            <a:r>
              <a:rPr sz="1750" dirty="0">
                <a:solidFill>
                  <a:schemeClr val="tx1">
                    <a:lumMod val="85000"/>
                    <a:lumOff val="15000"/>
                  </a:schemeClr>
                </a:solidFill>
                <a:latin typeface="+mn-ea"/>
                <a:cs typeface="+mn-ea"/>
              </a:rPr>
              <a:t>4. 生活中常见的喂养误区有哪些？如何正确引导家长进行正确合理的喂养？</a:t>
            </a:r>
          </a:p>
          <a:p>
            <a:pPr indent="457200" algn="just">
              <a:lnSpc>
                <a:spcPct val="175000"/>
              </a:lnSpc>
              <a:buClrTx/>
              <a:buSzTx/>
              <a:buNone/>
            </a:pPr>
            <a:r>
              <a:rPr sz="1750" dirty="0">
                <a:solidFill>
                  <a:schemeClr val="tx1">
                    <a:lumMod val="85000"/>
                    <a:lumOff val="15000"/>
                  </a:schemeClr>
                </a:solidFill>
                <a:latin typeface="+mn-ea"/>
                <a:cs typeface="+mn-ea"/>
              </a:rPr>
              <a:t>5. 机构正确搭配膳食营养需做到哪些？</a:t>
            </a:r>
          </a:p>
          <a:p>
            <a:pPr indent="457200" algn="just">
              <a:lnSpc>
                <a:spcPct val="175000"/>
              </a:lnSpc>
              <a:buClrTx/>
              <a:buSzTx/>
              <a:buNone/>
            </a:pPr>
            <a:r>
              <a:rPr sz="1750" dirty="0">
                <a:solidFill>
                  <a:schemeClr val="tx1">
                    <a:lumMod val="85000"/>
                    <a:lumOff val="15000"/>
                  </a:schemeClr>
                </a:solidFill>
                <a:latin typeface="+mn-ea"/>
                <a:cs typeface="+mn-ea"/>
              </a:rPr>
              <a:t>6. 结合本章内容，调查并记录幼儿在家中及幼儿园、托育机构中的饮食情况，列出家庭、机构在幼儿膳食搭配上存在的优缺点，并调查其原因，共同探讨和制定改进方案。</a:t>
            </a:r>
          </a:p>
        </p:txBody>
      </p:sp>
      <p:sp>
        <p:nvSpPr>
          <p:cNvPr id="7" name="矩形: 圆角 6"/>
          <p:cNvSpPr/>
          <p:nvPr/>
        </p:nvSpPr>
        <p:spPr>
          <a:xfrm>
            <a:off x="1263015" y="1550035"/>
            <a:ext cx="9674860" cy="435610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7461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7664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p:transition spd="slow">
    <p:random/>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43B179"/>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7DCEA1"/>
              </a:solidFill>
              <a:effectLst/>
              <a:latin typeface="汉仪太极体简" panose="02010600000101010101" pitchFamily="2" charset="-122"/>
              <a:ea typeface="汉仪太极体简" panose="02010600000101010101" pitchFamily="2" charset="-122"/>
            </a:endParaRPr>
          </a:p>
        </p:txBody>
      </p:sp>
      <p:pic>
        <p:nvPicPr>
          <p:cNvPr id="9" name="图片 8" descr="卡通人物&#10;&#10;描述已自动生成"/>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l="34453" r="30255"/>
          <a:stretch>
            <a:fillRect/>
          </a:stretch>
        </p:blipFill>
        <p:spPr>
          <a:xfrm>
            <a:off x="7169150" y="828040"/>
            <a:ext cx="2956560" cy="6283960"/>
          </a:xfrm>
          <a:prstGeom prst="rect">
            <a:avLst/>
          </a:prstGeom>
        </p:spPr>
      </p:pic>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088390" y="934720"/>
            <a:ext cx="10015855" cy="4902200"/>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PA" val="v3.0.1"/>
</p:tagLst>
</file>

<file path=ppt/tags/tag123.xml><?xml version="1.0" encoding="utf-8"?>
<p:tagLst xmlns:a="http://schemas.openxmlformats.org/drawingml/2006/main" xmlns:r="http://schemas.openxmlformats.org/officeDocument/2006/relationships" xmlns:p="http://schemas.openxmlformats.org/presentationml/2006/main">
  <p:tag name="PA" val="v3.0.1"/>
</p:tagLst>
</file>

<file path=ppt/tags/tag124.xml><?xml version="1.0" encoding="utf-8"?>
<p:tagLst xmlns:a="http://schemas.openxmlformats.org/drawingml/2006/main" xmlns:r="http://schemas.openxmlformats.org/officeDocument/2006/relationships" xmlns:p="http://schemas.openxmlformats.org/presentationml/2006/main">
  <p:tag name="PA" val="v3.0.1"/>
</p:tagLst>
</file>

<file path=ppt/tags/tag125.xml><?xml version="1.0" encoding="utf-8"?>
<p:tagLst xmlns:a="http://schemas.openxmlformats.org/drawingml/2006/main" xmlns:r="http://schemas.openxmlformats.org/officeDocument/2006/relationships" xmlns:p="http://schemas.openxmlformats.org/presentationml/2006/main">
  <p:tag name="PA" val="v3.0.1"/>
</p:tagLst>
</file>

<file path=ppt/tags/tag126.xml><?xml version="1.0" encoding="utf-8"?>
<p:tagLst xmlns:a="http://schemas.openxmlformats.org/drawingml/2006/main" xmlns:r="http://schemas.openxmlformats.org/officeDocument/2006/relationships" xmlns:p="http://schemas.openxmlformats.org/presentationml/2006/main">
  <p:tag name="PA" val="v3.0.1"/>
</p:tagLst>
</file>

<file path=ppt/tags/tag127.xml><?xml version="1.0" encoding="utf-8"?>
<p:tagLst xmlns:a="http://schemas.openxmlformats.org/drawingml/2006/main" xmlns:r="http://schemas.openxmlformats.org/officeDocument/2006/relationships" xmlns:p="http://schemas.openxmlformats.org/presentationml/2006/main">
  <p:tag name="PA" val="v3.0.1"/>
</p:tagLst>
</file>

<file path=ppt/tags/tag128.xml><?xml version="1.0" encoding="utf-8"?>
<p:tagLst xmlns:a="http://schemas.openxmlformats.org/drawingml/2006/main" xmlns:r="http://schemas.openxmlformats.org/officeDocument/2006/relationships" xmlns:p="http://schemas.openxmlformats.org/presentationml/2006/main">
  <p:tag name="PA" val="v3.0.1"/>
</p:tagLst>
</file>

<file path=ppt/tags/tag129.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PA" val="v3.0.1"/>
</p:tagLst>
</file>

<file path=ppt/tags/tag167.xml><?xml version="1.0" encoding="utf-8"?>
<p:tagLst xmlns:a="http://schemas.openxmlformats.org/drawingml/2006/main" xmlns:r="http://schemas.openxmlformats.org/officeDocument/2006/relationships" xmlns:p="http://schemas.openxmlformats.org/presentationml/2006/main">
  <p:tag name="PA" val="v3.0.1"/>
</p:tagLst>
</file>

<file path=ppt/tags/tag168.xml><?xml version="1.0" encoding="utf-8"?>
<p:tagLst xmlns:a="http://schemas.openxmlformats.org/drawingml/2006/main" xmlns:r="http://schemas.openxmlformats.org/officeDocument/2006/relationships" xmlns:p="http://schemas.openxmlformats.org/presentationml/2006/main">
  <p:tag name="PA" val="v3.0.1"/>
</p:tagLst>
</file>

<file path=ppt/tags/tag169.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PA" val="v3.0.1"/>
</p:tagLst>
</file>

<file path=ppt/tags/tag171.xml><?xml version="1.0" encoding="utf-8"?>
<p:tagLst xmlns:a="http://schemas.openxmlformats.org/drawingml/2006/main" xmlns:r="http://schemas.openxmlformats.org/officeDocument/2006/relationships" xmlns:p="http://schemas.openxmlformats.org/presentationml/2006/main">
  <p:tag name="PA" val="v3.0.1"/>
</p:tagLst>
</file>

<file path=ppt/tags/tag172.xml><?xml version="1.0" encoding="utf-8"?>
<p:tagLst xmlns:a="http://schemas.openxmlformats.org/drawingml/2006/main" xmlns:r="http://schemas.openxmlformats.org/officeDocument/2006/relationships" xmlns:p="http://schemas.openxmlformats.org/presentationml/2006/main">
  <p:tag name="PA" val="v3.0.1"/>
</p:tagLst>
</file>

<file path=ppt/tags/tag173.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PA" val="v3.0.1"/>
</p:tagLst>
</file>

<file path=ppt/tags/tag207.xml><?xml version="1.0" encoding="utf-8"?>
<p:tagLst xmlns:a="http://schemas.openxmlformats.org/drawingml/2006/main" xmlns:r="http://schemas.openxmlformats.org/officeDocument/2006/relationships" xmlns:p="http://schemas.openxmlformats.org/presentationml/2006/main">
  <p:tag name="PA" val="v3.0.1"/>
</p:tagLst>
</file>

<file path=ppt/tags/tag208.xml><?xml version="1.0" encoding="utf-8"?>
<p:tagLst xmlns:a="http://schemas.openxmlformats.org/drawingml/2006/main" xmlns:r="http://schemas.openxmlformats.org/officeDocument/2006/relationships" xmlns:p="http://schemas.openxmlformats.org/presentationml/2006/main">
  <p:tag name="PA" val="v3.0.1"/>
</p:tagLst>
</file>

<file path=ppt/tags/tag209.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PA" val="v3.0.1"/>
</p:tagLst>
</file>

<file path=ppt/tags/tag211.xml><?xml version="1.0" encoding="utf-8"?>
<p:tagLst xmlns:a="http://schemas.openxmlformats.org/drawingml/2006/main" xmlns:r="http://schemas.openxmlformats.org/officeDocument/2006/relationships" xmlns:p="http://schemas.openxmlformats.org/presentationml/2006/main">
  <p:tag name="PA" val="v3.0.1"/>
</p:tagLst>
</file>

<file path=ppt/tags/tag212.xml><?xml version="1.0" encoding="utf-8"?>
<p:tagLst xmlns:a="http://schemas.openxmlformats.org/drawingml/2006/main" xmlns:r="http://schemas.openxmlformats.org/officeDocument/2006/relationships" xmlns:p="http://schemas.openxmlformats.org/presentationml/2006/main">
  <p:tag name="PA" val="v3.0.1"/>
</p:tagLst>
</file>

<file path=ppt/tags/tag213.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81.xml><?xml version="1.0" encoding="utf-8"?>
<p:tagLst xmlns:a="http://schemas.openxmlformats.org/drawingml/2006/main" xmlns:r="http://schemas.openxmlformats.org/officeDocument/2006/relationships" xmlns:p="http://schemas.openxmlformats.org/presentationml/2006/main">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13563</Words>
  <Application>Microsoft Office PowerPoint</Application>
  <PresentationFormat>宽屏</PresentationFormat>
  <Paragraphs>280</Paragraphs>
  <Slides>83</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83</vt:i4>
      </vt:variant>
    </vt:vector>
  </HeadingPairs>
  <TitlesOfParts>
    <vt:vector size="94" baseType="lpstr">
      <vt:lpstr>等线</vt:lpstr>
      <vt:lpstr>汉仪太极体简</vt:lpstr>
      <vt:lpstr>楷体</vt:lpstr>
      <vt:lpstr>宋体</vt:lpstr>
      <vt:lpstr>微软雅黑</vt:lpstr>
      <vt:lpstr>字魂27号-布丁体</vt:lpstr>
      <vt:lpstr>Alex Brush</vt:lpstr>
      <vt:lpstr>Alibaba Sans</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340</cp:revision>
  <dcterms:created xsi:type="dcterms:W3CDTF">2022-05-22T12:08:00Z</dcterms:created>
  <dcterms:modified xsi:type="dcterms:W3CDTF">2023-03-09T01:16:26Z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07C69155E4214B20B38017887BAFBBD9</vt:lpwstr>
  </property>
  <property fmtid="{D5CDD505-2E9C-101B-9397-08002B2CF9AE}" pid="3" name="KSOProductBuildVer">
    <vt:lpwstr>2052-11.1.0.13703</vt:lpwstr>
  </property>
</Properties>
</file>