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3.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286" r:id="rId2"/>
    <p:sldId id="291" r:id="rId3"/>
    <p:sldId id="327" r:id="rId4"/>
    <p:sldId id="328" r:id="rId5"/>
    <p:sldId id="329" r:id="rId6"/>
    <p:sldId id="299" r:id="rId7"/>
    <p:sldId id="506" r:id="rId8"/>
    <p:sldId id="632" r:id="rId9"/>
    <p:sldId id="633" r:id="rId10"/>
    <p:sldId id="639" r:id="rId11"/>
    <p:sldId id="641" r:id="rId12"/>
    <p:sldId id="642" r:id="rId13"/>
    <p:sldId id="643" r:id="rId14"/>
    <p:sldId id="644" r:id="rId15"/>
    <p:sldId id="646" r:id="rId16"/>
    <p:sldId id="640" r:id="rId17"/>
    <p:sldId id="647" r:id="rId18"/>
    <p:sldId id="649" r:id="rId19"/>
    <p:sldId id="650" r:id="rId20"/>
    <p:sldId id="651" r:id="rId21"/>
    <p:sldId id="652" r:id="rId22"/>
    <p:sldId id="653" r:id="rId23"/>
    <p:sldId id="645" r:id="rId24"/>
    <p:sldId id="654" r:id="rId25"/>
    <p:sldId id="656" r:id="rId26"/>
    <p:sldId id="657" r:id="rId27"/>
    <p:sldId id="658" r:id="rId28"/>
    <p:sldId id="659" r:id="rId29"/>
    <p:sldId id="660" r:id="rId30"/>
    <p:sldId id="661" r:id="rId31"/>
    <p:sldId id="662" r:id="rId32"/>
    <p:sldId id="680" r:id="rId33"/>
    <p:sldId id="681" r:id="rId34"/>
    <p:sldId id="682" r:id="rId35"/>
    <p:sldId id="683" r:id="rId36"/>
    <p:sldId id="684" r:id="rId37"/>
    <p:sldId id="663" r:id="rId38"/>
    <p:sldId id="687" r:id="rId39"/>
    <p:sldId id="688" r:id="rId40"/>
    <p:sldId id="689" r:id="rId41"/>
    <p:sldId id="690" r:id="rId42"/>
    <p:sldId id="691" r:id="rId43"/>
    <p:sldId id="692" r:id="rId44"/>
    <p:sldId id="693" r:id="rId45"/>
    <p:sldId id="694" r:id="rId46"/>
    <p:sldId id="655" r:id="rId47"/>
    <p:sldId id="665" r:id="rId48"/>
    <p:sldId id="664" r:id="rId49"/>
    <p:sldId id="668" r:id="rId50"/>
    <p:sldId id="669" r:id="rId51"/>
    <p:sldId id="670" r:id="rId52"/>
    <p:sldId id="671" r:id="rId53"/>
    <p:sldId id="672" r:id="rId54"/>
    <p:sldId id="673" r:id="rId55"/>
    <p:sldId id="674" r:id="rId56"/>
    <p:sldId id="675" r:id="rId57"/>
    <p:sldId id="502" r:id="rId58"/>
    <p:sldId id="503" r:id="rId59"/>
    <p:sldId id="504" r:id="rId60"/>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DCEA1"/>
    <a:srgbClr val="ABE0C1"/>
    <a:srgbClr val="83B5E0"/>
    <a:srgbClr val="43B179"/>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619854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2936779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1982350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360349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24</a:t>
            </a:fld>
            <a:endParaRPr lang="zh-CN" altLang="en-US"/>
          </a:p>
        </p:txBody>
      </p:sp>
    </p:spTree>
    <p:extLst>
      <p:ext uri="{BB962C8B-B14F-4D97-AF65-F5344CB8AC3E}">
        <p14:creationId xmlns:p14="http://schemas.microsoft.com/office/powerpoint/2010/main" val="2283976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59</a:t>
            </a:fld>
            <a:endParaRPr lang="zh-CN" altLang="en-US"/>
          </a:p>
        </p:txBody>
      </p:sp>
    </p:spTree>
    <p:extLst>
      <p:ext uri="{BB962C8B-B14F-4D97-AF65-F5344CB8AC3E}">
        <p14:creationId xmlns:p14="http://schemas.microsoft.com/office/powerpoint/2010/main" val="2020816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slideLayout" Target="../slideLayouts/slideLayout5.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s>
</file>

<file path=ppt/slides/_rels/slide16.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9"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10" Type="http://schemas.openxmlformats.org/officeDocument/2006/relationships/slideLayout" Target="../slideLayouts/slideLayout5.xml"/><Relationship Id="rId4" Type="http://schemas.openxmlformats.org/officeDocument/2006/relationships/tags" Target="../tags/tag100.xml"/><Relationship Id="rId9" Type="http://schemas.openxmlformats.org/officeDocument/2006/relationships/tags" Target="../tags/tag10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106.xml"/></Relationships>
</file>

<file path=ppt/slides/_rels/slide24.xml.rels><?xml version="1.0" encoding="UTF-8" standalone="yes"?>
<Relationships xmlns="http://schemas.openxmlformats.org/package/2006/relationships"><Relationship Id="rId13" Type="http://schemas.openxmlformats.org/officeDocument/2006/relationships/tags" Target="../tags/tag119.xml"/><Relationship Id="rId18" Type="http://schemas.openxmlformats.org/officeDocument/2006/relationships/tags" Target="../tags/tag124.xml"/><Relationship Id="rId26" Type="http://schemas.openxmlformats.org/officeDocument/2006/relationships/tags" Target="../tags/tag132.xml"/><Relationship Id="rId3" Type="http://schemas.openxmlformats.org/officeDocument/2006/relationships/tags" Target="../tags/tag109.xml"/><Relationship Id="rId21" Type="http://schemas.openxmlformats.org/officeDocument/2006/relationships/tags" Target="../tags/tag127.xml"/><Relationship Id="rId34" Type="http://schemas.openxmlformats.org/officeDocument/2006/relationships/image" Target="../media/image20.png"/><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3.xml"/><Relationship Id="rId25" Type="http://schemas.openxmlformats.org/officeDocument/2006/relationships/tags" Target="../tags/tag131.xml"/><Relationship Id="rId33" Type="http://schemas.openxmlformats.org/officeDocument/2006/relationships/image" Target="../media/image15.png"/><Relationship Id="rId2" Type="http://schemas.openxmlformats.org/officeDocument/2006/relationships/tags" Target="../tags/tag108.xml"/><Relationship Id="rId16" Type="http://schemas.openxmlformats.org/officeDocument/2006/relationships/tags" Target="../tags/tag122.xml"/><Relationship Id="rId20" Type="http://schemas.openxmlformats.org/officeDocument/2006/relationships/tags" Target="../tags/tag126.xml"/><Relationship Id="rId29" Type="http://schemas.openxmlformats.org/officeDocument/2006/relationships/tags" Target="../tags/tag135.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24" Type="http://schemas.openxmlformats.org/officeDocument/2006/relationships/tags" Target="../tags/tag130.xml"/><Relationship Id="rId32" Type="http://schemas.openxmlformats.org/officeDocument/2006/relationships/notesSlide" Target="../notesSlides/notesSlide3.xml"/><Relationship Id="rId5" Type="http://schemas.openxmlformats.org/officeDocument/2006/relationships/tags" Target="../tags/tag111.xml"/><Relationship Id="rId15" Type="http://schemas.openxmlformats.org/officeDocument/2006/relationships/tags" Target="../tags/tag121.xml"/><Relationship Id="rId23" Type="http://schemas.openxmlformats.org/officeDocument/2006/relationships/tags" Target="../tags/tag129.xml"/><Relationship Id="rId28" Type="http://schemas.openxmlformats.org/officeDocument/2006/relationships/tags" Target="../tags/tag134.xml"/><Relationship Id="rId10" Type="http://schemas.openxmlformats.org/officeDocument/2006/relationships/tags" Target="../tags/tag116.xml"/><Relationship Id="rId19" Type="http://schemas.openxmlformats.org/officeDocument/2006/relationships/tags" Target="../tags/tag125.xml"/><Relationship Id="rId31" Type="http://schemas.openxmlformats.org/officeDocument/2006/relationships/slideLayout" Target="../slideLayouts/slideLayout9.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 Id="rId22" Type="http://schemas.openxmlformats.org/officeDocument/2006/relationships/tags" Target="../tags/tag128.xml"/><Relationship Id="rId27" Type="http://schemas.openxmlformats.org/officeDocument/2006/relationships/tags" Target="../tags/tag133.xml"/><Relationship Id="rId30" Type="http://schemas.openxmlformats.org/officeDocument/2006/relationships/tags" Target="../tags/tag136.xml"/><Relationship Id="rId8" Type="http://schemas.openxmlformats.org/officeDocument/2006/relationships/tags" Target="../tags/tag114.xml"/></Relationships>
</file>

<file path=ppt/slides/_rels/slide25.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image" Target="../media/image21.png"/><Relationship Id="rId4"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5.xml"/><Relationship Id="rId1" Type="http://schemas.openxmlformats.org/officeDocument/2006/relationships/tags" Target="../tags/tag1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5.xml"/><Relationship Id="rId1" Type="http://schemas.openxmlformats.org/officeDocument/2006/relationships/tags" Target="../tags/tag14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9.xml"/></Relationships>
</file>

<file path=ppt/slides/_rels/slide37.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4.xml"/></Relationships>
</file>

<file path=ppt/slides/_rels/slide4.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5.xml"/><Relationship Id="rId1" Type="http://schemas.openxmlformats.org/officeDocument/2006/relationships/tags" Target="../tags/tag15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9.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5.xml"/><Relationship Id="rId1" Type="http://schemas.openxmlformats.org/officeDocument/2006/relationships/tags" Target="../tags/tag16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29.png"/><Relationship Id="rId4" Type="http://schemas.openxmlformats.org/officeDocument/2006/relationships/image" Target="../media/image28.png"/></Relationships>
</file>

<file path=ppt/slides/_rels/slide47.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image" Target="../media/image30.png"/><Relationship Id="rId4"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5.xml"/><Relationship Id="rId1" Type="http://schemas.openxmlformats.org/officeDocument/2006/relationships/tags" Target="../tags/tag168.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169.xml"/></Relationships>
</file>

<file path=ppt/slides/_rels/slide57.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6.xml"/><Relationship Id="rId5" Type="http://schemas.openxmlformats.org/officeDocument/2006/relationships/image" Target="../media/image13.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3" Type="http://schemas.openxmlformats.org/officeDocument/2006/relationships/tags" Target="../tags/tag50.xml"/><Relationship Id="rId18" Type="http://schemas.openxmlformats.org/officeDocument/2006/relationships/tags" Target="../tags/tag55.xml"/><Relationship Id="rId26" Type="http://schemas.openxmlformats.org/officeDocument/2006/relationships/tags" Target="../tags/tag63.xml"/><Relationship Id="rId3" Type="http://schemas.openxmlformats.org/officeDocument/2006/relationships/tags" Target="../tags/tag40.xml"/><Relationship Id="rId21" Type="http://schemas.openxmlformats.org/officeDocument/2006/relationships/tags" Target="../tags/tag58.xml"/><Relationship Id="rId34" Type="http://schemas.openxmlformats.org/officeDocument/2006/relationships/image" Target="../media/image16.png"/><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5" Type="http://schemas.openxmlformats.org/officeDocument/2006/relationships/tags" Target="../tags/tag62.xml"/><Relationship Id="rId33" Type="http://schemas.openxmlformats.org/officeDocument/2006/relationships/image" Target="../media/image15.png"/><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tags" Target="../tags/tag57.xml"/><Relationship Id="rId29" Type="http://schemas.openxmlformats.org/officeDocument/2006/relationships/tags" Target="../tags/tag66.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24" Type="http://schemas.openxmlformats.org/officeDocument/2006/relationships/tags" Target="../tags/tag61.xml"/><Relationship Id="rId32" Type="http://schemas.openxmlformats.org/officeDocument/2006/relationships/notesSlide" Target="../notesSlides/notesSlide2.xml"/><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tags" Target="../tags/tag60.xml"/><Relationship Id="rId28" Type="http://schemas.openxmlformats.org/officeDocument/2006/relationships/tags" Target="../tags/tag65.xml"/><Relationship Id="rId10" Type="http://schemas.openxmlformats.org/officeDocument/2006/relationships/tags" Target="../tags/tag47.xml"/><Relationship Id="rId19" Type="http://schemas.openxmlformats.org/officeDocument/2006/relationships/tags" Target="../tags/tag56.xml"/><Relationship Id="rId31" Type="http://schemas.openxmlformats.org/officeDocument/2006/relationships/slideLayout" Target="../slideLayouts/slideLayout9.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tags" Target="../tags/tag59.xml"/><Relationship Id="rId27" Type="http://schemas.openxmlformats.org/officeDocument/2006/relationships/tags" Target="../tags/tag64.xml"/><Relationship Id="rId30" Type="http://schemas.openxmlformats.org/officeDocument/2006/relationships/tags" Target="../tags/tag67.xml"/><Relationship Id="rId8" Type="http://schemas.openxmlformats.org/officeDocument/2006/relationships/tags" Target="../tags/tag4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5.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custDataLst>
              <p:tags r:id="rId1"/>
            </p:custDataLst>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5">
            <a:extLst>
              <a:ext uri="{28A0092B-C50C-407E-A947-70E740481C1C}">
                <a14:useLocalDpi xmlns:a14="http://schemas.microsoft.com/office/drawing/2010/main" val="0"/>
              </a:ext>
            </a:extLst>
          </a:blip>
          <a:srcRect l="34453" r="30255"/>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脂类</a:t>
            </a:r>
          </a:p>
          <a:p>
            <a:pPr indent="504190" algn="just" fontAlgn="auto">
              <a:lnSpc>
                <a:spcPct val="175000"/>
              </a:lnSpc>
              <a:buClrTx/>
              <a:buSzTx/>
              <a:buFontTx/>
            </a:pPr>
            <a:r>
              <a:rPr lang="zh-CN" altLang="en-US" sz="1900" dirty="0">
                <a:solidFill>
                  <a:srgbClr val="211D1E"/>
                </a:solidFill>
                <a:cs typeface="+mn-ea"/>
              </a:rPr>
              <a:t>脂类是</a:t>
            </a:r>
            <a:r>
              <a:rPr lang="zh-CN" altLang="en-US" sz="1900" b="1" dirty="0">
                <a:solidFill>
                  <a:srgbClr val="7DCEA1"/>
                </a:solidFill>
                <a:cs typeface="+mn-ea"/>
              </a:rPr>
              <a:t>油、脂肪、类脂</a:t>
            </a:r>
            <a:r>
              <a:rPr lang="zh-CN" altLang="en-US" sz="1900" dirty="0">
                <a:solidFill>
                  <a:srgbClr val="211D1E"/>
                </a:solidFill>
                <a:cs typeface="+mn-ea"/>
              </a:rPr>
              <a:t>的总称。食物中的油性物质主要是油和脂肪，一般把常温下是液体的称作油，而把常温下是固体的称作脂肪。</a:t>
            </a:r>
          </a:p>
          <a:p>
            <a:pPr indent="504190" algn="just" fontAlgn="auto">
              <a:lnSpc>
                <a:spcPct val="175000"/>
              </a:lnSpc>
              <a:buClrTx/>
              <a:buSzTx/>
              <a:buFontTx/>
            </a:pPr>
            <a:r>
              <a:rPr lang="zh-CN" altLang="en-US" sz="1900" dirty="0">
                <a:solidFill>
                  <a:srgbClr val="211D1E"/>
                </a:solidFill>
                <a:cs typeface="+mn-ea"/>
              </a:rPr>
              <a:t>脂肪由</a:t>
            </a:r>
            <a:r>
              <a:rPr lang="zh-CN" altLang="en-US" sz="1900" b="1" dirty="0">
                <a:solidFill>
                  <a:srgbClr val="7DCEA1"/>
                </a:solidFill>
                <a:cs typeface="+mn-ea"/>
              </a:rPr>
              <a:t>C、H、O</a:t>
            </a:r>
            <a:r>
              <a:rPr lang="zh-CN" altLang="en-US" sz="1900" dirty="0">
                <a:solidFill>
                  <a:srgbClr val="211D1E"/>
                </a:solidFill>
                <a:cs typeface="+mn-ea"/>
              </a:rPr>
              <a:t>三种元素组成，是由甘油和脂肪酸组成的甘油三酯，其中甘油的分子比较简单，而脂肪酸的种类和长短却不相同。</a:t>
            </a:r>
          </a:p>
          <a:p>
            <a:pPr indent="504190" algn="just" fontAlgn="auto">
              <a:lnSpc>
                <a:spcPct val="175000"/>
              </a:lnSpc>
              <a:buClrTx/>
              <a:buSzTx/>
              <a:buFontTx/>
            </a:pPr>
            <a:r>
              <a:rPr lang="zh-CN" altLang="en-US" sz="1900" dirty="0">
                <a:solidFill>
                  <a:srgbClr val="211D1E"/>
                </a:solidFill>
                <a:cs typeface="+mn-ea"/>
              </a:rPr>
              <a:t>脂肪酸分三大类： </a:t>
            </a:r>
            <a:r>
              <a:rPr lang="zh-CN" altLang="en-US" sz="1900" b="1" dirty="0">
                <a:solidFill>
                  <a:srgbClr val="7DCEA1"/>
                </a:solidFill>
                <a:cs typeface="+mn-ea"/>
              </a:rPr>
              <a:t>饱和脂肪酸、单不饱和脂肪酸、多不饱和脂肪酸</a:t>
            </a:r>
            <a:r>
              <a:rPr lang="zh-CN" altLang="en-US" sz="1900" dirty="0">
                <a:solidFill>
                  <a:srgbClr val="211D1E"/>
                </a:solidFill>
                <a:cs typeface="+mn-ea"/>
              </a:rPr>
              <a:t>。脂肪可溶于多数有机溶剂，但不溶于水。</a:t>
            </a:r>
          </a:p>
          <a:p>
            <a:pPr indent="504190" algn="just" fontAlgn="auto">
              <a:lnSpc>
                <a:spcPct val="175000"/>
              </a:lnSpc>
              <a:buClrTx/>
              <a:buSzTx/>
              <a:buFontTx/>
            </a:pPr>
            <a:r>
              <a:rPr lang="zh-CN" altLang="en-US" sz="1900" dirty="0">
                <a:solidFill>
                  <a:srgbClr val="211D1E"/>
                </a:solidFill>
                <a:cs typeface="+mn-ea"/>
              </a:rPr>
              <a:t>同时，与氨基酸类似，脂肪酸也分为</a:t>
            </a:r>
            <a:r>
              <a:rPr lang="zh-CN" altLang="en-US" sz="1900" b="1" dirty="0">
                <a:solidFill>
                  <a:srgbClr val="7DCEA1"/>
                </a:solidFill>
                <a:cs typeface="+mn-ea"/>
              </a:rPr>
              <a:t>必需脂肪酸</a:t>
            </a:r>
            <a:r>
              <a:rPr lang="zh-CN" altLang="en-US" sz="1900" dirty="0">
                <a:solidFill>
                  <a:srgbClr val="211D1E"/>
                </a:solidFill>
                <a:cs typeface="+mn-ea"/>
              </a:rPr>
              <a:t>和</a:t>
            </a:r>
            <a:r>
              <a:rPr lang="zh-CN" altLang="en-US" sz="1900" b="1" dirty="0">
                <a:solidFill>
                  <a:srgbClr val="7DCEA1"/>
                </a:solidFill>
                <a:cs typeface="+mn-ea"/>
              </a:rPr>
              <a:t>非必需脂肪酸</a:t>
            </a:r>
            <a:r>
              <a:rPr lang="zh-CN" altLang="en-US" sz="1900" dirty="0">
                <a:solidFill>
                  <a:srgbClr val="211D1E"/>
                </a:solidFill>
                <a:cs typeface="+mn-ea"/>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1. 脂肪的供给量</a:t>
            </a:r>
          </a:p>
          <a:p>
            <a:pPr indent="504190" algn="just" fontAlgn="auto">
              <a:lnSpc>
                <a:spcPct val="175000"/>
              </a:lnSpc>
              <a:buClrTx/>
              <a:buSzTx/>
              <a:buFontTx/>
            </a:pPr>
            <a:r>
              <a:rPr lang="zh-CN" altLang="en-US" sz="1900" dirty="0">
                <a:solidFill>
                  <a:schemeClr val="bg2">
                    <a:lumMod val="25000"/>
                  </a:schemeClr>
                </a:solidFill>
                <a:cs typeface="+mn-ea"/>
              </a:rPr>
              <a:t>我国营养学会建议膳食中的脂肪供给量不宜超过总能量的30%，其中饱和、单不饱和、多不饱和脂肪酸的比例应为1∶1∶1。亚油酸提供的能量达到总能量的1%—2%时，即可满足人体对必需脂肪酸的需要。</a:t>
            </a:r>
          </a:p>
          <a:p>
            <a:pPr indent="504190" algn="just" fontAlgn="auto">
              <a:lnSpc>
                <a:spcPct val="175000"/>
              </a:lnSpc>
              <a:buClrTx/>
              <a:buSzTx/>
              <a:buFontTx/>
            </a:pPr>
            <a:r>
              <a:rPr lang="zh-CN" altLang="en-US" sz="1900" dirty="0">
                <a:solidFill>
                  <a:schemeClr val="bg2">
                    <a:lumMod val="25000"/>
                  </a:schemeClr>
                </a:solidFill>
                <a:cs typeface="+mn-ea"/>
              </a:rPr>
              <a:t>脂肪是重要的能量来源，2—3岁儿童的总脂肪摄入量应占能量摄入量的30％—35％；4—18岁儿童的总脂肪摄入量应占能量摄入量的25％—35％。必需脂肪酸的摄入量应为每日总能量摄入量的3％。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脂肪的来源</a:t>
            </a:r>
          </a:p>
          <a:p>
            <a:pPr indent="504190" algn="just" fontAlgn="auto">
              <a:lnSpc>
                <a:spcPct val="175000"/>
              </a:lnSpc>
              <a:buClrTx/>
              <a:buSzTx/>
              <a:buFontTx/>
            </a:pPr>
            <a:r>
              <a:rPr lang="zh-CN" altLang="en-US" sz="1900" dirty="0">
                <a:solidFill>
                  <a:srgbClr val="211D1E"/>
                </a:solidFill>
                <a:cs typeface="+mn-ea"/>
              </a:rPr>
              <a:t>脂肪的来源可分下述两种：</a:t>
            </a:r>
          </a:p>
          <a:p>
            <a:pPr indent="504190" algn="just" fontAlgn="auto">
              <a:lnSpc>
                <a:spcPct val="175000"/>
              </a:lnSpc>
              <a:buClrTx/>
              <a:buSzTx/>
              <a:buFontTx/>
            </a:pPr>
            <a:r>
              <a:rPr lang="zh-CN" altLang="en-US" sz="1900" b="1" dirty="0">
                <a:solidFill>
                  <a:srgbClr val="7DCEA1"/>
                </a:solidFill>
                <a:cs typeface="+mn-ea"/>
              </a:rPr>
              <a:t>动物性来源：</a:t>
            </a:r>
            <a:r>
              <a:rPr lang="zh-CN" altLang="en-US" sz="1900" dirty="0">
                <a:solidFill>
                  <a:srgbClr val="211D1E"/>
                </a:solidFill>
                <a:cs typeface="+mn-ea"/>
              </a:rPr>
              <a:t> 动物体内贮存的脂肪，如猪油、牛油、羊油、鱼油、骨髓、肥肉、鱼肝油等；动物乳中的脂肪，如奶油等。</a:t>
            </a:r>
          </a:p>
          <a:p>
            <a:pPr indent="504190" algn="just" fontAlgn="auto">
              <a:lnSpc>
                <a:spcPct val="175000"/>
              </a:lnSpc>
              <a:buClrTx/>
              <a:buSzTx/>
              <a:buFontTx/>
            </a:pPr>
            <a:r>
              <a:rPr lang="zh-CN" altLang="en-US" sz="1900" b="1" dirty="0">
                <a:solidFill>
                  <a:srgbClr val="7DCEA1"/>
                </a:solidFill>
                <a:cs typeface="+mn-ea"/>
              </a:rPr>
              <a:t>植物性来源：</a:t>
            </a:r>
            <a:r>
              <a:rPr lang="zh-CN" altLang="en-US" sz="1900" dirty="0">
                <a:solidFill>
                  <a:srgbClr val="211D1E"/>
                </a:solidFill>
                <a:cs typeface="+mn-ea"/>
              </a:rPr>
              <a:t> 植物性脂肪主要是从植物中的果实内提取的，如芝麻、葵花子、花生、核桃、松子、黄豆等。</a:t>
            </a:r>
          </a:p>
          <a:p>
            <a:pPr indent="504190" algn="just" fontAlgn="auto">
              <a:lnSpc>
                <a:spcPct val="175000"/>
              </a:lnSpc>
              <a:buClrTx/>
              <a:buSzTx/>
              <a:buFontTx/>
            </a:pPr>
            <a:r>
              <a:rPr lang="zh-CN" altLang="en-US" sz="1900" dirty="0">
                <a:solidFill>
                  <a:srgbClr val="211D1E"/>
                </a:solidFill>
                <a:cs typeface="+mn-ea"/>
              </a:rPr>
              <a:t>脂肪的主要来源是烹调用油脂和食物中本身所含的油脂。果仁中的脂肪含量最高，各种肉类居中，米、面、蔬菜、水果中的含量很少。</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食物来源</a:t>
            </a:r>
          </a:p>
          <a:p>
            <a:pPr indent="504190" algn="just" fontAlgn="auto">
              <a:lnSpc>
                <a:spcPct val="175000"/>
              </a:lnSpc>
              <a:buClrTx/>
              <a:buSzTx/>
              <a:buFontTx/>
            </a:pPr>
            <a:r>
              <a:rPr lang="zh-CN" altLang="en-US" sz="1900" dirty="0">
                <a:solidFill>
                  <a:srgbClr val="211D1E"/>
                </a:solidFill>
                <a:cs typeface="+mn-ea"/>
              </a:rPr>
              <a:t>除食用油脂含约100%的脂肪外，动物性食物和坚果类食物均为脂肪含量丰富的食物。动物性食物以畜肉类脂肪含量最为丰富，且多为饱和脂肪酸。</a:t>
            </a:r>
          </a:p>
          <a:p>
            <a:pPr indent="504190" algn="just" fontAlgn="auto">
              <a:lnSpc>
                <a:spcPct val="175000"/>
              </a:lnSpc>
              <a:buClrTx/>
              <a:buSzTx/>
              <a:buFontTx/>
            </a:pPr>
            <a:r>
              <a:rPr lang="zh-CN" altLang="en-US" sz="1900" dirty="0">
                <a:solidFill>
                  <a:srgbClr val="211D1E"/>
                </a:solidFill>
                <a:cs typeface="+mn-ea"/>
              </a:rPr>
              <a:t>除动物性食物外，植物性食物中以坚果类食物脂肪含量最高，最高可达50%以上，不过其脂肪组成多以亚油酸为主，所以是多不饱和脂肪酸的重要来源。</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碳水化合物</a:t>
            </a:r>
          </a:p>
          <a:p>
            <a:pPr indent="504190" algn="just" fontAlgn="auto">
              <a:lnSpc>
                <a:spcPct val="175000"/>
              </a:lnSpc>
              <a:buClrTx/>
              <a:buSzTx/>
              <a:buFontTx/>
            </a:pPr>
            <a:r>
              <a:rPr lang="zh-CN" altLang="en-US" sz="1900" dirty="0">
                <a:solidFill>
                  <a:srgbClr val="211D1E"/>
                </a:solidFill>
                <a:cs typeface="+mn-ea"/>
              </a:rPr>
              <a:t>它们的化学式大多是</a:t>
            </a:r>
            <a:r>
              <a:rPr lang="zh-CN" altLang="en-US" sz="1900" b="1" dirty="0">
                <a:solidFill>
                  <a:srgbClr val="7DCEA1"/>
                </a:solidFill>
                <a:cs typeface="+mn-ea"/>
              </a:rPr>
              <a:t>C</a:t>
            </a:r>
            <a:r>
              <a:rPr lang="zh-CN" altLang="en-US" sz="1900" b="1" baseline="-25000" dirty="0">
                <a:solidFill>
                  <a:srgbClr val="7DCEA1"/>
                </a:solidFill>
                <a:cs typeface="+mn-ea"/>
              </a:rPr>
              <a:t>m</a:t>
            </a:r>
            <a:r>
              <a:rPr lang="zh-CN" altLang="en-US" sz="1900" b="1" dirty="0">
                <a:solidFill>
                  <a:srgbClr val="7DCEA1"/>
                </a:solidFill>
                <a:cs typeface="+mn-ea"/>
              </a:rPr>
              <a:t>（H</a:t>
            </a:r>
            <a:r>
              <a:rPr lang="zh-CN" altLang="en-US" sz="1900" b="1" baseline="-25000" dirty="0">
                <a:solidFill>
                  <a:srgbClr val="7DCEA1"/>
                </a:solidFill>
                <a:cs typeface="+mn-ea"/>
              </a:rPr>
              <a:t>2</a:t>
            </a:r>
            <a:r>
              <a:rPr lang="zh-CN" altLang="en-US" sz="1900" b="1" dirty="0">
                <a:solidFill>
                  <a:srgbClr val="7DCEA1"/>
                </a:solidFill>
                <a:cs typeface="+mn-ea"/>
              </a:rPr>
              <a:t>O）</a:t>
            </a:r>
            <a:r>
              <a:rPr lang="zh-CN" altLang="en-US" sz="1900" b="1" baseline="-25000" dirty="0">
                <a:solidFill>
                  <a:srgbClr val="7DCEA1"/>
                </a:solidFill>
                <a:cs typeface="+mn-ea"/>
              </a:rPr>
              <a:t>n</a:t>
            </a:r>
            <a:r>
              <a:rPr lang="zh-CN" altLang="en-US" sz="1900" dirty="0">
                <a:solidFill>
                  <a:srgbClr val="211D1E"/>
                </a:solidFill>
                <a:cs typeface="+mn-ea"/>
              </a:rPr>
              <a:t>。其中C就是碳，H</a:t>
            </a:r>
            <a:r>
              <a:rPr lang="zh-CN" altLang="en-US" sz="1900" baseline="-25000" dirty="0">
                <a:solidFill>
                  <a:srgbClr val="211D1E"/>
                </a:solidFill>
                <a:cs typeface="+mn-ea"/>
              </a:rPr>
              <a:t>2</a:t>
            </a:r>
            <a:r>
              <a:rPr lang="zh-CN" altLang="en-US" sz="1900" dirty="0">
                <a:solidFill>
                  <a:srgbClr val="211D1E"/>
                </a:solidFill>
                <a:cs typeface="+mn-ea"/>
              </a:rPr>
              <a:t>O是水的化学式，这也是其被称为碳水化合物的原因。</a:t>
            </a:r>
          </a:p>
          <a:p>
            <a:pPr indent="504190" algn="just" fontAlgn="auto">
              <a:lnSpc>
                <a:spcPct val="175000"/>
              </a:lnSpc>
              <a:buClrTx/>
              <a:buSzTx/>
              <a:buFontTx/>
            </a:pPr>
            <a:r>
              <a:rPr lang="zh-CN" altLang="en-US" sz="1900" dirty="0">
                <a:solidFill>
                  <a:srgbClr val="211D1E"/>
                </a:solidFill>
                <a:cs typeface="+mn-ea"/>
              </a:rPr>
              <a:t>碳水化合物亦可被称为糖类，可以分为三大类： </a:t>
            </a:r>
            <a:r>
              <a:rPr lang="zh-CN" altLang="en-US" sz="1900" b="1" dirty="0">
                <a:solidFill>
                  <a:srgbClr val="7DCEA1"/>
                </a:solidFill>
                <a:cs typeface="+mn-ea"/>
              </a:rPr>
              <a:t>单糖</a:t>
            </a:r>
            <a:r>
              <a:rPr lang="zh-CN" altLang="en-US" sz="1900" dirty="0">
                <a:solidFill>
                  <a:srgbClr val="211D1E"/>
                </a:solidFill>
                <a:cs typeface="+mn-ea"/>
              </a:rPr>
              <a:t>（葡萄糖等），</a:t>
            </a:r>
            <a:r>
              <a:rPr lang="zh-CN" altLang="en-US" sz="1900" b="1" dirty="0">
                <a:solidFill>
                  <a:srgbClr val="7DCEA1"/>
                </a:solidFill>
                <a:cs typeface="+mn-ea"/>
              </a:rPr>
              <a:t>寡糖</a:t>
            </a:r>
            <a:r>
              <a:rPr lang="zh-CN" altLang="en-US" sz="1900" dirty="0">
                <a:solidFill>
                  <a:srgbClr val="211D1E"/>
                </a:solidFill>
                <a:cs typeface="+mn-ea"/>
              </a:rPr>
              <a:t>（蔗糖、乳糖、麦芽糖等），</a:t>
            </a:r>
            <a:r>
              <a:rPr lang="zh-CN" altLang="en-US" sz="1900" b="1" dirty="0">
                <a:solidFill>
                  <a:srgbClr val="7DCEA1"/>
                </a:solidFill>
                <a:cs typeface="+mn-ea"/>
              </a:rPr>
              <a:t>多糖</a:t>
            </a:r>
            <a:r>
              <a:rPr lang="zh-CN" altLang="en-US" sz="1900" dirty="0">
                <a:solidFill>
                  <a:srgbClr val="211D1E"/>
                </a:solidFill>
                <a:cs typeface="+mn-ea"/>
              </a:rPr>
              <a:t>（淀粉、纤维素等）。碳水化合物是重要的能量来源，可支持维生素、矿物质和微量元素的运输。</a:t>
            </a:r>
          </a:p>
          <a:p>
            <a:pPr indent="504190" algn="just" fontAlgn="auto">
              <a:lnSpc>
                <a:spcPct val="175000"/>
              </a:lnSpc>
              <a:buClrTx/>
              <a:buSzTx/>
              <a:buFontTx/>
            </a:pPr>
            <a:r>
              <a:rPr lang="zh-CN" altLang="en-US" sz="1900" dirty="0">
                <a:solidFill>
                  <a:srgbClr val="211D1E"/>
                </a:solidFill>
                <a:cs typeface="+mn-ea"/>
              </a:rPr>
              <a:t>充足的碳水化合物摄入有助于膳食纤维、铁、硫胺素、烟酸、核黄素和叶酸的摄入。碳水化合物应占总能量摄入的45％—65％。</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549275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非产能营养素</a:t>
            </a:r>
          </a:p>
        </p:txBody>
      </p:sp>
      <p:cxnSp>
        <p:nvCxnSpPr>
          <p:cNvPr id="10" name="直接连接符 9"/>
          <p:cNvCxnSpPr/>
          <p:nvPr>
            <p:custDataLst>
              <p:tags r:id="rId2"/>
            </p:custDataLst>
          </p:nvPr>
        </p:nvCxnSpPr>
        <p:spPr>
          <a:xfrm>
            <a:off x="1679575" y="1554114"/>
            <a:ext cx="29203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微量元素</a:t>
            </a:r>
            <a:endParaRPr lang="zh-CN" altLang="en-US" sz="1900" dirty="0">
              <a:solidFill>
                <a:srgbClr val="211D1E"/>
              </a:solidFill>
              <a:cs typeface="+mn-ea"/>
            </a:endParaRPr>
          </a:p>
        </p:txBody>
      </p:sp>
      <p:sp>
        <p:nvSpPr>
          <p:cNvPr id="8" name="矩形 7"/>
          <p:cNvSpPr/>
          <p:nvPr>
            <p:custDataLst>
              <p:tags r:id="rId4"/>
            </p:custDataLst>
          </p:nvPr>
        </p:nvSpPr>
        <p:spPr>
          <a:xfrm>
            <a:off x="5586095" y="2914015"/>
            <a:ext cx="5445760" cy="262255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5"/>
            </p:custDataLst>
          </p:nvPr>
        </p:nvSpPr>
        <p:spPr>
          <a:xfrm>
            <a:off x="1209040" y="2914015"/>
            <a:ext cx="3776980" cy="262255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6"/>
            </p:custDataLst>
          </p:nvPr>
        </p:nvSpPr>
        <p:spPr>
          <a:xfrm>
            <a:off x="2408873" y="2709545"/>
            <a:ext cx="137731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7"/>
            </p:custDataLst>
          </p:nvPr>
        </p:nvSpPr>
        <p:spPr>
          <a:xfrm>
            <a:off x="1800543" y="2738755"/>
            <a:ext cx="25939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1. 钙</a:t>
            </a:r>
          </a:p>
        </p:txBody>
      </p:sp>
      <p:sp>
        <p:nvSpPr>
          <p:cNvPr id="4" name="圆角矩形 3"/>
          <p:cNvSpPr/>
          <p:nvPr>
            <p:custDataLst>
              <p:tags r:id="rId8"/>
            </p:custDataLst>
          </p:nvPr>
        </p:nvSpPr>
        <p:spPr>
          <a:xfrm>
            <a:off x="7582218" y="2709545"/>
            <a:ext cx="1453515"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1"/>
          <p:cNvSpPr txBox="1"/>
          <p:nvPr>
            <p:custDataLst>
              <p:tags r:id="rId9"/>
            </p:custDataLst>
          </p:nvPr>
        </p:nvSpPr>
        <p:spPr>
          <a:xfrm>
            <a:off x="6871970" y="2738755"/>
            <a:ext cx="28740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2. 铁</a:t>
            </a:r>
          </a:p>
        </p:txBody>
      </p:sp>
      <p:sp>
        <p:nvSpPr>
          <p:cNvPr id="101" name="文本框 100"/>
          <p:cNvSpPr txBox="1"/>
          <p:nvPr>
            <p:custDataLst>
              <p:tags r:id="rId10"/>
            </p:custDataLst>
          </p:nvPr>
        </p:nvSpPr>
        <p:spPr>
          <a:xfrm>
            <a:off x="1362075" y="3281045"/>
            <a:ext cx="3470910" cy="154559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钙在人体中含量较多，占体重的1.5%—2.0%，绝大多数集中在骨骼和牙齿中。</a:t>
            </a:r>
          </a:p>
        </p:txBody>
      </p:sp>
      <p:sp>
        <p:nvSpPr>
          <p:cNvPr id="11" name="文本框 10"/>
          <p:cNvSpPr txBox="1"/>
          <p:nvPr>
            <p:custDataLst>
              <p:tags r:id="rId11"/>
            </p:custDataLst>
          </p:nvPr>
        </p:nvSpPr>
        <p:spPr>
          <a:xfrm>
            <a:off x="5767070" y="3281045"/>
            <a:ext cx="508381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铁是人体中的必需微量元素，人体内铁的总量约4—5克，是血红蛋白的重要部分。铁可以存在于向肌肉供给氧气的红细胞中，同时还是许多酶和免疫系统化合物的组成成分。</a:t>
            </a:r>
          </a:p>
        </p:txBody>
      </p:sp>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7442200" y="1597660"/>
            <a:ext cx="3589655" cy="3574415"/>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2"/>
            </p:custDataLst>
          </p:nvPr>
        </p:nvSpPr>
        <p:spPr>
          <a:xfrm>
            <a:off x="1209040" y="1597660"/>
            <a:ext cx="5653405" cy="3574415"/>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3"/>
            </p:custDataLst>
          </p:nvPr>
        </p:nvSpPr>
        <p:spPr>
          <a:xfrm>
            <a:off x="3347085" y="1393190"/>
            <a:ext cx="137731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4"/>
            </p:custDataLst>
          </p:nvPr>
        </p:nvSpPr>
        <p:spPr>
          <a:xfrm>
            <a:off x="2738755" y="1422400"/>
            <a:ext cx="25939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3. 锌</a:t>
            </a:r>
          </a:p>
        </p:txBody>
      </p:sp>
      <p:sp>
        <p:nvSpPr>
          <p:cNvPr id="4" name="圆角矩形 3"/>
          <p:cNvSpPr/>
          <p:nvPr>
            <p:custDataLst>
              <p:tags r:id="rId5"/>
            </p:custDataLst>
          </p:nvPr>
        </p:nvSpPr>
        <p:spPr>
          <a:xfrm>
            <a:off x="8510270" y="1393190"/>
            <a:ext cx="1453515"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1"/>
          <p:cNvSpPr txBox="1"/>
          <p:nvPr>
            <p:custDataLst>
              <p:tags r:id="rId6"/>
            </p:custDataLst>
          </p:nvPr>
        </p:nvSpPr>
        <p:spPr>
          <a:xfrm>
            <a:off x="7800023" y="1422400"/>
            <a:ext cx="28740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4. 碘</a:t>
            </a:r>
          </a:p>
        </p:txBody>
      </p:sp>
      <p:sp>
        <p:nvSpPr>
          <p:cNvPr id="101" name="文本框 100"/>
          <p:cNvSpPr txBox="1"/>
          <p:nvPr>
            <p:custDataLst>
              <p:tags r:id="rId7"/>
            </p:custDataLst>
          </p:nvPr>
        </p:nvSpPr>
        <p:spPr>
          <a:xfrm>
            <a:off x="1419225" y="1964690"/>
            <a:ext cx="5290185" cy="299974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锌是人体必需的微量元素，与人体许多生理功能相关，比如参与体内多种酶的合成，影响其活性的发挥；促进性器官的发育；维持正常的味觉和食欲；促进细胞的正常分化和发育；影响维生素A的代谢及视觉；参与免疫功能等。缺锌可能会导致厌食症、口腔溃疡、夜盲症、原发性男性不育症等。</a:t>
            </a:r>
          </a:p>
        </p:txBody>
      </p:sp>
      <p:sp>
        <p:nvSpPr>
          <p:cNvPr id="11" name="文本框 10"/>
          <p:cNvSpPr txBox="1"/>
          <p:nvPr>
            <p:custDataLst>
              <p:tags r:id="rId8"/>
            </p:custDataLst>
          </p:nvPr>
        </p:nvSpPr>
        <p:spPr>
          <a:xfrm>
            <a:off x="7580948" y="1964690"/>
            <a:ext cx="3312160" cy="251523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碘是人类发现的第二个必需微量元素，是甲状腺素的主要组成成分，具有重要的生理功能。缺乏碘可引起地方性甲状腺肿、克汀病等。</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膳食纤维</a:t>
            </a:r>
          </a:p>
        </p:txBody>
      </p:sp>
      <p:sp>
        <p:nvSpPr>
          <p:cNvPr id="8" name="矩形 7"/>
          <p:cNvSpPr/>
          <p:nvPr>
            <p:custDataLst>
              <p:tags r:id="rId2"/>
            </p:custDataLst>
          </p:nvPr>
        </p:nvSpPr>
        <p:spPr>
          <a:xfrm>
            <a:off x="6405880" y="2117725"/>
            <a:ext cx="4625975" cy="262255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3"/>
            </p:custDataLst>
          </p:nvPr>
        </p:nvSpPr>
        <p:spPr>
          <a:xfrm>
            <a:off x="1209040" y="2117725"/>
            <a:ext cx="4615815" cy="262255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4"/>
            </p:custDataLst>
          </p:nvPr>
        </p:nvSpPr>
        <p:spPr>
          <a:xfrm>
            <a:off x="2330768" y="1913255"/>
            <a:ext cx="2372360"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2219960" y="1942465"/>
            <a:ext cx="259397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1. 可溶性膳食纤维</a:t>
            </a:r>
          </a:p>
        </p:txBody>
      </p:sp>
      <p:sp>
        <p:nvSpPr>
          <p:cNvPr id="4" name="圆角矩形 3"/>
          <p:cNvSpPr/>
          <p:nvPr>
            <p:custDataLst>
              <p:tags r:id="rId6"/>
            </p:custDataLst>
          </p:nvPr>
        </p:nvSpPr>
        <p:spPr>
          <a:xfrm>
            <a:off x="7281545" y="1913255"/>
            <a:ext cx="2874645"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1"/>
          <p:cNvSpPr txBox="1"/>
          <p:nvPr>
            <p:custDataLst>
              <p:tags r:id="rId7"/>
            </p:custDataLst>
          </p:nvPr>
        </p:nvSpPr>
        <p:spPr>
          <a:xfrm>
            <a:off x="7281863" y="1942465"/>
            <a:ext cx="287401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2. 不可溶性膳食纤维</a:t>
            </a:r>
          </a:p>
        </p:txBody>
      </p:sp>
      <p:sp>
        <p:nvSpPr>
          <p:cNvPr id="101" name="文本框 100"/>
          <p:cNvSpPr txBox="1"/>
          <p:nvPr>
            <p:custDataLst>
              <p:tags r:id="rId8"/>
            </p:custDataLst>
          </p:nvPr>
        </p:nvSpPr>
        <p:spPr>
          <a:xfrm>
            <a:off x="1375728" y="2484755"/>
            <a:ext cx="4320540" cy="2030095"/>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它来源于果胶、藻胶、魔芋等。魔芋盛产于我国四川等地，主要成分为葡甘聚糖，是一种可溶性膳食纤维，能量很低，吸水性强。</a:t>
            </a:r>
          </a:p>
        </p:txBody>
      </p:sp>
      <p:sp>
        <p:nvSpPr>
          <p:cNvPr id="11" name="文本框 10"/>
          <p:cNvSpPr txBox="1"/>
          <p:nvPr>
            <p:custDataLst>
              <p:tags r:id="rId9"/>
            </p:custDataLst>
          </p:nvPr>
        </p:nvSpPr>
        <p:spPr>
          <a:xfrm>
            <a:off x="6630035" y="2484755"/>
            <a:ext cx="4215765" cy="154559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它的最佳来源是全谷类粮食，其中包括麦麸、麦片、全麦粉，及糙米、燕麦等，也可来源于蔬菜和水果等。</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62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维生素</a:t>
            </a:r>
          </a:p>
          <a:p>
            <a:pPr indent="504190" algn="just" fontAlgn="auto">
              <a:lnSpc>
                <a:spcPct val="175000"/>
              </a:lnSpc>
              <a:buClrTx/>
              <a:buSzTx/>
              <a:buFontTx/>
            </a:pPr>
            <a:r>
              <a:rPr lang="zh-CN" altLang="en-US" sz="1900" dirty="0">
                <a:solidFill>
                  <a:srgbClr val="211D1E"/>
                </a:solidFill>
                <a:cs typeface="+mn-ea"/>
              </a:rPr>
              <a:t>维生素是人和动物为维持正常的生理功能而必须从食物中获得的一类微量有机物质，在人体生长、代谢、发育过程中发挥着重要的作用。</a:t>
            </a:r>
          </a:p>
          <a:p>
            <a:pPr indent="504190" algn="just" fontAlgn="auto">
              <a:lnSpc>
                <a:spcPct val="175000"/>
              </a:lnSpc>
              <a:buClrTx/>
              <a:buSzTx/>
              <a:buFontTx/>
            </a:pPr>
            <a:r>
              <a:rPr lang="zh-CN" altLang="en-US" sz="1900" b="1" dirty="0">
                <a:solidFill>
                  <a:schemeClr val="tx1">
                    <a:lumMod val="75000"/>
                    <a:lumOff val="25000"/>
                  </a:schemeClr>
                </a:solidFill>
                <a:cs typeface="+mn-ea"/>
              </a:rPr>
              <a:t> 1. 维生素A（视黄醇）</a:t>
            </a:r>
          </a:p>
          <a:p>
            <a:pPr indent="504190" algn="just" fontAlgn="auto">
              <a:lnSpc>
                <a:spcPct val="175000"/>
              </a:lnSpc>
              <a:buClrTx/>
              <a:buSzTx/>
              <a:buFontTx/>
            </a:pPr>
            <a:r>
              <a:rPr lang="zh-CN" altLang="en-US" sz="1900" dirty="0">
                <a:solidFill>
                  <a:srgbClr val="211D1E"/>
                </a:solidFill>
                <a:cs typeface="+mn-ea"/>
              </a:rPr>
              <a:t>脂溶性，有促进生长、繁殖，维持骨骼、上皮组织、视力和黏膜上皮正常分泌等多种生理功能，缺乏时表现为生长迟缓、暗适应能力减退而形成夜盲症。多存于禽、畜的肝脏中，以及蛋黄、奶粉、胡萝卜、南瓜等食物中。</a:t>
            </a:r>
          </a:p>
          <a:p>
            <a:pPr indent="504190" algn="just" fontAlgn="auto">
              <a:lnSpc>
                <a:spcPct val="175000"/>
              </a:lnSpc>
              <a:buClrTx/>
              <a:buSzTx/>
              <a:buFontTx/>
            </a:pPr>
            <a:r>
              <a:rPr lang="zh-CN" altLang="en-US" sz="1900" b="1" dirty="0">
                <a:solidFill>
                  <a:schemeClr val="tx1">
                    <a:lumMod val="75000"/>
                    <a:lumOff val="25000"/>
                  </a:schemeClr>
                </a:solidFill>
                <a:cs typeface="+mn-ea"/>
              </a:rPr>
              <a:t>2. 维生素D（钙化醇）</a:t>
            </a:r>
          </a:p>
          <a:p>
            <a:pPr indent="504190" algn="just" fontAlgn="auto">
              <a:lnSpc>
                <a:spcPct val="175000"/>
              </a:lnSpc>
              <a:buClrTx/>
              <a:buSzTx/>
              <a:buFontTx/>
            </a:pPr>
            <a:r>
              <a:rPr lang="zh-CN" altLang="en-US" sz="1900" dirty="0">
                <a:solidFill>
                  <a:srgbClr val="211D1E"/>
                </a:solidFill>
                <a:cs typeface="+mn-ea"/>
              </a:rPr>
              <a:t>脂溶性，亦称为抗佝偻病维生素。主要有：维生素D</a:t>
            </a:r>
            <a:r>
              <a:rPr lang="zh-CN" altLang="en-US" sz="1900" baseline="-25000" dirty="0">
                <a:solidFill>
                  <a:srgbClr val="211D1E"/>
                </a:solidFill>
                <a:cs typeface="+mn-ea"/>
              </a:rPr>
              <a:t>2</a:t>
            </a:r>
            <a:r>
              <a:rPr lang="zh-CN" altLang="en-US" sz="1900" dirty="0">
                <a:solidFill>
                  <a:srgbClr val="211D1E"/>
                </a:solidFill>
                <a:cs typeface="+mn-ea"/>
              </a:rPr>
              <a:t>，即麦角钙化醇；维生素D</a:t>
            </a:r>
            <a:r>
              <a:rPr lang="zh-CN" altLang="en-US" sz="1900" baseline="-25000" dirty="0">
                <a:solidFill>
                  <a:srgbClr val="211D1E"/>
                </a:solidFill>
                <a:cs typeface="+mn-ea"/>
              </a:rPr>
              <a:t>3</a:t>
            </a:r>
            <a:r>
              <a:rPr lang="zh-CN" altLang="en-US" sz="1900" dirty="0">
                <a:solidFill>
                  <a:srgbClr val="211D1E"/>
                </a:solidFill>
                <a:cs typeface="+mn-ea"/>
              </a:rPr>
              <a:t>，即胆钙化醇。多存在于鱼肝油、蛋黄、乳制品、酵母中。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维生素E（生育酚）</a:t>
            </a:r>
          </a:p>
          <a:p>
            <a:pPr indent="504190" algn="just" fontAlgn="auto">
              <a:lnSpc>
                <a:spcPct val="175000"/>
              </a:lnSpc>
              <a:buClrTx/>
              <a:buSzTx/>
              <a:buFontTx/>
            </a:pPr>
            <a:r>
              <a:rPr lang="zh-CN" altLang="en-US" sz="1900" dirty="0">
                <a:solidFill>
                  <a:srgbClr val="211D1E"/>
                </a:solidFill>
                <a:cs typeface="+mn-ea"/>
              </a:rPr>
              <a:t>脂溶性，主要有α、β、γ、δ四种不同的化学结构。多存在于鸡蛋、肝脏、鱼类、植物油中。</a:t>
            </a:r>
          </a:p>
          <a:p>
            <a:pPr indent="504190" algn="just" fontAlgn="auto">
              <a:lnSpc>
                <a:spcPct val="175000"/>
              </a:lnSpc>
              <a:buClrTx/>
              <a:buSzTx/>
              <a:buFontTx/>
            </a:pPr>
            <a:r>
              <a:rPr lang="zh-CN" altLang="en-US" sz="1900" b="1" dirty="0">
                <a:solidFill>
                  <a:schemeClr val="tx1">
                    <a:lumMod val="75000"/>
                    <a:lumOff val="25000"/>
                  </a:schemeClr>
                </a:solidFill>
                <a:cs typeface="+mn-ea"/>
              </a:rPr>
              <a:t>4. 维生素K（凝血维生素）</a:t>
            </a:r>
          </a:p>
          <a:p>
            <a:pPr indent="504190" algn="just" fontAlgn="auto">
              <a:lnSpc>
                <a:spcPct val="175000"/>
              </a:lnSpc>
              <a:buClrTx/>
              <a:buSzTx/>
              <a:buFontTx/>
            </a:pPr>
            <a:r>
              <a:rPr lang="zh-CN" altLang="en-US" sz="1900" dirty="0">
                <a:solidFill>
                  <a:srgbClr val="211D1E"/>
                </a:solidFill>
                <a:cs typeface="+mn-ea"/>
              </a:rPr>
              <a:t>脂溶性，是一系列萘醌类的衍生物的统称，主要有天然的来自植物的维生素K</a:t>
            </a:r>
            <a:r>
              <a:rPr lang="zh-CN" altLang="en-US" sz="1900" baseline="-25000" dirty="0">
                <a:solidFill>
                  <a:srgbClr val="211D1E"/>
                </a:solidFill>
                <a:cs typeface="+mn-ea"/>
              </a:rPr>
              <a:t>1</a:t>
            </a:r>
            <a:r>
              <a:rPr lang="zh-CN" altLang="en-US" sz="1900" dirty="0">
                <a:solidFill>
                  <a:srgbClr val="211D1E"/>
                </a:solidFill>
                <a:cs typeface="+mn-ea"/>
              </a:rPr>
              <a:t>、来自动物的维生素K</a:t>
            </a:r>
            <a:r>
              <a:rPr lang="zh-CN" altLang="en-US" sz="1900" baseline="-25000" dirty="0">
                <a:solidFill>
                  <a:srgbClr val="211D1E"/>
                </a:solidFill>
                <a:cs typeface="+mn-ea"/>
              </a:rPr>
              <a:t>2</a:t>
            </a:r>
            <a:r>
              <a:rPr lang="zh-CN" altLang="en-US" sz="1900" dirty="0">
                <a:solidFill>
                  <a:srgbClr val="211D1E"/>
                </a:solidFill>
                <a:cs typeface="+mn-ea"/>
              </a:rPr>
              <a:t>以及人工合成的维生素K</a:t>
            </a:r>
            <a:r>
              <a:rPr lang="zh-CN" altLang="en-US" sz="1900" baseline="-25000" dirty="0">
                <a:solidFill>
                  <a:srgbClr val="211D1E"/>
                </a:solidFill>
                <a:cs typeface="+mn-ea"/>
              </a:rPr>
              <a:t>3</a:t>
            </a:r>
            <a:r>
              <a:rPr lang="zh-CN" altLang="en-US" sz="1900" dirty="0">
                <a:solidFill>
                  <a:srgbClr val="211D1E"/>
                </a:solidFill>
                <a:cs typeface="+mn-ea"/>
              </a:rPr>
              <a:t>和维生素K</a:t>
            </a:r>
            <a:r>
              <a:rPr lang="zh-CN" altLang="en-US" sz="1900" baseline="-25000" dirty="0">
                <a:solidFill>
                  <a:srgbClr val="211D1E"/>
                </a:solidFill>
                <a:cs typeface="+mn-ea"/>
              </a:rPr>
              <a:t>4</a:t>
            </a:r>
            <a:r>
              <a:rPr lang="zh-CN" altLang="en-US" sz="1900" dirty="0">
                <a:solidFill>
                  <a:srgbClr val="211D1E"/>
                </a:solidFill>
                <a:cs typeface="+mn-ea"/>
              </a:rPr>
              <a:t>。多存在于菠菜、苜蓿、白菜、肝脏中。</a:t>
            </a:r>
          </a:p>
          <a:p>
            <a:pPr indent="504190" algn="just" fontAlgn="auto">
              <a:lnSpc>
                <a:spcPct val="175000"/>
              </a:lnSpc>
              <a:buClrTx/>
              <a:buSzTx/>
              <a:buFontTx/>
            </a:pPr>
            <a:r>
              <a:rPr lang="zh-CN" altLang="en-US" sz="1900" b="1" dirty="0">
                <a:solidFill>
                  <a:schemeClr val="tx1">
                    <a:lumMod val="75000"/>
                    <a:lumOff val="25000"/>
                  </a:schemeClr>
                </a:solidFill>
                <a:cs typeface="+mn-ea"/>
              </a:rPr>
              <a:t>5. 维生素B</a:t>
            </a:r>
            <a:r>
              <a:rPr lang="zh-CN" altLang="en-US" sz="1900" b="1" baseline="-25000" dirty="0">
                <a:solidFill>
                  <a:schemeClr val="tx1">
                    <a:lumMod val="75000"/>
                    <a:lumOff val="25000"/>
                  </a:schemeClr>
                </a:solidFill>
                <a:cs typeface="+mn-ea"/>
              </a:rPr>
              <a:t>1</a:t>
            </a:r>
            <a:r>
              <a:rPr lang="zh-CN" altLang="en-US" sz="1900" b="1" dirty="0">
                <a:solidFill>
                  <a:schemeClr val="tx1">
                    <a:lumMod val="75000"/>
                    <a:lumOff val="25000"/>
                  </a:schemeClr>
                </a:solidFill>
                <a:cs typeface="+mn-ea"/>
              </a:rPr>
              <a:t>（硫胺素）</a:t>
            </a:r>
          </a:p>
          <a:p>
            <a:pPr indent="504190" algn="just" fontAlgn="auto">
              <a:lnSpc>
                <a:spcPct val="175000"/>
              </a:lnSpc>
              <a:buClrTx/>
              <a:buSzTx/>
              <a:buFontTx/>
            </a:pPr>
            <a:r>
              <a:rPr lang="zh-CN" altLang="en-US" sz="1900" dirty="0">
                <a:solidFill>
                  <a:srgbClr val="211D1E"/>
                </a:solidFill>
                <a:cs typeface="+mn-ea"/>
              </a:rPr>
              <a:t>水溶性，主要存在于诸如酵母、豆类、猪肉、糙米和全谷类食物中。维生素B</a:t>
            </a:r>
            <a:r>
              <a:rPr lang="zh-CN" altLang="en-US" sz="1900" baseline="-25000" dirty="0">
                <a:solidFill>
                  <a:srgbClr val="211D1E"/>
                </a:solidFill>
                <a:cs typeface="+mn-ea"/>
              </a:rPr>
              <a:t>1</a:t>
            </a:r>
            <a:r>
              <a:rPr lang="zh-CN" altLang="en-US" sz="1900" dirty="0">
                <a:solidFill>
                  <a:srgbClr val="211D1E"/>
                </a:solidFill>
                <a:cs typeface="+mn-ea"/>
              </a:rPr>
              <a:t>缺乏症最常见的是由饮食造成的，即过多食用精米或碾磨的白色谷物。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801870" y="2110105"/>
            <a:ext cx="6711950"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第二章</a:t>
            </a:r>
            <a:endParaRPr lang="en-US" altLang="zh-CN" sz="6000" b="1" dirty="0">
              <a:solidFill>
                <a:srgbClr val="43B179"/>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 </a:t>
            </a:r>
            <a:r>
              <a:rPr sz="6000" b="1" dirty="0">
                <a:solidFill>
                  <a:srgbClr val="43B179"/>
                </a:solidFill>
                <a:latin typeface="+mn-ea"/>
                <a:cs typeface="+mn-ea"/>
                <a:sym typeface="+mn-lt"/>
              </a:rPr>
              <a:t>婴幼儿的营养需求</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维生素B</a:t>
            </a:r>
            <a:r>
              <a:rPr lang="zh-CN" altLang="en-US" sz="1900" b="1" baseline="-25000" dirty="0">
                <a:solidFill>
                  <a:schemeClr val="tx1">
                    <a:lumMod val="75000"/>
                    <a:lumOff val="25000"/>
                  </a:schemeClr>
                </a:solidFill>
                <a:cs typeface="+mn-ea"/>
              </a:rPr>
              <a:t>2</a:t>
            </a:r>
            <a:r>
              <a:rPr lang="zh-CN" altLang="en-US" sz="1900" b="1" dirty="0">
                <a:solidFill>
                  <a:schemeClr val="tx1">
                    <a:lumMod val="75000"/>
                    <a:lumOff val="25000"/>
                  </a:schemeClr>
                </a:solidFill>
                <a:cs typeface="+mn-ea"/>
              </a:rPr>
              <a:t>（核黄素）</a:t>
            </a:r>
          </a:p>
          <a:p>
            <a:pPr indent="504190" algn="just" fontAlgn="auto">
              <a:lnSpc>
                <a:spcPct val="175000"/>
              </a:lnSpc>
              <a:buClrTx/>
              <a:buSzTx/>
              <a:buFontTx/>
            </a:pPr>
            <a:r>
              <a:rPr lang="zh-CN" altLang="en-US" sz="1900" dirty="0">
                <a:solidFill>
                  <a:srgbClr val="211D1E"/>
                </a:solidFill>
                <a:cs typeface="+mn-ea"/>
              </a:rPr>
              <a:t>水溶性，是天然化合物黄素的一种，维生素B</a:t>
            </a:r>
            <a:r>
              <a:rPr lang="zh-CN" altLang="en-US" sz="1900" baseline="-25000" dirty="0">
                <a:solidFill>
                  <a:srgbClr val="211D1E"/>
                </a:solidFill>
                <a:cs typeface="+mn-ea"/>
              </a:rPr>
              <a:t>2</a:t>
            </a:r>
            <a:r>
              <a:rPr lang="zh-CN" altLang="en-US" sz="1900" dirty="0">
                <a:solidFill>
                  <a:srgbClr val="211D1E"/>
                </a:solidFill>
                <a:cs typeface="+mn-ea"/>
              </a:rPr>
              <a:t>在许多食物中都有提供，包括牛奶、鸡蛋、肉类、鱼类、绿色蔬菜、酵母等。缺乏维生素B</a:t>
            </a:r>
            <a:r>
              <a:rPr lang="zh-CN" altLang="en-US" sz="1900" baseline="-25000" dirty="0">
                <a:solidFill>
                  <a:srgbClr val="211D1E"/>
                </a:solidFill>
                <a:cs typeface="+mn-ea"/>
              </a:rPr>
              <a:t>2</a:t>
            </a:r>
            <a:r>
              <a:rPr lang="zh-CN" altLang="en-US" sz="1900" dirty="0">
                <a:solidFill>
                  <a:srgbClr val="211D1E"/>
                </a:solidFill>
                <a:cs typeface="+mn-ea"/>
              </a:rPr>
              <a:t>的临床表现包括喉咙痛、咽黏膜充血、黏膜水肿、唇炎、口腔炎、舌炎、脂溢性皮炎。</a:t>
            </a:r>
          </a:p>
          <a:p>
            <a:pPr indent="504190" algn="just" fontAlgn="auto">
              <a:lnSpc>
                <a:spcPct val="175000"/>
              </a:lnSpc>
              <a:buClrTx/>
              <a:buSzTx/>
              <a:buFontTx/>
            </a:pPr>
            <a:r>
              <a:rPr lang="zh-CN" altLang="en-US" sz="1900" b="1" dirty="0">
                <a:solidFill>
                  <a:schemeClr val="tx1">
                    <a:lumMod val="75000"/>
                    <a:lumOff val="25000"/>
                  </a:schemeClr>
                </a:solidFill>
                <a:cs typeface="+mn-ea"/>
              </a:rPr>
              <a:t>7. 维生素B</a:t>
            </a:r>
            <a:r>
              <a:rPr lang="zh-CN" altLang="en-US" sz="1900" b="1" baseline="-25000" dirty="0">
                <a:solidFill>
                  <a:schemeClr val="tx1">
                    <a:lumMod val="75000"/>
                    <a:lumOff val="25000"/>
                  </a:schemeClr>
                </a:solidFill>
                <a:cs typeface="+mn-ea"/>
              </a:rPr>
              <a:t>3</a:t>
            </a:r>
            <a:r>
              <a:rPr lang="zh-CN" altLang="en-US" sz="1900" b="1" dirty="0">
                <a:solidFill>
                  <a:schemeClr val="tx1">
                    <a:lumMod val="75000"/>
                    <a:lumOff val="25000"/>
                  </a:schemeClr>
                </a:solidFill>
                <a:cs typeface="+mn-ea"/>
              </a:rPr>
              <a:t>（烟酸）</a:t>
            </a:r>
          </a:p>
          <a:p>
            <a:pPr indent="504190" algn="just" fontAlgn="auto">
              <a:lnSpc>
                <a:spcPct val="175000"/>
              </a:lnSpc>
              <a:buClrTx/>
              <a:buSzTx/>
              <a:buFontTx/>
            </a:pPr>
            <a:r>
              <a:rPr lang="zh-CN" altLang="en-US" sz="1900" dirty="0">
                <a:solidFill>
                  <a:srgbClr val="211D1E"/>
                </a:solidFill>
                <a:cs typeface="+mn-ea"/>
              </a:rPr>
              <a:t>水溶性，是参与碳水化合物、脂肪酸和蛋白质的合成及代谢的必需营养素。维生素B</a:t>
            </a:r>
            <a:r>
              <a:rPr lang="zh-CN" altLang="en-US" sz="1900" baseline="-25000" dirty="0">
                <a:solidFill>
                  <a:srgbClr val="211D1E"/>
                </a:solidFill>
                <a:cs typeface="+mn-ea"/>
              </a:rPr>
              <a:t>3</a:t>
            </a:r>
            <a:r>
              <a:rPr lang="zh-CN" altLang="en-US" sz="1900" dirty="0">
                <a:solidFill>
                  <a:srgbClr val="211D1E"/>
                </a:solidFill>
                <a:cs typeface="+mn-ea"/>
              </a:rPr>
              <a:t>缺乏主要表现为皮肤粗糙，脱皮，口腔、嘴唇呈现炎症，有口臭现象等。维生素B</a:t>
            </a:r>
            <a:r>
              <a:rPr lang="zh-CN" altLang="en-US" sz="1900" baseline="-25000" dirty="0">
                <a:solidFill>
                  <a:srgbClr val="211D1E"/>
                </a:solidFill>
                <a:cs typeface="+mn-ea"/>
              </a:rPr>
              <a:t>3</a:t>
            </a:r>
            <a:r>
              <a:rPr lang="zh-CN" altLang="en-US" sz="1900" dirty="0">
                <a:solidFill>
                  <a:srgbClr val="211D1E"/>
                </a:solidFill>
                <a:cs typeface="+mn-ea"/>
              </a:rPr>
              <a:t>广泛分布于动植物食品中，其来源包括酵母、肉类（尤其是肝脏）、谷类、豆类、用碱处理过的玉米等。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520827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sym typeface="+mn-ea"/>
              </a:rPr>
              <a:t>8. 维生素B</a:t>
            </a:r>
            <a:r>
              <a:rPr lang="zh-CN" altLang="en-US" sz="1900" b="1" baseline="-25000" dirty="0">
                <a:solidFill>
                  <a:schemeClr val="tx1">
                    <a:lumMod val="75000"/>
                    <a:lumOff val="25000"/>
                  </a:schemeClr>
                </a:solidFill>
                <a:cs typeface="+mn-ea"/>
                <a:sym typeface="+mn-ea"/>
              </a:rPr>
              <a:t>5</a:t>
            </a:r>
            <a:r>
              <a:rPr lang="zh-CN" altLang="en-US" sz="1900" b="1" dirty="0">
                <a:solidFill>
                  <a:schemeClr val="tx1">
                    <a:lumMod val="75000"/>
                    <a:lumOff val="25000"/>
                  </a:schemeClr>
                </a:solidFill>
                <a:cs typeface="+mn-ea"/>
                <a:sym typeface="+mn-ea"/>
              </a:rPr>
              <a:t>（泛酸）</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dirty="0">
                <a:solidFill>
                  <a:srgbClr val="211D1E"/>
                </a:solidFill>
                <a:cs typeface="+mn-ea"/>
                <a:sym typeface="+mn-ea"/>
              </a:rPr>
              <a:t>水溶性，亦称为遍多酸。多存在于酵母、谷类、肝脏、蔬菜中。</a:t>
            </a:r>
            <a:endParaRPr lang="zh-CN" altLang="en-US" sz="1900" b="1" dirty="0">
              <a:solidFill>
                <a:schemeClr val="tx1">
                  <a:lumMod val="75000"/>
                  <a:lumOff val="25000"/>
                </a:schemeClr>
              </a:solidFill>
              <a:cs typeface="+mn-ea"/>
            </a:endParaRPr>
          </a:p>
          <a:p>
            <a:pPr indent="504190" algn="just" fontAlgn="auto">
              <a:lnSpc>
                <a:spcPct val="175000"/>
              </a:lnSpc>
              <a:buClrTx/>
              <a:buSzTx/>
              <a:buFontTx/>
            </a:pPr>
            <a:r>
              <a:rPr lang="zh-CN" altLang="en-US" sz="1900" b="1" dirty="0">
                <a:solidFill>
                  <a:schemeClr val="tx1">
                    <a:lumMod val="75000"/>
                    <a:lumOff val="25000"/>
                  </a:schemeClr>
                </a:solidFill>
                <a:cs typeface="+mn-ea"/>
              </a:rPr>
              <a:t>9. 维生素B</a:t>
            </a:r>
            <a:r>
              <a:rPr lang="zh-CN" altLang="en-US" sz="1900" b="1" baseline="-25000" dirty="0">
                <a:solidFill>
                  <a:schemeClr val="tx1">
                    <a:lumMod val="75000"/>
                    <a:lumOff val="25000"/>
                  </a:schemeClr>
                </a:solidFill>
                <a:cs typeface="+mn-ea"/>
              </a:rPr>
              <a:t>6</a:t>
            </a:r>
            <a:r>
              <a:rPr lang="zh-CN" altLang="en-US" sz="1900" b="1" dirty="0">
                <a:solidFill>
                  <a:schemeClr val="tx1">
                    <a:lumMod val="75000"/>
                    <a:lumOff val="25000"/>
                  </a:schemeClr>
                </a:solidFill>
                <a:cs typeface="+mn-ea"/>
              </a:rPr>
              <a:t>（吡哆素）</a:t>
            </a:r>
          </a:p>
          <a:p>
            <a:pPr indent="504190" algn="just" fontAlgn="auto">
              <a:lnSpc>
                <a:spcPct val="175000"/>
              </a:lnSpc>
              <a:buClrTx/>
              <a:buSzTx/>
              <a:buFontTx/>
            </a:pPr>
            <a:r>
              <a:rPr lang="zh-CN" altLang="en-US" sz="1900" dirty="0">
                <a:solidFill>
                  <a:srgbClr val="211D1E"/>
                </a:solidFill>
                <a:cs typeface="+mn-ea"/>
              </a:rPr>
              <a:t>水溶性，包括吡哆醇、吡哆醛、吡哆胺。多存在于酵母、谷类、肝脏、蛋类、乳制品中。</a:t>
            </a:r>
          </a:p>
          <a:p>
            <a:pPr indent="504190" algn="just" fontAlgn="auto">
              <a:lnSpc>
                <a:spcPct val="175000"/>
              </a:lnSpc>
              <a:buClrTx/>
              <a:buSzTx/>
              <a:buFontTx/>
            </a:pPr>
            <a:r>
              <a:rPr lang="zh-CN" altLang="en-US" sz="1900" b="1" dirty="0">
                <a:solidFill>
                  <a:schemeClr val="tx1">
                    <a:lumMod val="75000"/>
                    <a:lumOff val="25000"/>
                  </a:schemeClr>
                </a:solidFill>
                <a:cs typeface="+mn-ea"/>
              </a:rPr>
              <a:t>10. 维生素B</a:t>
            </a:r>
            <a:r>
              <a:rPr lang="zh-CN" altLang="en-US" sz="1900" b="1" baseline="-25000" dirty="0">
                <a:solidFill>
                  <a:schemeClr val="tx1">
                    <a:lumMod val="75000"/>
                    <a:lumOff val="25000"/>
                  </a:schemeClr>
                </a:solidFill>
                <a:cs typeface="+mn-ea"/>
              </a:rPr>
              <a:t>9</a:t>
            </a:r>
            <a:r>
              <a:rPr lang="zh-CN" altLang="en-US" sz="1900" b="1" dirty="0">
                <a:solidFill>
                  <a:schemeClr val="tx1">
                    <a:lumMod val="75000"/>
                    <a:lumOff val="25000"/>
                  </a:schemeClr>
                </a:solidFill>
                <a:cs typeface="+mn-ea"/>
              </a:rPr>
              <a:t>（叶酸）</a:t>
            </a:r>
          </a:p>
          <a:p>
            <a:pPr indent="504190" algn="just" fontAlgn="auto">
              <a:lnSpc>
                <a:spcPct val="175000"/>
              </a:lnSpc>
              <a:buClrTx/>
              <a:buSzTx/>
              <a:buFontTx/>
            </a:pPr>
            <a:r>
              <a:rPr lang="zh-CN" altLang="en-US" sz="1900" dirty="0">
                <a:solidFill>
                  <a:srgbClr val="211D1E"/>
                </a:solidFill>
                <a:cs typeface="+mn-ea"/>
              </a:rPr>
              <a:t>水溶性，是对含有蝶酰谷氨酸结构的一类化合物的统称。多存在于蔬菜、肝脏中。</a:t>
            </a:r>
          </a:p>
          <a:p>
            <a:pPr indent="504190" algn="just" fontAlgn="auto">
              <a:lnSpc>
                <a:spcPct val="175000"/>
              </a:lnSpc>
              <a:buClrTx/>
              <a:buSzTx/>
              <a:buFontTx/>
            </a:pPr>
            <a:r>
              <a:rPr lang="zh-CN" altLang="en-US" sz="1900" b="1" dirty="0">
                <a:solidFill>
                  <a:schemeClr val="tx1">
                    <a:lumMod val="75000"/>
                    <a:lumOff val="25000"/>
                  </a:schemeClr>
                </a:solidFill>
                <a:cs typeface="+mn-ea"/>
              </a:rPr>
              <a:t>11. 维生素B</a:t>
            </a:r>
            <a:r>
              <a:rPr lang="zh-CN" altLang="en-US" sz="1900" b="1" baseline="-25000" dirty="0">
                <a:solidFill>
                  <a:schemeClr val="tx1">
                    <a:lumMod val="75000"/>
                    <a:lumOff val="25000"/>
                  </a:schemeClr>
                </a:solidFill>
                <a:cs typeface="+mn-ea"/>
              </a:rPr>
              <a:t>12</a:t>
            </a:r>
            <a:r>
              <a:rPr lang="zh-CN" altLang="en-US" sz="1900" b="1" dirty="0">
                <a:solidFill>
                  <a:schemeClr val="tx1">
                    <a:lumMod val="75000"/>
                    <a:lumOff val="25000"/>
                  </a:schemeClr>
                </a:solidFill>
                <a:cs typeface="+mn-ea"/>
              </a:rPr>
              <a:t>（钴胺素）</a:t>
            </a:r>
          </a:p>
          <a:p>
            <a:pPr indent="504190" algn="just" fontAlgn="auto">
              <a:lnSpc>
                <a:spcPct val="175000"/>
              </a:lnSpc>
              <a:buClrTx/>
              <a:buSzTx/>
              <a:buFontTx/>
            </a:pPr>
            <a:r>
              <a:rPr lang="zh-CN" altLang="en-US" sz="1900" dirty="0">
                <a:solidFill>
                  <a:srgbClr val="211D1E"/>
                </a:solidFill>
                <a:cs typeface="+mn-ea"/>
              </a:rPr>
              <a:t>水溶性，多存在于肝脏、鱼肉、肉类、蛋类中。</a:t>
            </a:r>
          </a:p>
          <a:p>
            <a:pPr indent="504190" algn="just" fontAlgn="auto">
              <a:lnSpc>
                <a:spcPct val="175000"/>
              </a:lnSpc>
              <a:buClrTx/>
              <a:buSzTx/>
              <a:buFontTx/>
            </a:pPr>
            <a:r>
              <a:rPr lang="zh-CN" altLang="en-US" sz="1900" b="1" dirty="0">
                <a:solidFill>
                  <a:schemeClr val="tx1">
                    <a:lumMod val="75000"/>
                    <a:lumOff val="25000"/>
                  </a:schemeClr>
                </a:solidFill>
                <a:cs typeface="+mn-ea"/>
              </a:rPr>
              <a:t>12. 维生素C（抗坏血酸）</a:t>
            </a:r>
          </a:p>
          <a:p>
            <a:pPr indent="504190" algn="just" fontAlgn="auto">
              <a:lnSpc>
                <a:spcPct val="175000"/>
              </a:lnSpc>
              <a:buClrTx/>
              <a:buSzTx/>
              <a:buFontTx/>
            </a:pPr>
            <a:r>
              <a:rPr lang="zh-CN" altLang="en-US" sz="1900" dirty="0">
                <a:solidFill>
                  <a:srgbClr val="211D1E"/>
                </a:solidFill>
                <a:cs typeface="+mn-ea"/>
              </a:rPr>
              <a:t>水溶性，多存在于新鲜蔬菜、水果中。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0">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水</a:t>
            </a:r>
          </a:p>
          <a:p>
            <a:pPr indent="504190" algn="just" fontAlgn="auto">
              <a:lnSpc>
                <a:spcPct val="175000"/>
              </a:lnSpc>
              <a:buClrTx/>
              <a:buSzTx/>
              <a:buFontTx/>
            </a:pPr>
            <a:r>
              <a:rPr lang="zh-CN" altLang="en-US" sz="1900" dirty="0">
                <a:solidFill>
                  <a:srgbClr val="211D1E"/>
                </a:solidFill>
                <a:cs typeface="+mn-ea"/>
              </a:rPr>
              <a:t>水为人体不可缺少的物质，其重要性仅次于空气。儿童体内水分比成人更多，发挥着重要作用： </a:t>
            </a:r>
          </a:p>
          <a:p>
            <a:pPr indent="504190" algn="just" fontAlgn="auto">
              <a:lnSpc>
                <a:spcPct val="175000"/>
              </a:lnSpc>
              <a:buClrTx/>
              <a:buSzTx/>
              <a:buFontTx/>
            </a:pPr>
            <a:r>
              <a:rPr lang="zh-CN" altLang="en-US" sz="1900" dirty="0">
                <a:solidFill>
                  <a:srgbClr val="211D1E"/>
                </a:solidFill>
                <a:cs typeface="+mn-ea"/>
              </a:rPr>
              <a:t>① 构成人体组织细胞的重要成分。</a:t>
            </a:r>
          </a:p>
          <a:p>
            <a:pPr indent="504190" algn="just" fontAlgn="auto">
              <a:lnSpc>
                <a:spcPct val="175000"/>
              </a:lnSpc>
              <a:buClrTx/>
              <a:buSzTx/>
              <a:buFontTx/>
            </a:pPr>
            <a:r>
              <a:rPr lang="zh-CN" altLang="en-US" sz="1900" dirty="0">
                <a:solidFill>
                  <a:srgbClr val="211D1E"/>
                </a:solidFill>
                <a:cs typeface="+mn-ea"/>
              </a:rPr>
              <a:t>② 参与体温调节。</a:t>
            </a:r>
          </a:p>
          <a:p>
            <a:pPr indent="504190" algn="just" fontAlgn="auto">
              <a:lnSpc>
                <a:spcPct val="175000"/>
              </a:lnSpc>
              <a:buClrTx/>
              <a:buSzTx/>
              <a:buFontTx/>
            </a:pPr>
            <a:r>
              <a:rPr lang="zh-CN" altLang="en-US" sz="1900" dirty="0">
                <a:solidFill>
                  <a:srgbClr val="211D1E"/>
                </a:solidFill>
                <a:cs typeface="+mn-ea"/>
              </a:rPr>
              <a:t>③ 参与人体新陈代谢化学反应。</a:t>
            </a:r>
          </a:p>
          <a:p>
            <a:pPr indent="504190" algn="just" fontAlgn="auto">
              <a:lnSpc>
                <a:spcPct val="175000"/>
              </a:lnSpc>
              <a:buClrTx/>
              <a:buSzTx/>
              <a:buFontTx/>
            </a:pPr>
            <a:r>
              <a:rPr lang="zh-CN" altLang="en-US" sz="1900" dirty="0">
                <a:solidFill>
                  <a:srgbClr val="211D1E"/>
                </a:solidFill>
                <a:cs typeface="+mn-ea"/>
              </a:rPr>
              <a:t>④ 承担各种营养素的吸收、运输、利用和排泄。</a:t>
            </a:r>
          </a:p>
          <a:p>
            <a:pPr indent="504190" algn="just" fontAlgn="auto">
              <a:lnSpc>
                <a:spcPct val="175000"/>
              </a:lnSpc>
              <a:buClrTx/>
              <a:buSzTx/>
              <a:buFontTx/>
            </a:pPr>
            <a:r>
              <a:rPr lang="zh-CN" altLang="en-US" sz="1900" dirty="0">
                <a:solidFill>
                  <a:srgbClr val="211D1E"/>
                </a:solidFill>
                <a:cs typeface="+mn-ea"/>
              </a:rPr>
              <a:t>⑤ 协助维持和参与体内一切体液的渗透压。</a:t>
            </a:r>
          </a:p>
          <a:p>
            <a:pPr indent="504190" algn="just" fontAlgn="auto">
              <a:lnSpc>
                <a:spcPct val="175000"/>
              </a:lnSpc>
              <a:buClrTx/>
              <a:buSzTx/>
              <a:buFontTx/>
            </a:pPr>
            <a:r>
              <a:rPr lang="zh-CN" altLang="en-US" sz="1900" dirty="0">
                <a:solidFill>
                  <a:srgbClr val="211D1E"/>
                </a:solidFill>
                <a:cs typeface="+mn-ea"/>
              </a:rPr>
              <a:t>⑥ 发挥良好的润滑作用。</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158240" y="845185"/>
            <a:ext cx="9874885" cy="465836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1766220"/>
            <a:ext cx="10415615" cy="154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各阶段婴幼儿</a:t>
            </a:r>
          </a:p>
          <a:p>
            <a:pPr algn="ctr"/>
            <a:r>
              <a:rPr lang="zh-CN" altLang="en-US" sz="4800" b="1" kern="2200" dirty="0">
                <a:ln w="6600">
                  <a:noFill/>
                  <a:prstDash val="solid"/>
                </a:ln>
                <a:solidFill>
                  <a:srgbClr val="61C38F"/>
                </a:solidFill>
                <a:effectLst/>
                <a:cs typeface="+mn-ea"/>
                <a:sym typeface="+mn-lt"/>
              </a:rPr>
              <a:t>所需营养的特点</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9" name="图片 8" descr="摄图网_401157771_抱着奶瓶的可爱小女孩婴儿宝宝（企业商用）"/>
          <p:cNvPicPr>
            <a:picLocks noChangeAspect="1"/>
          </p:cNvPicPr>
          <p:nvPr>
            <p:custDataLst>
              <p:tags r:id="rId11"/>
            </p:custDataLst>
          </p:nvPr>
        </p:nvPicPr>
        <p:blipFill>
          <a:blip r:embed="rId34"/>
          <a:stretch>
            <a:fillRect/>
          </a:stretch>
        </p:blipFill>
        <p:spPr>
          <a:xfrm>
            <a:off x="820420" y="3310255"/>
            <a:ext cx="3347720" cy="3347720"/>
          </a:xfrm>
          <a:prstGeom prst="rect">
            <a:avLst/>
          </a:prstGeom>
        </p:spPr>
      </p:pic>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549275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婴儿（0—1岁）所需营养的特点</a:t>
            </a:r>
          </a:p>
        </p:txBody>
      </p:sp>
      <p:cxnSp>
        <p:nvCxnSpPr>
          <p:cNvPr id="10" name="直接连接符 9"/>
          <p:cNvCxnSpPr/>
          <p:nvPr>
            <p:custDataLst>
              <p:tags r:id="rId2"/>
            </p:custDataLst>
          </p:nvPr>
        </p:nvCxnSpPr>
        <p:spPr>
          <a:xfrm>
            <a:off x="1679575" y="1554114"/>
            <a:ext cx="52698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688975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0—6月龄婴儿的喂养</a:t>
            </a:r>
          </a:p>
          <a:p>
            <a:pPr indent="504190" algn="just" fontAlgn="auto">
              <a:lnSpc>
                <a:spcPct val="175000"/>
              </a:lnSpc>
              <a:buClrTx/>
              <a:buSzTx/>
              <a:buFontTx/>
            </a:pPr>
            <a:r>
              <a:rPr lang="zh-CN" altLang="en-US" sz="1900" b="1" dirty="0">
                <a:solidFill>
                  <a:schemeClr val="tx1">
                    <a:lumMod val="75000"/>
                    <a:lumOff val="25000"/>
                  </a:schemeClr>
                </a:solidFill>
                <a:cs typeface="+mn-ea"/>
              </a:rPr>
              <a:t>1. 纯母乳喂养</a:t>
            </a:r>
          </a:p>
          <a:p>
            <a:pPr indent="504190" algn="just" fontAlgn="auto">
              <a:lnSpc>
                <a:spcPct val="175000"/>
              </a:lnSpc>
              <a:buClrTx/>
              <a:buSzTx/>
              <a:buFontTx/>
            </a:pPr>
            <a:r>
              <a:rPr lang="zh-CN" altLang="en-US" sz="1900" dirty="0">
                <a:solidFill>
                  <a:srgbClr val="211D1E"/>
                </a:solidFill>
                <a:cs typeface="+mn-ea"/>
              </a:rPr>
              <a:t>母乳所含的营养物质齐全，各种营养素的比例合理，含有多种免疫活性物质，非常适合身体快速生长发育、生理功能尚未完全成熟的婴儿。母乳喂养也有利于增进母子感情，使母亲能细心护理婴儿，并可促进母体的复原。</a:t>
            </a:r>
          </a:p>
          <a:p>
            <a:pPr indent="504190" algn="just" fontAlgn="auto">
              <a:lnSpc>
                <a:spcPct val="175000"/>
              </a:lnSpc>
              <a:buClrTx/>
              <a:buSzTx/>
              <a:buFontTx/>
            </a:pPr>
            <a:r>
              <a:rPr lang="zh-CN" altLang="en-US" sz="1900" dirty="0">
                <a:solidFill>
                  <a:srgbClr val="211D1E"/>
                </a:solidFill>
                <a:cs typeface="+mn-ea"/>
              </a:rPr>
              <a:t>同时，母乳喂养经济、安全又方便，不易发生过敏反应。</a:t>
            </a:r>
            <a:endParaRPr lang="en-US" altLang="zh-CN" sz="1900" dirty="0">
              <a:solidFill>
                <a:srgbClr val="211D1E"/>
              </a:solidFill>
              <a:cs typeface="+mn-ea"/>
            </a:endParaRPr>
          </a:p>
        </p:txBody>
      </p:sp>
      <p:pic>
        <p:nvPicPr>
          <p:cNvPr id="2" name="图片 1" descr="摄图网_401417696_母乳喂养（企业商用）"/>
          <p:cNvPicPr>
            <a:picLocks noChangeAspect="1"/>
          </p:cNvPicPr>
          <p:nvPr/>
        </p:nvPicPr>
        <p:blipFill>
          <a:blip r:embed="rId5"/>
          <a:stretch>
            <a:fillRect/>
          </a:stretch>
        </p:blipFill>
        <p:spPr>
          <a:xfrm>
            <a:off x="8219440" y="2537460"/>
            <a:ext cx="3487420" cy="3487420"/>
          </a:xfrm>
          <a:prstGeom prst="rect">
            <a:avLst/>
          </a:prstGeom>
        </p:spPr>
      </p:pic>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产后尽早开奶，初乳营养最好</a:t>
            </a:r>
          </a:p>
          <a:p>
            <a:pPr indent="504190" algn="just" fontAlgn="auto">
              <a:lnSpc>
                <a:spcPct val="175000"/>
              </a:lnSpc>
              <a:buClrTx/>
              <a:buSzTx/>
              <a:buFontTx/>
            </a:pPr>
            <a:r>
              <a:rPr lang="zh-CN" altLang="en-US" sz="1900" dirty="0">
                <a:solidFill>
                  <a:srgbClr val="211D1E"/>
                </a:solidFill>
                <a:cs typeface="+mn-ea"/>
              </a:rPr>
              <a:t>在分娩后的7天内，乳母分泌的乳汁呈淡黄色，质地黏稠，被称为初乳。之后第8—14天的乳汁被称为过渡乳，4周后被称为成熟乳。</a:t>
            </a:r>
          </a:p>
          <a:p>
            <a:pPr indent="504190" algn="just" fontAlgn="auto">
              <a:lnSpc>
                <a:spcPct val="175000"/>
              </a:lnSpc>
              <a:buClrTx/>
              <a:buSzTx/>
              <a:buFontTx/>
            </a:pPr>
            <a:r>
              <a:rPr lang="zh-CN" altLang="en-US" sz="1900" dirty="0">
                <a:solidFill>
                  <a:srgbClr val="211D1E"/>
                </a:solidFill>
                <a:cs typeface="+mn-ea"/>
              </a:rPr>
              <a:t>初乳十分珍贵，其特点是蛋白质含量高，含有丰富的免疫活性物质，对防御感染及婴儿初级免疫系统的建立十分重要。初乳中微量元素、长链多不饱和脂肪酸等营养素的含量比成熟乳要高得多。初乳还有通便的作用，可以清理初生儿的肠道和胎便。</a:t>
            </a:r>
          </a:p>
          <a:p>
            <a:pPr indent="504190" algn="just" fontAlgn="auto">
              <a:lnSpc>
                <a:spcPct val="175000"/>
              </a:lnSpc>
              <a:buClrTx/>
              <a:buSzTx/>
              <a:buFontTx/>
            </a:pPr>
            <a:r>
              <a:rPr lang="zh-CN" altLang="en-US" sz="1900" dirty="0">
                <a:solidFill>
                  <a:srgbClr val="211D1E"/>
                </a:solidFill>
                <a:cs typeface="+mn-ea"/>
              </a:rPr>
              <a:t>因此，应尽早开奶，产后30分钟即可开奶。尽早开奶可减轻婴儿生理性黄疸、生理性体重下降和低血糖的发生。</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6921500"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尽早抱婴儿到户外活动或适当补充维生素D</a:t>
            </a:r>
          </a:p>
          <a:p>
            <a:pPr indent="504190" algn="just" fontAlgn="auto">
              <a:lnSpc>
                <a:spcPct val="175000"/>
              </a:lnSpc>
              <a:buClrTx/>
              <a:buSzTx/>
              <a:buFontTx/>
            </a:pPr>
            <a:r>
              <a:rPr lang="zh-CN" altLang="en-US" sz="1900" dirty="0">
                <a:solidFill>
                  <a:srgbClr val="211D1E"/>
                </a:solidFill>
                <a:cs typeface="+mn-ea"/>
              </a:rPr>
              <a:t>母乳中的维生素D含量较低，家长应尽早抱婴儿到户外活动，适宜的阳光会促进维生素D的合成；也可适当补充富含维生素D的制剂，尤其是在寒冷的北方冬春季和南方梅雨季，这种补充对预防维生素D缺乏尤为重要。</a:t>
            </a:r>
          </a:p>
          <a:p>
            <a:pPr indent="504190" algn="just" fontAlgn="auto">
              <a:lnSpc>
                <a:spcPct val="175000"/>
              </a:lnSpc>
              <a:buClrTx/>
              <a:buSzTx/>
              <a:buFontTx/>
            </a:pPr>
            <a:r>
              <a:rPr lang="zh-CN" altLang="en-US" sz="1900" dirty="0">
                <a:solidFill>
                  <a:srgbClr val="211D1E"/>
                </a:solidFill>
                <a:cs typeface="+mn-ea"/>
              </a:rPr>
              <a:t>对于早产儿、双胞胎、冬季或梅雨季出生以及人工喂养的婴儿，应在专业人员的指导下及时补充维生素D。</a:t>
            </a:r>
          </a:p>
        </p:txBody>
      </p:sp>
      <p:pic>
        <p:nvPicPr>
          <p:cNvPr id="6" name="图片 5" descr="摄图网_401131442_母亲节学走路的小婴儿和妈妈（企业商用）"/>
          <p:cNvPicPr>
            <a:picLocks noChangeAspect="1"/>
          </p:cNvPicPr>
          <p:nvPr>
            <p:custDataLst>
              <p:tags r:id="rId1"/>
            </p:custDataLst>
          </p:nvPr>
        </p:nvPicPr>
        <p:blipFill>
          <a:blip r:embed="rId3"/>
          <a:stretch>
            <a:fillRect/>
          </a:stretch>
        </p:blipFill>
        <p:spPr>
          <a:xfrm>
            <a:off x="7792085" y="1099820"/>
            <a:ext cx="4093845" cy="409384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给新生儿和1—6月龄的婴儿及时补充适量维生素K</a:t>
            </a:r>
          </a:p>
          <a:p>
            <a:pPr indent="504190" algn="just" fontAlgn="auto">
              <a:lnSpc>
                <a:spcPct val="175000"/>
              </a:lnSpc>
              <a:buClrTx/>
              <a:buSzTx/>
              <a:buFontTx/>
            </a:pPr>
            <a:r>
              <a:rPr lang="zh-CN" altLang="en-US" sz="1900" dirty="0">
                <a:solidFill>
                  <a:srgbClr val="211D1E"/>
                </a:solidFill>
                <a:cs typeface="+mn-ea"/>
              </a:rPr>
              <a:t>由于母乳中维生素K的含量低，为了预防新生儿和1—6月龄的婴儿因缺乏维生素K而导致的相关出血性疾病，应在医生的指导下注意及时给新生儿和1—6月龄的婴儿补充维生素K。</a:t>
            </a:r>
          </a:p>
          <a:p>
            <a:pPr indent="504190" algn="just" fontAlgn="auto">
              <a:lnSpc>
                <a:spcPct val="175000"/>
              </a:lnSpc>
              <a:buClrTx/>
              <a:buSzTx/>
              <a:buFontTx/>
            </a:pPr>
            <a:r>
              <a:rPr lang="zh-CN" altLang="en-US" sz="1900" dirty="0">
                <a:solidFill>
                  <a:srgbClr val="211D1E"/>
                </a:solidFill>
                <a:cs typeface="+mn-ea"/>
              </a:rPr>
              <a:t>对于母乳喂养的婴儿，从出生到3月龄，可每日口服维生素K</a:t>
            </a:r>
            <a:r>
              <a:rPr lang="zh-CN" altLang="en-US" sz="1900" baseline="-25000" dirty="0">
                <a:solidFill>
                  <a:srgbClr val="211D1E"/>
                </a:solidFill>
                <a:cs typeface="+mn-ea"/>
              </a:rPr>
              <a:t>1</a:t>
            </a:r>
            <a:r>
              <a:rPr lang="zh-CN" altLang="en-US" sz="1900" dirty="0">
                <a:solidFill>
                  <a:srgbClr val="211D1E"/>
                </a:solidFill>
                <a:cs typeface="+mn-ea"/>
              </a:rPr>
              <a:t> 25μg；也可采用出生后口服维生素K</a:t>
            </a:r>
            <a:r>
              <a:rPr lang="zh-CN" altLang="en-US" sz="1900" baseline="-25000" dirty="0">
                <a:solidFill>
                  <a:srgbClr val="211D1E"/>
                </a:solidFill>
                <a:cs typeface="+mn-ea"/>
              </a:rPr>
              <a:t>1</a:t>
            </a:r>
            <a:r>
              <a:rPr lang="zh-CN" altLang="en-US" sz="1900" dirty="0">
                <a:solidFill>
                  <a:srgbClr val="211D1E"/>
                </a:solidFill>
                <a:cs typeface="+mn-ea"/>
              </a:rPr>
              <a:t> 2mg，然后到1周和1月时再分别口服5mg，共3次。</a:t>
            </a:r>
          </a:p>
          <a:p>
            <a:pPr indent="504190" algn="just" fontAlgn="auto">
              <a:lnSpc>
                <a:spcPct val="175000"/>
              </a:lnSpc>
              <a:buClrTx/>
              <a:buSzTx/>
              <a:buFontTx/>
            </a:pPr>
            <a:r>
              <a:rPr lang="zh-CN" altLang="en-US" sz="1900" dirty="0">
                <a:solidFill>
                  <a:srgbClr val="211D1E"/>
                </a:solidFill>
                <a:cs typeface="+mn-ea"/>
              </a:rPr>
              <a:t>对于混合喂养和人工喂养的婴儿，我国规定0—12月龄的婴儿配方奶粉中应每百克中添加维生素K</a:t>
            </a:r>
            <a:r>
              <a:rPr lang="zh-CN" altLang="en-US" sz="1900" baseline="-25000" dirty="0">
                <a:solidFill>
                  <a:srgbClr val="211D1E"/>
                </a:solidFill>
                <a:cs typeface="+mn-ea"/>
              </a:rPr>
              <a:t>1</a:t>
            </a:r>
            <a:r>
              <a:rPr lang="zh-CN" altLang="en-US" sz="1900" dirty="0">
                <a:solidFill>
                  <a:srgbClr val="211D1E"/>
                </a:solidFill>
                <a:cs typeface="+mn-ea"/>
              </a:rPr>
              <a:t>≥22μg。还可在专业人员指导下给新生儿每日肌肉注射维生素K</a:t>
            </a:r>
            <a:r>
              <a:rPr lang="zh-CN" altLang="en-US" sz="1900" baseline="-25000" dirty="0">
                <a:solidFill>
                  <a:srgbClr val="211D1E"/>
                </a:solidFill>
                <a:cs typeface="+mn-ea"/>
              </a:rPr>
              <a:t>1</a:t>
            </a:r>
            <a:r>
              <a:rPr lang="zh-CN" altLang="en-US" sz="1900" dirty="0">
                <a:solidFill>
                  <a:srgbClr val="211D1E"/>
                </a:solidFill>
                <a:cs typeface="+mn-ea"/>
              </a:rPr>
              <a:t> 1—5mg，连续3天，有效预防新生儿出血症的发生。</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不能用纯母乳喂养时，宜首选婴儿配方奶粉喂养</a:t>
            </a:r>
          </a:p>
          <a:p>
            <a:pPr indent="504190" algn="just" fontAlgn="auto">
              <a:lnSpc>
                <a:spcPct val="175000"/>
              </a:lnSpc>
              <a:buClrTx/>
              <a:buSzTx/>
              <a:buFontTx/>
            </a:pPr>
            <a:r>
              <a:rPr lang="zh-CN" altLang="en-US" sz="1900" dirty="0">
                <a:solidFill>
                  <a:srgbClr val="211D1E"/>
                </a:solidFill>
                <a:cs typeface="+mn-ea"/>
              </a:rPr>
              <a:t>由于种种原因，如乳母患有传染性疾病、神经障碍，或乳汁分泌不足、无乳汁分泌等，不能用纯母乳喂养婴儿时，建议首选适合0—6月龄婴儿的配方奶粉喂养，不宜直接用普通液态奶、成人奶粉、蛋白粉等喂养婴儿。</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45603"/>
            <a:ext cx="9537700" cy="367093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85191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34515" y="2205355"/>
            <a:ext cx="8566785"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营养对儿童的生长发育非常重要，婴幼儿生长发育所必需的主要有七大营养素。一方面，婴幼儿时期生长发育迅速，代谢旺盛，需要得到足量优质的营养素供给，以满足正常生理功能需要；另一方面，婴幼儿的消化吸收功能尚不完善，对营养素的吸收和利用受到一定限制。本章将详述营养素的分类，介绍婴儿、幼儿、学龄前儿童这三个年龄段群体的营养需求特点。</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589788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定期监测生长发育状况</a:t>
            </a:r>
          </a:p>
          <a:p>
            <a:pPr indent="504190" algn="just" fontAlgn="auto">
              <a:lnSpc>
                <a:spcPct val="175000"/>
              </a:lnSpc>
              <a:buClrTx/>
              <a:buSzTx/>
              <a:buFontTx/>
            </a:pPr>
            <a:r>
              <a:rPr lang="zh-CN" altLang="en-US" sz="1900" dirty="0">
                <a:solidFill>
                  <a:srgbClr val="211D1E"/>
                </a:solidFill>
                <a:cs typeface="+mn-ea"/>
              </a:rPr>
              <a:t>身长和体重等生长发育指标反映了婴儿的营养状况，父母可以在家里对婴儿进行定期测量，这种方法简单易行，不仅可以帮助父母更好地了解婴儿的生长发育速度是否正常，也可以及时提醒父母注意喂养婴儿的方法是否正确。</a:t>
            </a:r>
          </a:p>
        </p:txBody>
      </p:sp>
      <p:pic>
        <p:nvPicPr>
          <p:cNvPr id="5" name="图片 4" descr="摄图网_401157784_睡着的可爱小婴儿宝宝（企业商用）"/>
          <p:cNvPicPr>
            <a:picLocks noChangeAspect="1"/>
          </p:cNvPicPr>
          <p:nvPr>
            <p:custDataLst>
              <p:tags r:id="rId1"/>
            </p:custDataLst>
          </p:nvPr>
        </p:nvPicPr>
        <p:blipFill>
          <a:blip r:embed="rId3"/>
          <a:stretch>
            <a:fillRect/>
          </a:stretch>
        </p:blipFill>
        <p:spPr>
          <a:xfrm>
            <a:off x="7915275" y="856615"/>
            <a:ext cx="3348990" cy="334899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6—12月龄婴儿的喂养</a:t>
            </a:r>
          </a:p>
          <a:p>
            <a:pPr indent="504190" algn="just" fontAlgn="auto">
              <a:lnSpc>
                <a:spcPct val="175000"/>
              </a:lnSpc>
              <a:buClrTx/>
              <a:buSzTx/>
              <a:buFontTx/>
            </a:pPr>
            <a:r>
              <a:rPr lang="zh-CN" altLang="en-US" sz="1900" b="1" dirty="0">
                <a:solidFill>
                  <a:schemeClr val="tx1">
                    <a:lumMod val="75000"/>
                    <a:lumOff val="25000"/>
                  </a:schemeClr>
                </a:solidFill>
                <a:cs typeface="+mn-ea"/>
              </a:rPr>
              <a:t>1. 继续母乳喂养，满6月龄起添加辅食</a:t>
            </a:r>
          </a:p>
          <a:p>
            <a:pPr indent="504190" algn="just" fontAlgn="auto">
              <a:lnSpc>
                <a:spcPct val="175000"/>
              </a:lnSpc>
              <a:buClrTx/>
              <a:buSzTx/>
              <a:buFontTx/>
            </a:pPr>
            <a:r>
              <a:rPr lang="zh-CN" altLang="en-US" sz="1900" dirty="0">
                <a:solidFill>
                  <a:srgbClr val="211D1E"/>
                </a:solidFill>
                <a:cs typeface="+mn-ea"/>
              </a:rPr>
              <a:t>6月龄以内应坚持纯母乳喂养。6月龄后，母乳仍可为婴幼儿提供部分能量，以及优质蛋白质、钙等重要营养素，促进婴幼儿发育。当不能母乳喂养或母乳不足时，应选择配方奶粉作为母乳的补充。</a:t>
            </a:r>
          </a:p>
          <a:p>
            <a:pPr indent="504190" algn="just" fontAlgn="auto">
              <a:lnSpc>
                <a:spcPct val="175000"/>
              </a:lnSpc>
              <a:buClrTx/>
              <a:buSzTx/>
              <a:buFontTx/>
            </a:pPr>
            <a:r>
              <a:rPr lang="zh-CN" altLang="en-US" sz="1900" dirty="0">
                <a:solidFill>
                  <a:srgbClr val="211D1E"/>
                </a:solidFill>
                <a:cs typeface="+mn-ea"/>
              </a:rPr>
              <a:t>婴儿满6月龄时，胃肠道已相对发育完善，在继续母乳喂养的同时，应及时添加辅食。</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687006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从富含铁的泥糊状食物开始，逐步添加达到食物多样化</a:t>
            </a:r>
          </a:p>
          <a:p>
            <a:pPr indent="504190" algn="just" fontAlgn="auto">
              <a:lnSpc>
                <a:spcPct val="175000"/>
              </a:lnSpc>
              <a:buClrTx/>
              <a:buSzTx/>
              <a:buFontTx/>
            </a:pPr>
            <a:r>
              <a:rPr lang="zh-CN" altLang="en-US" sz="1900" dirty="0">
                <a:solidFill>
                  <a:srgbClr val="211D1E"/>
                </a:solidFill>
                <a:cs typeface="+mn-ea"/>
              </a:rPr>
              <a:t>7—12月龄婴儿所需能量约1/3—1/2来自辅食，13—24月龄幼儿约1/2—2/3的能量来自辅食。而母乳喂养的婴儿所需铁元素来自辅食的更高达99%。</a:t>
            </a:r>
          </a:p>
          <a:p>
            <a:pPr indent="504190" algn="just" fontAlgn="auto">
              <a:lnSpc>
                <a:spcPct val="175000"/>
              </a:lnSpc>
              <a:buClrTx/>
              <a:buSzTx/>
              <a:buFontTx/>
            </a:pPr>
            <a:r>
              <a:rPr lang="zh-CN" altLang="en-US" sz="1900" dirty="0">
                <a:solidFill>
                  <a:srgbClr val="211D1E"/>
                </a:solidFill>
                <a:cs typeface="+mn-ea"/>
              </a:rPr>
              <a:t>因此，婴儿最先添加的辅食应该是富含铁的高能量食物，如强化铁米粉、肉泥等。在添加富铁食物的基础上，再逐渐引入其他辅食，达到食物多样化。</a:t>
            </a:r>
          </a:p>
        </p:txBody>
      </p:sp>
      <p:pic>
        <p:nvPicPr>
          <p:cNvPr id="100" name="图片 99"/>
          <p:cNvPicPr/>
          <p:nvPr>
            <p:custDataLst>
              <p:tags r:id="rId2"/>
            </p:custDataLst>
          </p:nvPr>
        </p:nvPicPr>
        <p:blipFill>
          <a:blip r:embed="rId4"/>
          <a:stretch>
            <a:fillRect/>
          </a:stretch>
        </p:blipFill>
        <p:spPr>
          <a:xfrm>
            <a:off x="8602345" y="1346200"/>
            <a:ext cx="3589655" cy="2693035"/>
          </a:xfrm>
          <a:prstGeom prst="rect">
            <a:avLst/>
          </a:prstGeom>
          <a:noFill/>
          <a:ln w="9525">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提倡顺应喂养，鼓励但不强迫进食</a:t>
            </a:r>
          </a:p>
          <a:p>
            <a:pPr indent="504190" algn="just" fontAlgn="auto">
              <a:lnSpc>
                <a:spcPct val="175000"/>
              </a:lnSpc>
              <a:buClrTx/>
              <a:buSzTx/>
              <a:buFontTx/>
            </a:pPr>
            <a:r>
              <a:rPr lang="zh-CN" altLang="en-US" sz="1900" dirty="0">
                <a:solidFill>
                  <a:srgbClr val="211D1E"/>
                </a:solidFill>
                <a:cs typeface="+mn-ea"/>
              </a:rPr>
              <a:t>随着婴儿的生长发育，父母应根据孩子的需要进行喂养，鼓励并协助其自己进食，培养进餐兴趣。</a:t>
            </a:r>
          </a:p>
          <a:p>
            <a:pPr indent="504190" algn="just" fontAlgn="auto">
              <a:lnSpc>
                <a:spcPct val="175000"/>
              </a:lnSpc>
              <a:buClrTx/>
              <a:buSzTx/>
              <a:buFontTx/>
            </a:pPr>
            <a:r>
              <a:rPr lang="zh-CN" altLang="en-US" sz="1900" dirty="0">
                <a:solidFill>
                  <a:srgbClr val="211D1E"/>
                </a:solidFill>
                <a:cs typeface="+mn-ea"/>
              </a:rPr>
              <a:t>父母有责任为婴儿提供多样化且与其发育水平相适应的食物，创造愉快的进餐环境，在喂养过程中及时感知婴儿发出的饥饿或饱足的信号，并作出恰当回应。尊重婴儿对食物的选择，不强迫进食。</a:t>
            </a:r>
          </a:p>
          <a:p>
            <a:pPr indent="504190" algn="just" fontAlgn="auto">
              <a:lnSpc>
                <a:spcPct val="175000"/>
              </a:lnSpc>
              <a:buClrTx/>
              <a:buSzTx/>
              <a:buFontTx/>
            </a:pPr>
            <a:r>
              <a:rPr lang="zh-CN" altLang="en-US" sz="1900" dirty="0">
                <a:solidFill>
                  <a:srgbClr val="211D1E"/>
                </a:solidFill>
                <a:cs typeface="+mn-ea"/>
              </a:rPr>
              <a:t>进餐时不看电视、玩玩具，每次进餐时间不超过20分钟。进餐时，父母与婴儿应有充分的交流，不以食物作为奖励或惩罚。父母自身也应保持良好的进食习惯，成为婴儿进食的榜样。</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辅食不加调味品，尽量减少糖和盐的摄入</a:t>
            </a:r>
          </a:p>
          <a:p>
            <a:pPr indent="504190" algn="just" fontAlgn="auto">
              <a:lnSpc>
                <a:spcPct val="175000"/>
              </a:lnSpc>
              <a:buClrTx/>
              <a:buSzTx/>
              <a:buFontTx/>
            </a:pPr>
            <a:r>
              <a:rPr lang="zh-CN" altLang="en-US" sz="1900" dirty="0">
                <a:solidFill>
                  <a:srgbClr val="211D1E"/>
                </a:solidFill>
                <a:cs typeface="+mn-ea"/>
              </a:rPr>
              <a:t>1岁以内，制作辅食时应不加盐、糖以及刺激性调味品。淡口味食物有利于提高婴幼儿对不同天然食物口味的接受度，减少挑食偏食的发生，同时可以降低儿童期以及成年后肥胖、糖尿病、高血压等慢性代谢性疾病的患病风险。</a:t>
            </a:r>
          </a:p>
          <a:p>
            <a:pPr indent="504190" algn="just" fontAlgn="auto">
              <a:lnSpc>
                <a:spcPct val="175000"/>
              </a:lnSpc>
              <a:buClrTx/>
              <a:buSzTx/>
              <a:buFontTx/>
            </a:pPr>
            <a:r>
              <a:rPr lang="zh-CN" altLang="en-US" sz="1900" dirty="0">
                <a:solidFill>
                  <a:srgbClr val="211D1E"/>
                </a:solidFill>
                <a:cs typeface="+mn-ea"/>
              </a:rPr>
              <a:t>油脂对婴儿来说，是必不可少的营养素，7—24月龄婴幼儿能量的30%—45%来自脂肪，因此辅食虽不加调味品，但是需要添加额外的植物油。</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10497820" y="3439160"/>
            <a:ext cx="1004570" cy="1004570"/>
          </a:xfrm>
          <a:prstGeom prst="rect">
            <a:avLst/>
          </a:prstGeom>
          <a:solidFill>
            <a:srgbClr val="7DC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362190" y="1623695"/>
            <a:ext cx="962660" cy="962660"/>
          </a:xfrm>
          <a:prstGeom prst="rect">
            <a:avLst/>
          </a:prstGeom>
          <a:solidFill>
            <a:srgbClr val="7DC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custDataLst>
              <p:tags r:id="rId2"/>
            </p:custDataLst>
          </p:nvPr>
        </p:nvSpPr>
        <p:spPr>
          <a:xfrm>
            <a:off x="1013460" y="856615"/>
            <a:ext cx="578294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注重饮食卫生和进食安全</a:t>
            </a:r>
          </a:p>
          <a:p>
            <a:pPr indent="504190" algn="just" fontAlgn="auto">
              <a:lnSpc>
                <a:spcPct val="175000"/>
              </a:lnSpc>
              <a:buClrTx/>
              <a:buSzTx/>
              <a:buFontTx/>
            </a:pPr>
            <a:r>
              <a:rPr lang="zh-CN" altLang="en-US" sz="1900" dirty="0">
                <a:solidFill>
                  <a:srgbClr val="211D1E"/>
                </a:solidFill>
                <a:cs typeface="+mn-ea"/>
              </a:rPr>
              <a:t>婴幼儿辅食应单独制作，选择新鲜、优质、无污染的食物及清洁水制作辅食。制作辅食前须洗手。</a:t>
            </a:r>
          </a:p>
          <a:p>
            <a:pPr indent="504190" algn="just" fontAlgn="auto">
              <a:lnSpc>
                <a:spcPct val="175000"/>
              </a:lnSpc>
              <a:buClrTx/>
              <a:buSzTx/>
              <a:buFontTx/>
            </a:pPr>
            <a:r>
              <a:rPr lang="zh-CN" altLang="en-US" sz="1900" dirty="0">
                <a:solidFill>
                  <a:srgbClr val="211D1E"/>
                </a:solidFill>
                <a:cs typeface="+mn-ea"/>
              </a:rPr>
              <a:t>制作辅食的餐具、场所应保持清洁，辅食应煮熟、煮透。制作的辅食应及时食用或妥善保存。</a:t>
            </a:r>
          </a:p>
          <a:p>
            <a:pPr indent="504190" algn="just" fontAlgn="auto">
              <a:lnSpc>
                <a:spcPct val="175000"/>
              </a:lnSpc>
              <a:buClrTx/>
              <a:buSzTx/>
              <a:buFontTx/>
            </a:pPr>
            <a:r>
              <a:rPr lang="zh-CN" altLang="en-US" sz="1900" dirty="0">
                <a:solidFill>
                  <a:srgbClr val="211D1E"/>
                </a:solidFill>
                <a:cs typeface="+mn-ea"/>
              </a:rPr>
              <a:t>婴儿进餐前要洗手，进餐时一定要有成人看护，以防发生意外。整粒花生、坚果、果冻等食物不适合婴儿食用。</a:t>
            </a:r>
          </a:p>
        </p:txBody>
      </p:sp>
      <p:pic>
        <p:nvPicPr>
          <p:cNvPr id="2" name="图片 1" descr="352067402"/>
          <p:cNvPicPr>
            <a:picLocks noChangeAspect="1"/>
          </p:cNvPicPr>
          <p:nvPr/>
        </p:nvPicPr>
        <p:blipFill>
          <a:blip r:embed="rId4"/>
          <a:stretch>
            <a:fillRect/>
          </a:stretch>
        </p:blipFill>
        <p:spPr>
          <a:xfrm>
            <a:off x="7472045" y="1730375"/>
            <a:ext cx="3925570" cy="2618105"/>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定期监测体格指标，保证健康生长</a:t>
            </a:r>
          </a:p>
          <a:p>
            <a:pPr indent="504190" algn="just" fontAlgn="auto">
              <a:lnSpc>
                <a:spcPct val="175000"/>
              </a:lnSpc>
              <a:buClrTx/>
              <a:buSzTx/>
              <a:buFontTx/>
            </a:pPr>
            <a:r>
              <a:rPr lang="zh-CN" altLang="en-US" sz="1900" dirty="0">
                <a:solidFill>
                  <a:srgbClr val="211D1E"/>
                </a:solidFill>
                <a:cs typeface="+mn-ea"/>
              </a:rPr>
              <a:t>适度、平稳是最佳的生长模式。定期在专业医疗机构监测并评估婴幼儿的体重、身长、头围等体格指标很重要。医生会根据孩子的生长指标判断孩子的营养状况，并提出喂养指导。</a:t>
            </a:r>
          </a:p>
          <a:p>
            <a:pPr indent="504190" algn="just" fontAlgn="auto">
              <a:lnSpc>
                <a:spcPct val="175000"/>
              </a:lnSpc>
              <a:buClrTx/>
              <a:buSzTx/>
              <a:buFontTx/>
            </a:pPr>
            <a:r>
              <a:rPr lang="zh-CN" altLang="en-US" sz="1900" dirty="0">
                <a:solidFill>
                  <a:srgbClr val="211D1E"/>
                </a:solidFill>
                <a:cs typeface="+mn-ea"/>
              </a:rPr>
              <a:t>对营养状况的一般评估始于获取、绘制和解释性别及年龄对应的生长曲线上的体重、身长、头围数据。对于不超过24个月的足月婴儿，应使用世界卫生组织制定的生长图，生长图上的标准来自纯母乳喂养的健康婴儿。</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549275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幼儿（1—3岁）所需营养的特点</a:t>
            </a:r>
          </a:p>
        </p:txBody>
      </p:sp>
      <p:cxnSp>
        <p:nvCxnSpPr>
          <p:cNvPr id="10" name="直接连接符 9"/>
          <p:cNvCxnSpPr/>
          <p:nvPr>
            <p:custDataLst>
              <p:tags r:id="rId2"/>
            </p:custDataLst>
          </p:nvPr>
        </p:nvCxnSpPr>
        <p:spPr>
          <a:xfrm>
            <a:off x="1679575" y="1554114"/>
            <a:ext cx="52698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1. 继续给予母乳喂养或其他乳制品，逐步过渡到多样食物</a:t>
            </a:r>
          </a:p>
          <a:p>
            <a:pPr indent="504190" algn="just" fontAlgn="auto">
              <a:lnSpc>
                <a:spcPct val="175000"/>
              </a:lnSpc>
              <a:buClrTx/>
              <a:buSzTx/>
              <a:buFontTx/>
            </a:pPr>
            <a:r>
              <a:rPr lang="zh-CN" altLang="en-US" sz="1900" dirty="0">
                <a:solidFill>
                  <a:srgbClr val="211D1E"/>
                </a:solidFill>
                <a:cs typeface="+mn-ea"/>
              </a:rPr>
              <a:t>可继续给予母乳喂养直至到2岁（24月龄），或每日给予不少于相当于350ml的幼儿配方奶，但是不宜直接用成人奶粉或大豆蛋白粉等。建议首选适当的幼儿配方奶粉，或富含强化铁、维生素A等多种微量营养素的食品。如果不能摄入适量的奶制品时，需要通过其他途径补充优质蛋白质和钙。可用100g左右的鸡蛋（约2个）经适当加工来代替，如蒸蛋羹等。当幼儿满2岁时，可逐渐停止母乳喂养，但是每天应继续提供幼儿配方奶粉或其他的乳制品。同时，应根据幼儿牙齿的发育情况，适时增加细、软、烂的膳食，种类不断丰富，数量不断增加，逐渐向多样食物过渡。</a:t>
            </a:r>
          </a:p>
        </p:txBody>
      </p:sp>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选择营养丰富、易消化的食物</a:t>
            </a:r>
          </a:p>
          <a:p>
            <a:pPr indent="504190" algn="just" fontAlgn="auto">
              <a:lnSpc>
                <a:spcPct val="175000"/>
              </a:lnSpc>
              <a:buClrTx/>
              <a:buSzTx/>
              <a:buFontTx/>
            </a:pPr>
            <a:r>
              <a:rPr lang="zh-CN" altLang="en-US" sz="1900" dirty="0">
                <a:solidFill>
                  <a:srgbClr val="211D1E"/>
                </a:solidFill>
                <a:cs typeface="+mn-ea"/>
              </a:rPr>
              <a:t>幼儿食物的选择应根据营养全面丰富、易于消化的原则，充分考虑满足能量需要，增加优质蛋白质的摄入，以保证幼儿生长发育的需要；增加铁元素的供应，以避免铁缺乏和缺铁性贫血的发生。鱼类中的脂肪有利于幼儿神经系统的发育，可适当选用鱼虾类食物，尤其是海鱼类。对于1—3岁幼儿，应每月选用猪肝75g（一两半），或鸡肝50g（一两），或羊肝25g（半两），做成肝泥，分次食用，以增加维生素A的摄入量。不宜直接给幼儿食用坚硬的食物、易误吸入气管的硬壳果类食物（如花生）、腌制食品和油炸类食品。</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采用适宜的烹调方式，单独加工制作膳食</a:t>
            </a:r>
          </a:p>
          <a:p>
            <a:pPr indent="504190" algn="just" fontAlgn="auto">
              <a:lnSpc>
                <a:spcPct val="175000"/>
              </a:lnSpc>
              <a:buClrTx/>
              <a:buSzTx/>
              <a:buFontTx/>
            </a:pPr>
            <a:r>
              <a:rPr lang="zh-CN" altLang="en-US" sz="1900" dirty="0">
                <a:solidFill>
                  <a:srgbClr val="211D1E"/>
                </a:solidFill>
                <a:cs typeface="+mn-ea"/>
              </a:rPr>
              <a:t>幼儿膳食应专门单独加工、烹制，并选用合适的烹调方式和加工方式。应将食物切碎煮烂，易于幼儿咀嚼、吞咽和消化，特别注意要完全剔除皮、骨、刺、核等；大豆、花生等硬果类食物，应先磨碎，制成泥糊浆的状态再进食；在烹调方式上，应采用蒸、煮、炖、煨等方式，不宜采用油炸、烤、烙等方式。口味以清淡为宜，不应过咸，更不宜食用辛辣刺激性食物，尽可能少用或不用含味精（鸡精）、色素、糖精的调味品。要注意食物品种的交替更换，以利于幼儿保持进食的兴趣。</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26372"/>
            <a:ext cx="8505334" cy="150495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了解七大营养素及其特点，描述其在儿童生长发育中的重要作用。</a:t>
            </a:r>
          </a:p>
          <a:p>
            <a:pPr indent="457200" algn="just" fontAlgn="auto">
              <a:lnSpc>
                <a:spcPct val="175000"/>
              </a:lnSpc>
              <a:buClrTx/>
              <a:buSzTx/>
              <a:buNone/>
            </a:pPr>
            <a:endParaRPr sz="1750" dirty="0">
              <a:solidFill>
                <a:schemeClr val="tx1">
                  <a:lumMod val="85000"/>
                  <a:lumOff val="15000"/>
                </a:schemeClr>
              </a:solidFill>
              <a:latin typeface="+mn-ea"/>
              <a:cs typeface="+mn-ea"/>
            </a:endParaRPr>
          </a:p>
          <a:p>
            <a:pPr indent="457200" algn="just" fontAlgn="auto">
              <a:lnSpc>
                <a:spcPct val="175000"/>
              </a:lnSpc>
              <a:buClrTx/>
              <a:buSzTx/>
              <a:buNone/>
            </a:pPr>
            <a:r>
              <a:rPr sz="1750" dirty="0">
                <a:solidFill>
                  <a:schemeClr val="tx1">
                    <a:lumMod val="85000"/>
                    <a:lumOff val="15000"/>
                  </a:schemeClr>
                </a:solidFill>
                <a:latin typeface="+mn-ea"/>
                <a:cs typeface="+mn-ea"/>
              </a:rPr>
              <a:t>2. 了解不同年龄段婴幼儿所需营养的特点，掌握相应的膳食原则。</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4. 在良好环境下规律进餐，重视良好饮食习惯的培养</a:t>
            </a:r>
          </a:p>
          <a:p>
            <a:pPr indent="504190" algn="just" fontAlgn="auto">
              <a:lnSpc>
                <a:spcPct val="175000"/>
              </a:lnSpc>
              <a:buClrTx/>
              <a:buSzTx/>
              <a:buFontTx/>
            </a:pPr>
            <a:r>
              <a:rPr lang="zh-CN" altLang="en-US" sz="1900" dirty="0">
                <a:solidFill>
                  <a:srgbClr val="211D1E"/>
                </a:solidFill>
                <a:cs typeface="+mn-ea"/>
              </a:rPr>
              <a:t>幼儿一日需5—6餐，即一天进主餐3次，上下午两主餐之间各安排以奶制品、水果和其他细软面食为内容的加餐，晚饭后也可酌情加餐，但睡前应忌食甜食，以预防龋齿。</a:t>
            </a:r>
          </a:p>
          <a:p>
            <a:pPr indent="504190" algn="just" fontAlgn="auto">
              <a:lnSpc>
                <a:spcPct val="175000"/>
              </a:lnSpc>
              <a:buClrTx/>
              <a:buSzTx/>
              <a:buFontTx/>
            </a:pPr>
            <a:r>
              <a:rPr lang="zh-CN" altLang="en-US" sz="1900" dirty="0">
                <a:solidFill>
                  <a:srgbClr val="211D1E"/>
                </a:solidFill>
                <a:cs typeface="+mn-ea"/>
              </a:rPr>
              <a:t>要重视幼儿饮食习惯的培养，饮食安排上要逐渐做到定时、适量、有规律地进餐，不随意改变幼儿的进餐时间和进餐量；鼓励和安排较大幼儿与家人一同进餐，以利于幼儿日后能更好地接受家庭膳食；培养孩子集中精力进食的习惯；家长应以身作则，用良好的饮食习惯影响幼儿，避免幼儿出现偏食、挑食的不良习惯。</a:t>
            </a:r>
          </a:p>
          <a:p>
            <a:pPr indent="504190" algn="just" fontAlgn="auto">
              <a:lnSpc>
                <a:spcPct val="175000"/>
              </a:lnSpc>
              <a:buClrTx/>
              <a:buSzTx/>
              <a:buFontTx/>
            </a:pPr>
            <a:r>
              <a:rPr lang="zh-CN" altLang="en-US" sz="1900" dirty="0">
                <a:solidFill>
                  <a:srgbClr val="211D1E"/>
                </a:solidFill>
                <a:cs typeface="+mn-ea"/>
              </a:rPr>
              <a:t>要创造良好的进餐环境，进餐场所要安静愉悦，餐桌椅、餐具可适当儿童化，鼓励、引导和教育儿童使用勺子、筷子等自主进餐。</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685990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5. 鼓励幼儿多进行户外游戏与活动</a:t>
            </a:r>
          </a:p>
          <a:p>
            <a:pPr indent="504190" algn="just" fontAlgn="auto">
              <a:lnSpc>
                <a:spcPct val="175000"/>
              </a:lnSpc>
              <a:buClrTx/>
              <a:buSzTx/>
              <a:buFontTx/>
            </a:pPr>
            <a:r>
              <a:rPr lang="zh-CN" altLang="en-US" sz="1900" dirty="0">
                <a:solidFill>
                  <a:srgbClr val="211D1E"/>
                </a:solidFill>
                <a:cs typeface="+mn-ea"/>
              </a:rPr>
              <a:t>由于奶制品和普通食物中维生素D的含量十分有限，幼儿单纯依靠普通膳食，难以满足对维生素D的需求量。适宜的日光照射可促进儿童皮肤中维生素D的合成，对钙的吸收和骨骼发育具有重要意义。每日应安排1—2小时的户外游戏与活动，既可接受日光照射，促进皮肤中维生素D的合成和钙的吸收，又可以通过体育活动实现对幼儿体能、智能的锻炼和培养，并维持能量平衡。</a:t>
            </a:r>
          </a:p>
        </p:txBody>
      </p:sp>
      <p:pic>
        <p:nvPicPr>
          <p:cNvPr id="6" name="图片 5" descr="摄图网_401131442_母亲节学走路的小婴儿和妈妈（企业商用）"/>
          <p:cNvPicPr>
            <a:picLocks noChangeAspect="1"/>
          </p:cNvPicPr>
          <p:nvPr>
            <p:custDataLst>
              <p:tags r:id="rId2"/>
            </p:custDataLst>
          </p:nvPr>
        </p:nvPicPr>
        <p:blipFill>
          <a:blip r:embed="rId4"/>
          <a:stretch>
            <a:fillRect/>
          </a:stretch>
        </p:blipFill>
        <p:spPr>
          <a:xfrm>
            <a:off x="7792085" y="947420"/>
            <a:ext cx="4093845" cy="409384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584136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6. 合理安排零食，避免过瘦与肥胖</a:t>
            </a:r>
          </a:p>
          <a:p>
            <a:pPr indent="504190" algn="just" fontAlgn="auto">
              <a:lnSpc>
                <a:spcPct val="175000"/>
              </a:lnSpc>
              <a:buClrTx/>
              <a:buSzTx/>
              <a:buFontTx/>
            </a:pPr>
            <a:r>
              <a:rPr lang="zh-CN" altLang="en-US" sz="1900" dirty="0">
                <a:solidFill>
                  <a:srgbClr val="211D1E"/>
                </a:solidFill>
                <a:cs typeface="+mn-ea"/>
              </a:rPr>
              <a:t>应正确选择零食品种，合理安排零食时机。这样既可增加幼儿对饮食的兴趣，并有利于能量补充，又可避免影响主餐食欲和进食量。应以水果、乳制品等营养丰富的食物为主，给予零食的数量和时机以不影响幼儿主餐食欲为原则。应控制纯能量类零食的食用量，如糖、甜饮料等含糖高的食物。鼓励幼儿参加适度的活动和游戏，以维持能量平衡，使幼儿保持合理的体重增长速度，避免其瘦弱、超重和肥胖。</a:t>
            </a:r>
          </a:p>
        </p:txBody>
      </p:sp>
      <p:pic>
        <p:nvPicPr>
          <p:cNvPr id="2" name="图片 1" descr="摄图网_401767708_婴儿宝宝营养辅食（企业商用）"/>
          <p:cNvPicPr>
            <a:picLocks noChangeAspect="1"/>
          </p:cNvPicPr>
          <p:nvPr/>
        </p:nvPicPr>
        <p:blipFill>
          <a:blip r:embed="rId3"/>
          <a:stretch>
            <a:fillRect/>
          </a:stretch>
        </p:blipFill>
        <p:spPr>
          <a:xfrm>
            <a:off x="7380605" y="1619885"/>
            <a:ext cx="4753610" cy="316992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7. 每天足量饮水，少喝含糖高的饮料</a:t>
            </a:r>
          </a:p>
          <a:p>
            <a:pPr indent="504190" algn="just" fontAlgn="auto">
              <a:lnSpc>
                <a:spcPct val="175000"/>
              </a:lnSpc>
              <a:buClrTx/>
              <a:buSzTx/>
              <a:buFontTx/>
            </a:pPr>
            <a:r>
              <a:rPr lang="zh-CN" altLang="en-US" sz="1900" dirty="0">
                <a:solidFill>
                  <a:srgbClr val="211D1E"/>
                </a:solidFill>
                <a:cs typeface="+mn-ea"/>
              </a:rPr>
              <a:t>水是人体必需的营养素，是维持人体结构、代谢和功能的必要条件。小儿新陈代谢率相对高于成人，对能量和各种营养素的需求量相对更多，对水的需求量也更多。1—3岁幼儿每日每千克体重约需水125ml，全日总需水量约为1250—2000ml。幼儿需要的水除了来自营养素在体内代谢生成的水和膳食食物中所含的水分（特别是奶制品、汤汁类食物含水较多）外，大约有一半的水需要通过直接饮水来满足，约600—1000ml。幼儿最好饮用白开水。目前市场上许多含糖饮料中都含有葡萄糖、碳酸、磷酸等物质，过多地饮用这些饮料，不仅会影响孩子的食欲，使其容易发生龋齿，而且还会造成过多能量摄入，从而导致肥胖等问题，不利于幼儿的生长发育，故应该严格控制摄入。</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588835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8. 定期监测生长发育状况</a:t>
            </a:r>
          </a:p>
          <a:p>
            <a:pPr indent="504190" algn="just" fontAlgn="auto">
              <a:lnSpc>
                <a:spcPct val="175000"/>
              </a:lnSpc>
              <a:buClrTx/>
              <a:buSzTx/>
              <a:buFontTx/>
            </a:pPr>
            <a:r>
              <a:rPr lang="zh-CN" altLang="en-US" sz="1900" dirty="0">
                <a:solidFill>
                  <a:srgbClr val="211D1E"/>
                </a:solidFill>
                <a:cs typeface="+mn-ea"/>
              </a:rPr>
              <a:t>身长和体重等生长发育指标反应了幼儿的营养状况，父母可以在家里对幼儿进行定期的测量，1—3岁幼儿应每2—3个月测量1次。</a:t>
            </a:r>
          </a:p>
        </p:txBody>
      </p:sp>
      <p:pic>
        <p:nvPicPr>
          <p:cNvPr id="2" name="图片 1" descr="摄图网_401389678_父亲给儿子测量身高i（企业商用）"/>
          <p:cNvPicPr>
            <a:picLocks noChangeAspect="1"/>
          </p:cNvPicPr>
          <p:nvPr/>
        </p:nvPicPr>
        <p:blipFill>
          <a:blip r:embed="rId3"/>
          <a:stretch>
            <a:fillRect/>
          </a:stretch>
        </p:blipFill>
        <p:spPr>
          <a:xfrm>
            <a:off x="7476490" y="1053465"/>
            <a:ext cx="3799840" cy="379984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013460" y="856615"/>
            <a:ext cx="1023175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9. 确保饮食卫生，严格餐具消毒</a:t>
            </a:r>
          </a:p>
          <a:p>
            <a:pPr indent="504190" algn="just" fontAlgn="auto">
              <a:lnSpc>
                <a:spcPct val="175000"/>
              </a:lnSpc>
              <a:buClrTx/>
              <a:buSzTx/>
              <a:buFontTx/>
            </a:pPr>
            <a:r>
              <a:rPr lang="zh-CN" altLang="en-US" sz="1900" dirty="0">
                <a:solidFill>
                  <a:srgbClr val="211D1E"/>
                </a:solidFill>
                <a:cs typeface="+mn-ea"/>
              </a:rPr>
              <a:t>应选择清洁不变质的食物原料，不食隔夜饭菜和不洁变质的食物，在选用半成品或者熟食时，应彻底加热后方可食用。幼儿餐具应彻底清洗和加热消毒。培养幼儿养成饭前便后洗手等良好的卫生习惯，以减少感染肠道细菌、病毒以及寄生虫的机会。</a:t>
            </a:r>
          </a:p>
          <a:p>
            <a:pPr indent="504190" algn="just" fontAlgn="auto">
              <a:lnSpc>
                <a:spcPct val="175000"/>
              </a:lnSpc>
              <a:buClrTx/>
              <a:buSzTx/>
              <a:buFontTx/>
            </a:pPr>
            <a:r>
              <a:rPr lang="zh-CN" altLang="en-US" sz="1900" dirty="0">
                <a:solidFill>
                  <a:srgbClr val="211D1E"/>
                </a:solidFill>
                <a:cs typeface="+mn-ea"/>
              </a:rPr>
              <a:t>因为幼儿胃肠道抵抗感染的能力极为薄弱，故需要格外注意幼儿膳食的饮食卫生，减少致病概率。家人切忌用口给幼儿喂食食物。</a:t>
            </a:r>
          </a:p>
          <a:p>
            <a:pPr indent="504190" algn="just" fontAlgn="auto">
              <a:lnSpc>
                <a:spcPct val="175000"/>
              </a:lnSpc>
              <a:buClrTx/>
              <a:buSzTx/>
              <a:buFontTx/>
            </a:pPr>
            <a:r>
              <a:rPr lang="zh-CN" altLang="en-US" sz="1900" dirty="0">
                <a:solidFill>
                  <a:srgbClr val="211D1E"/>
                </a:solidFill>
                <a:cs typeface="+mn-ea"/>
              </a:rPr>
              <a:t>对婴幼儿的餐具，不主张使用药物消毒，建议采用热力消毒： 将餐具浸入水中煮沸10分    钟，或者把餐具放到蒸具里，将水烧开，离水蒸10分钟，即可达到消毒目的。餐具要选用耐热材料制成的，以便热力消毒。</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clrChange>
              <a:clrFrom>
                <a:srgbClr val="FFFFFF">
                  <a:alpha val="100000"/>
                </a:srgbClr>
              </a:clrFrom>
              <a:clrTo>
                <a:srgbClr val="FFFFFF">
                  <a:alpha val="100000"/>
                  <a:alpha val="0"/>
                </a:srgbClr>
              </a:clrTo>
            </a:clrChange>
          </a:blip>
          <a:stretch>
            <a:fillRect/>
          </a:stretch>
        </p:blipFill>
        <p:spPr>
          <a:xfrm>
            <a:off x="1015365" y="1167765"/>
            <a:ext cx="5264150" cy="4565015"/>
          </a:xfrm>
          <a:prstGeom prst="rect">
            <a:avLst/>
          </a:prstGeom>
        </p:spPr>
      </p:pic>
      <p:pic>
        <p:nvPicPr>
          <p:cNvPr id="3" name="图片 2"/>
          <p:cNvPicPr>
            <a:picLocks noChangeAspect="1"/>
          </p:cNvPicPr>
          <p:nvPr>
            <p:custDataLst>
              <p:tags r:id="rId2"/>
            </p:custDataLst>
          </p:nvPr>
        </p:nvPicPr>
        <p:blipFill>
          <a:blip r:embed="rId5">
            <a:clrChange>
              <a:clrFrom>
                <a:srgbClr val="FFFFFF">
                  <a:alpha val="100000"/>
                </a:srgbClr>
              </a:clrFrom>
              <a:clrTo>
                <a:srgbClr val="FFFFFF">
                  <a:alpha val="100000"/>
                  <a:alpha val="0"/>
                </a:srgbClr>
              </a:clrTo>
            </a:clrChange>
          </a:blip>
          <a:stretch>
            <a:fillRect/>
          </a:stretch>
        </p:blipFill>
        <p:spPr>
          <a:xfrm>
            <a:off x="6788785" y="1167130"/>
            <a:ext cx="4246245" cy="4570095"/>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578485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学龄前儿童（3—5岁）所需营养的特点</a:t>
            </a:r>
          </a:p>
        </p:txBody>
      </p:sp>
      <p:cxnSp>
        <p:nvCxnSpPr>
          <p:cNvPr id="10" name="直接连接符 9"/>
          <p:cNvCxnSpPr/>
          <p:nvPr>
            <p:custDataLst>
              <p:tags r:id="rId2"/>
            </p:custDataLst>
          </p:nvPr>
        </p:nvCxnSpPr>
        <p:spPr>
          <a:xfrm>
            <a:off x="1679575" y="1554114"/>
            <a:ext cx="61290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custDataLst>
              <p:tags r:id="rId3"/>
            </p:custDataLst>
          </p:nvPr>
        </p:nvPicPr>
        <p:blipFill>
          <a:blip r:embed="rId5"/>
          <a:stretch>
            <a:fillRect/>
          </a:stretch>
        </p:blipFill>
        <p:spPr>
          <a:xfrm>
            <a:off x="1385570" y="1897380"/>
            <a:ext cx="9763760" cy="4003040"/>
          </a:xfrm>
          <a:prstGeom prst="rect">
            <a:avLst/>
          </a:prstGeom>
        </p:spPr>
      </p:pic>
    </p:spTree>
  </p:cSld>
  <p:clrMapOvr>
    <a:masterClrMapping/>
  </p:clrMapOvr>
  <p:transition spd="slow">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3"/>
          <a:stretch>
            <a:fillRect/>
          </a:stretch>
        </p:blipFill>
        <p:spPr>
          <a:xfrm>
            <a:off x="1377315" y="1033780"/>
            <a:ext cx="9784715" cy="437134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116840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规律就餐，自主进食，不挑食，培养良好的饮食习惯</a:t>
            </a:r>
          </a:p>
          <a:p>
            <a:pPr indent="504190" algn="just" fontAlgn="auto">
              <a:lnSpc>
                <a:spcPct val="175000"/>
              </a:lnSpc>
              <a:buClrTx/>
              <a:buSzTx/>
              <a:buFontTx/>
            </a:pPr>
            <a:r>
              <a:rPr lang="zh-CN" altLang="en-US" sz="1900" b="1" dirty="0">
                <a:solidFill>
                  <a:schemeClr val="tx1">
                    <a:lumMod val="75000"/>
                    <a:lumOff val="25000"/>
                  </a:schemeClr>
                </a:solidFill>
                <a:cs typeface="+mn-ea"/>
              </a:rPr>
              <a:t>1. 合理安排学龄前儿童膳食</a:t>
            </a:r>
            <a:endParaRPr lang="zh-CN" altLang="en-US" sz="1900" dirty="0">
              <a:solidFill>
                <a:srgbClr val="211D1E"/>
              </a:solidFill>
              <a:cs typeface="+mn-ea"/>
            </a:endParaRPr>
          </a:p>
        </p:txBody>
      </p:sp>
      <p:pic>
        <p:nvPicPr>
          <p:cNvPr id="2" name="图片 1" descr="351877255"/>
          <p:cNvPicPr>
            <a:picLocks noChangeAspect="1"/>
          </p:cNvPicPr>
          <p:nvPr/>
        </p:nvPicPr>
        <p:blipFill>
          <a:blip r:embed="rId3"/>
          <a:stretch>
            <a:fillRect/>
          </a:stretch>
        </p:blipFill>
        <p:spPr>
          <a:xfrm>
            <a:off x="7571740" y="2179320"/>
            <a:ext cx="3673475" cy="2449830"/>
          </a:xfrm>
          <a:prstGeom prst="rect">
            <a:avLst/>
          </a:prstGeom>
        </p:spPr>
      </p:pic>
      <p:sp>
        <p:nvSpPr>
          <p:cNvPr id="4" name="文本框 3"/>
          <p:cNvSpPr txBox="1"/>
          <p:nvPr>
            <p:custDataLst>
              <p:tags r:id="rId1"/>
            </p:custDataLst>
          </p:nvPr>
        </p:nvSpPr>
        <p:spPr>
          <a:xfrm>
            <a:off x="1099185" y="2025015"/>
            <a:ext cx="5591175" cy="2604135"/>
          </a:xfrm>
          <a:prstGeom prst="rect">
            <a:avLst/>
          </a:prstGeom>
          <a:noFill/>
        </p:spPr>
        <p:txBody>
          <a:bodyPr wrap="square" lIns="0" tIns="0" rtlCol="0" anchor="t">
            <a:spAutoFit/>
          </a:bodyPr>
          <a:lstStyle/>
          <a:p>
            <a:pPr indent="504190" algn="just" fontAlgn="auto">
              <a:lnSpc>
                <a:spcPct val="175000"/>
              </a:lnSpc>
              <a:buClrTx/>
              <a:buSzTx/>
              <a:buFontTx/>
              <a:buNone/>
            </a:pPr>
            <a:r>
              <a:rPr lang="zh-CN" altLang="en-US" sz="1900" dirty="0">
                <a:solidFill>
                  <a:srgbClr val="211D1E"/>
                </a:solidFill>
                <a:cs typeface="+mn-ea"/>
                <a:sym typeface="+mn-ea"/>
              </a:rPr>
              <a:t>学龄前儿童每天应安排早、中、晚三次正餐，在此基础上还至少有两次加餐。一般分别安排在上、下午各一次，晚餐时间比较早时，可在睡前2小时安排一次加餐。加餐以奶制品、水果为主，配以少量松软面点。晚间加餐不宜安排甜食，以预防龋齿。</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897074"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4401185" y="2095500"/>
            <a:ext cx="2876550"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4619625" y="2136775"/>
            <a:ext cx="2553335" cy="432435"/>
          </a:xfrm>
          <a:prstGeom prst="rect">
            <a:avLst/>
          </a:prstGeom>
          <a:noFill/>
        </p:spPr>
        <p:txBody>
          <a:bodyPr wrap="square" lIns="0" tIns="0" rtlCol="0">
            <a:spAutoFit/>
          </a:bodyPr>
          <a:lstStyle/>
          <a:p>
            <a:pPr algn="ctr">
              <a:lnSpc>
                <a:spcPct val="120000"/>
              </a:lnSpc>
            </a:pPr>
            <a:r>
              <a:rPr lang="zh-CN" altLang="en-US" sz="2100" b="1" dirty="0">
                <a:solidFill>
                  <a:schemeClr val="bg1"/>
                </a:solidFill>
                <a:cs typeface="+mn-ea"/>
                <a:sym typeface="+mn-lt"/>
              </a:rPr>
              <a:t>婴幼儿的营养需求</a:t>
            </a:r>
          </a:p>
        </p:txBody>
      </p:sp>
      <p:cxnSp>
        <p:nvCxnSpPr>
          <p:cNvPr id="20" name="直接连接符 19"/>
          <p:cNvCxnSpPr/>
          <p:nvPr/>
        </p:nvCxnSpPr>
        <p:spPr>
          <a:xfrm>
            <a:off x="3799986" y="3107163"/>
            <a:ext cx="419417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800354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3789680"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6706870" y="3810635"/>
            <a:ext cx="2631440" cy="767080"/>
          </a:xfrm>
          <a:prstGeom prst="roundRect">
            <a:avLst>
              <a:gd name="adj" fmla="val 25165"/>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2619375" y="3811270"/>
            <a:ext cx="2359025"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2717165" y="3985895"/>
            <a:ext cx="2182495" cy="377825"/>
          </a:xfrm>
          <a:prstGeom prst="rect">
            <a:avLst/>
          </a:prstGeom>
          <a:noFill/>
        </p:spPr>
        <p:txBody>
          <a:bodyPr wrap="square" lIns="0" tIns="0" rtlCol="0">
            <a:spAutoFit/>
          </a:bodyPr>
          <a:lstStyle/>
          <a:p>
            <a:pPr algn="ctr">
              <a:lnSpc>
                <a:spcPct val="120000"/>
              </a:lnSpc>
            </a:pPr>
            <a:r>
              <a:rPr lang="zh-CN" altLang="en-US" dirty="0">
                <a:cs typeface="+mn-ea"/>
                <a:sym typeface="+mn-lt"/>
              </a:rPr>
              <a:t>营养素的概念</a:t>
            </a:r>
          </a:p>
        </p:txBody>
      </p:sp>
      <p:sp>
        <p:nvSpPr>
          <p:cNvPr id="39" name="文本框 38"/>
          <p:cNvSpPr txBox="1"/>
          <p:nvPr/>
        </p:nvSpPr>
        <p:spPr>
          <a:xfrm>
            <a:off x="6922770" y="3868420"/>
            <a:ext cx="2199640" cy="709930"/>
          </a:xfrm>
          <a:prstGeom prst="rect">
            <a:avLst/>
          </a:prstGeom>
          <a:noFill/>
        </p:spPr>
        <p:txBody>
          <a:bodyPr wrap="square" lIns="0" tIns="0" rtlCol="0">
            <a:spAutoFit/>
          </a:bodyPr>
          <a:lstStyle/>
          <a:p>
            <a:pPr algn="ctr">
              <a:lnSpc>
                <a:spcPct val="120000"/>
              </a:lnSpc>
            </a:pPr>
            <a:r>
              <a:rPr lang="zh-CN" altLang="en-US" dirty="0">
                <a:cs typeface="+mn-ea"/>
                <a:sym typeface="+mn-lt"/>
              </a:rPr>
              <a:t>各阶段婴幼儿所需</a:t>
            </a:r>
          </a:p>
          <a:p>
            <a:pPr algn="ctr">
              <a:lnSpc>
                <a:spcPct val="120000"/>
              </a:lnSpc>
            </a:pPr>
            <a:r>
              <a:rPr lang="zh-CN" altLang="en-US" dirty="0">
                <a:cs typeface="+mn-ea"/>
                <a:sym typeface="+mn-lt"/>
              </a:rPr>
              <a:t>营养的特点</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引导儿童规律就餐、专注进食</a:t>
            </a:r>
          </a:p>
          <a:p>
            <a:pPr indent="504190" algn="just" fontAlgn="auto">
              <a:lnSpc>
                <a:spcPct val="175000"/>
              </a:lnSpc>
              <a:buClrTx/>
              <a:buSzTx/>
              <a:buFontTx/>
            </a:pPr>
            <a:r>
              <a:rPr lang="zh-CN" altLang="en-US" sz="1900" dirty="0">
                <a:solidFill>
                  <a:srgbClr val="211D1E"/>
                </a:solidFill>
                <a:cs typeface="+mn-ea"/>
              </a:rPr>
              <a:t>学龄前儿童注意力不易集中，易受环境影响，如进食时玩玩具、看电视、做游戏等都会降低其对食物的关注度，影响进食和营养摄入，因此要做到： </a:t>
            </a:r>
          </a:p>
          <a:p>
            <a:pPr indent="504190" algn="just" fontAlgn="auto">
              <a:lnSpc>
                <a:spcPct val="175000"/>
              </a:lnSpc>
              <a:buClrTx/>
              <a:buSzTx/>
              <a:buFontTx/>
            </a:pPr>
            <a:r>
              <a:rPr lang="zh-CN" altLang="en-US" sz="1900" dirty="0">
                <a:solidFill>
                  <a:srgbClr val="211D1E"/>
                </a:solidFill>
                <a:cs typeface="+mn-ea"/>
              </a:rPr>
              <a:t>① 尽可能给儿童提供固定的就餐座位，定时定量进餐；</a:t>
            </a:r>
          </a:p>
          <a:p>
            <a:pPr indent="504190" algn="just" fontAlgn="auto">
              <a:lnSpc>
                <a:spcPct val="175000"/>
              </a:lnSpc>
              <a:buClrTx/>
              <a:buSzTx/>
              <a:buFontTx/>
            </a:pPr>
            <a:r>
              <a:rPr lang="zh-CN" altLang="en-US" sz="1900" dirty="0">
                <a:solidFill>
                  <a:srgbClr val="211D1E"/>
                </a:solidFill>
                <a:cs typeface="+mn-ea"/>
              </a:rPr>
              <a:t>② 避免追着喂、边吃边玩、边吃边看电视等行为；</a:t>
            </a:r>
          </a:p>
          <a:p>
            <a:pPr indent="504190" algn="just" fontAlgn="auto">
              <a:lnSpc>
                <a:spcPct val="175000"/>
              </a:lnSpc>
              <a:buClrTx/>
              <a:buSzTx/>
              <a:buFontTx/>
            </a:pPr>
            <a:r>
              <a:rPr lang="zh-CN" altLang="en-US" sz="1900" dirty="0">
                <a:solidFill>
                  <a:srgbClr val="211D1E"/>
                </a:solidFill>
                <a:cs typeface="+mn-ea"/>
              </a:rPr>
              <a:t>③ 吃饭细嚼慢咽但不拖延，最好在30分钟内吃完；</a:t>
            </a:r>
          </a:p>
          <a:p>
            <a:pPr indent="504190" algn="just" fontAlgn="auto">
              <a:lnSpc>
                <a:spcPct val="175000"/>
              </a:lnSpc>
              <a:buClrTx/>
              <a:buSzTx/>
              <a:buFontTx/>
            </a:pPr>
            <a:r>
              <a:rPr lang="zh-CN" altLang="en-US" sz="1900" dirty="0">
                <a:solidFill>
                  <a:srgbClr val="211D1E"/>
                </a:solidFill>
                <a:cs typeface="+mn-ea"/>
              </a:rPr>
              <a:t>④ 让孩子自己使用勺子、筷子进食，养成自主进餐的习惯，这样既可增加儿童的进食兴趣，又可培养其自信心和独立能力。</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3. 避免儿童挑食、偏食</a:t>
            </a:r>
          </a:p>
          <a:p>
            <a:pPr indent="504190" algn="just" fontAlgn="auto">
              <a:lnSpc>
                <a:spcPct val="175000"/>
              </a:lnSpc>
              <a:buClrTx/>
              <a:buSzTx/>
              <a:buFontTx/>
            </a:pPr>
            <a:r>
              <a:rPr lang="zh-CN" altLang="en-US" sz="1900" dirty="0">
                <a:solidFill>
                  <a:srgbClr val="211D1E"/>
                </a:solidFill>
                <a:cs typeface="+mn-ea"/>
              </a:rPr>
              <a:t>家长良好的饮食行为对儿童具有重要影响，建议家长应以身作则、言传身教，并与儿童一起进食，起到良好的榜样作用，帮助孩子从小养成不挑食不偏食的良好习惯。</a:t>
            </a:r>
          </a:p>
          <a:p>
            <a:pPr indent="504190" algn="just" fontAlgn="auto">
              <a:lnSpc>
                <a:spcPct val="175000"/>
              </a:lnSpc>
              <a:buClrTx/>
              <a:buSzTx/>
              <a:buFontTx/>
            </a:pPr>
            <a:r>
              <a:rPr lang="zh-CN" altLang="en-US" sz="1900" dirty="0">
                <a:solidFill>
                  <a:srgbClr val="211D1E"/>
                </a:solidFill>
                <a:cs typeface="+mn-ea"/>
              </a:rPr>
              <a:t>应鼓励儿童选择多种食物，引导其多选择健康食物。对于儿童不喜欢吃的食物，可变换烹调方法或盛放容器（如将蔬菜切碎，将瘦肉剁碎，将多种食物制作成包子或饺子等），也可采用重复少量供应，鼓励尝试并及时给予表扬加以改善，不可强迫喂食。</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每天饮奶，足量饮水，正确选择零食</a:t>
            </a:r>
          </a:p>
          <a:p>
            <a:pPr indent="504190" algn="just" fontAlgn="auto">
              <a:lnSpc>
                <a:spcPct val="175000"/>
              </a:lnSpc>
              <a:buClrTx/>
              <a:buSzTx/>
              <a:buFontTx/>
            </a:pPr>
            <a:r>
              <a:rPr lang="zh-CN" altLang="en-US" sz="1900" b="1" dirty="0">
                <a:solidFill>
                  <a:schemeClr val="tx1">
                    <a:lumMod val="75000"/>
                    <a:lumOff val="25000"/>
                  </a:schemeClr>
                </a:solidFill>
                <a:cs typeface="+mn-ea"/>
              </a:rPr>
              <a:t>1. 培养和巩固儿童的饮奶习惯</a:t>
            </a:r>
          </a:p>
          <a:p>
            <a:pPr indent="504190" algn="just" fontAlgn="auto">
              <a:lnSpc>
                <a:spcPct val="175000"/>
              </a:lnSpc>
              <a:buClrTx/>
              <a:buSzTx/>
              <a:buFontTx/>
            </a:pPr>
            <a:r>
              <a:rPr lang="zh-CN" altLang="en-US" sz="1900" dirty="0">
                <a:solidFill>
                  <a:srgbClr val="211D1E"/>
                </a:solidFill>
                <a:cs typeface="+mn-ea"/>
              </a:rPr>
              <a:t>奶制品中钙含量丰富且吸收率高，是儿童钙的最佳来源。每天饮用300—400ml奶，可保证学龄前儿童钙摄入量达到适宜水平。</a:t>
            </a:r>
          </a:p>
          <a:p>
            <a:pPr indent="504190" algn="just" fontAlgn="auto">
              <a:lnSpc>
                <a:spcPct val="175000"/>
              </a:lnSpc>
              <a:buClrTx/>
              <a:buSzTx/>
              <a:buFontTx/>
            </a:pPr>
            <a:r>
              <a:rPr lang="zh-CN" altLang="en-US" sz="1900" dirty="0">
                <a:solidFill>
                  <a:srgbClr val="211D1E"/>
                </a:solidFill>
                <a:cs typeface="+mn-ea"/>
              </a:rPr>
              <a:t>如果儿童饮奶后出现胃肠不适（如腹胀、腹泻、腹痛），可能与乳糖不耐受有关，可采取以下方法加以解决： </a:t>
            </a:r>
          </a:p>
          <a:p>
            <a:pPr indent="504190" algn="just" fontAlgn="auto">
              <a:lnSpc>
                <a:spcPct val="175000"/>
              </a:lnSpc>
              <a:buClrTx/>
              <a:buSzTx/>
              <a:buFontTx/>
            </a:pPr>
            <a:r>
              <a:rPr lang="zh-CN" altLang="en-US" sz="1900" dirty="0">
                <a:solidFill>
                  <a:srgbClr val="211D1E"/>
                </a:solidFill>
                <a:cs typeface="+mn-ea"/>
              </a:rPr>
              <a:t>① 少量多次饮奶；</a:t>
            </a:r>
          </a:p>
          <a:p>
            <a:pPr indent="504190" algn="just" fontAlgn="auto">
              <a:lnSpc>
                <a:spcPct val="175000"/>
              </a:lnSpc>
              <a:buClrTx/>
              <a:buSzTx/>
              <a:buFontTx/>
            </a:pPr>
            <a:r>
              <a:rPr lang="zh-CN" altLang="en-US" sz="1900" dirty="0">
                <a:solidFill>
                  <a:srgbClr val="211D1E"/>
                </a:solidFill>
                <a:cs typeface="+mn-ea"/>
              </a:rPr>
              <a:t>② 饮奶前进食一定量的主食，避免空腹饮奶；</a:t>
            </a:r>
          </a:p>
          <a:p>
            <a:pPr indent="504190" algn="just" fontAlgn="auto">
              <a:lnSpc>
                <a:spcPct val="175000"/>
              </a:lnSpc>
              <a:buClrTx/>
              <a:buSzTx/>
              <a:buFontTx/>
            </a:pPr>
            <a:r>
              <a:rPr lang="zh-CN" altLang="en-US" sz="1900" dirty="0">
                <a:solidFill>
                  <a:srgbClr val="211D1E"/>
                </a:solidFill>
                <a:cs typeface="+mn-ea"/>
              </a:rPr>
              <a:t>③ 改饮无乳糖奶或饮奶时加用乳糖酶。</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tx1">
                    <a:lumMod val="75000"/>
                    <a:lumOff val="25000"/>
                  </a:schemeClr>
                </a:solidFill>
                <a:cs typeface="+mn-ea"/>
              </a:rPr>
              <a:t>2. 培养儿童喝白开水的习惯</a:t>
            </a:r>
          </a:p>
          <a:p>
            <a:pPr indent="504190" algn="just" fontAlgn="auto">
              <a:lnSpc>
                <a:spcPct val="175000"/>
              </a:lnSpc>
              <a:buClrTx/>
              <a:buSzTx/>
              <a:buFontTx/>
            </a:pPr>
            <a:r>
              <a:rPr lang="zh-CN" altLang="en-US" sz="1900" dirty="0">
                <a:solidFill>
                  <a:srgbClr val="211D1E"/>
                </a:solidFill>
                <a:cs typeface="+mn-ea"/>
              </a:rPr>
              <a:t>建议学龄前儿童每天饮水600—800ml，应以白开水为主，避免含糖饮料。儿童胃容量小，每天应少量多次饮水（上、下午各2—3次），晚饭后根据情况而定。不宜在进餐前大量饮水，以免充盈胃容量，冲淡胃酸，影响食欲和消化。</a:t>
            </a:r>
          </a:p>
          <a:p>
            <a:pPr indent="504190" algn="just" fontAlgn="auto">
              <a:lnSpc>
                <a:spcPct val="175000"/>
              </a:lnSpc>
              <a:buClrTx/>
              <a:buSzTx/>
              <a:buFontTx/>
            </a:pPr>
            <a:r>
              <a:rPr lang="zh-CN" altLang="en-US" sz="1900" b="1" dirty="0">
                <a:solidFill>
                  <a:schemeClr val="tx1">
                    <a:lumMod val="75000"/>
                    <a:lumOff val="25000"/>
                  </a:schemeClr>
                </a:solidFill>
                <a:cs typeface="+mn-ea"/>
              </a:rPr>
              <a:t>3. 正确选择零食</a:t>
            </a:r>
          </a:p>
          <a:p>
            <a:pPr indent="504190" algn="just" fontAlgn="auto">
              <a:lnSpc>
                <a:spcPct val="175000"/>
              </a:lnSpc>
              <a:buClrTx/>
              <a:buSzTx/>
              <a:buFontTx/>
            </a:pPr>
            <a:r>
              <a:rPr lang="zh-CN" altLang="en-US" sz="1900" dirty="0">
                <a:solidFill>
                  <a:srgbClr val="211D1E"/>
                </a:solidFill>
                <a:cs typeface="+mn-ea"/>
              </a:rPr>
              <a:t>① 宜选择新鲜、天然、易消化的食物，如奶制品、水果、蔬菜等食物；</a:t>
            </a:r>
          </a:p>
          <a:p>
            <a:pPr indent="504190" algn="just" fontAlgn="auto">
              <a:lnSpc>
                <a:spcPct val="175000"/>
              </a:lnSpc>
              <a:buClrTx/>
              <a:buSzTx/>
              <a:buFontTx/>
            </a:pPr>
            <a:r>
              <a:rPr lang="zh-CN" altLang="en-US" sz="1900" dirty="0">
                <a:solidFill>
                  <a:srgbClr val="211D1E"/>
                </a:solidFill>
                <a:cs typeface="+mn-ea"/>
              </a:rPr>
              <a:t>② 少选择油炸食品和膨化食品；</a:t>
            </a:r>
          </a:p>
          <a:p>
            <a:pPr indent="504190" algn="just" fontAlgn="auto">
              <a:lnSpc>
                <a:spcPct val="175000"/>
              </a:lnSpc>
              <a:buClrTx/>
              <a:buSzTx/>
              <a:buFontTx/>
            </a:pPr>
            <a:r>
              <a:rPr lang="zh-CN" altLang="en-US" sz="1900" dirty="0">
                <a:solidFill>
                  <a:srgbClr val="211D1E"/>
                </a:solidFill>
                <a:cs typeface="+mn-ea"/>
              </a:rPr>
              <a:t>③ 零食最好安排在两次正餐之间，量不宜多，睡觉前30分钟不要吃零食。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食物应合理烹调，易于消化，少调料、少油炸</a:t>
            </a:r>
          </a:p>
          <a:p>
            <a:pPr indent="504190" algn="just" fontAlgn="auto">
              <a:lnSpc>
                <a:spcPct val="175000"/>
              </a:lnSpc>
              <a:buClrTx/>
              <a:buSzTx/>
              <a:buFontTx/>
            </a:pPr>
            <a:r>
              <a:rPr lang="zh-CN" altLang="en-US" sz="1900" dirty="0">
                <a:solidFill>
                  <a:srgbClr val="211D1E"/>
                </a:solidFill>
                <a:cs typeface="+mn-ea"/>
              </a:rPr>
              <a:t>从小培养儿童清淡的口味，有助于其形成健康饮食习惯。在烹调方式上，宜采用</a:t>
            </a:r>
            <a:r>
              <a:rPr lang="zh-CN" altLang="en-US" sz="1900" b="1" dirty="0">
                <a:solidFill>
                  <a:srgbClr val="7DCEA1"/>
                </a:solidFill>
                <a:cs typeface="+mn-ea"/>
              </a:rPr>
              <a:t>蒸、煮、炖、煨</a:t>
            </a:r>
            <a:r>
              <a:rPr lang="zh-CN" altLang="en-US" sz="1900" dirty="0">
                <a:solidFill>
                  <a:srgbClr val="211D1E"/>
                </a:solidFill>
                <a:cs typeface="+mn-ea"/>
              </a:rPr>
              <a:t>等烹调方式。</a:t>
            </a:r>
          </a:p>
          <a:p>
            <a:pPr indent="504190" algn="just" fontAlgn="auto">
              <a:lnSpc>
                <a:spcPct val="175000"/>
              </a:lnSpc>
              <a:buClrTx/>
              <a:buSzTx/>
              <a:buFontTx/>
            </a:pPr>
            <a:r>
              <a:rPr lang="zh-CN" altLang="en-US" sz="1900" dirty="0">
                <a:solidFill>
                  <a:srgbClr val="211D1E"/>
                </a:solidFill>
                <a:cs typeface="+mn-ea"/>
              </a:rPr>
              <a:t>特别注意要完全剔除皮、骨、刺、核等；大豆、花生等坚果类食物，应先磨碎，制成泥糊状态进食。口味以清淡为好，不应过咸、油腻和辛辣，尽可能少用或不用味精（鸡精）、色素、糖精等调味品。</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让儿童参与食物选择与制作，增进对食物的认知与喜爱</a:t>
            </a:r>
          </a:p>
          <a:p>
            <a:pPr indent="504190" algn="just" fontAlgn="auto">
              <a:lnSpc>
                <a:spcPct val="175000"/>
              </a:lnSpc>
              <a:buClrTx/>
              <a:buSzTx/>
              <a:buFontTx/>
            </a:pPr>
            <a:r>
              <a:rPr lang="zh-CN" altLang="en-US" sz="1900" dirty="0">
                <a:cs typeface="+mn-ea"/>
              </a:rPr>
              <a:t>鼓励儿童体验和认识各种食物的天然味道与质地，了解食物的特性，增进其对食物的喜爱。</a:t>
            </a:r>
          </a:p>
          <a:p>
            <a:pPr indent="504190" algn="just" fontAlgn="auto">
              <a:lnSpc>
                <a:spcPct val="175000"/>
              </a:lnSpc>
              <a:buClrTx/>
              <a:buSzTx/>
              <a:buFontTx/>
            </a:pPr>
            <a:r>
              <a:rPr lang="zh-CN" altLang="en-US" sz="1900" dirty="0">
                <a:cs typeface="+mn-ea"/>
              </a:rPr>
              <a:t>家长或幼儿园教师可带儿童去市场选购食物，辨识应季蔬果，尝试自主选购蔬菜。在节假日，带儿童去农田认识农作物，实践简单的农业生产过程，参与植物的种植，观察植物的生长过程，了解蔬菜的生长方式、营养成分及对身体的好处，并动手采摘蔬菜，激发对食物的兴趣，享受劳动成果。</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3460" y="856615"/>
            <a:ext cx="74885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经常开展户外活动，保障健康生长</a:t>
            </a:r>
          </a:p>
          <a:p>
            <a:pPr indent="504190" algn="just" fontAlgn="auto">
              <a:lnSpc>
                <a:spcPct val="175000"/>
              </a:lnSpc>
              <a:buClrTx/>
              <a:buSzTx/>
              <a:buFontTx/>
            </a:pPr>
            <a:r>
              <a:rPr lang="zh-CN" altLang="en-US" sz="1900" dirty="0">
                <a:cs typeface="+mn-ea"/>
              </a:rPr>
              <a:t>鼓励儿童经常参加户外游戏与活动，实现对其体能、智能的锻炼培养，维持能量平衡，促进皮肤中维生素D的合成和钙的吸收利用。</a:t>
            </a:r>
          </a:p>
          <a:p>
            <a:pPr indent="504190" algn="just" fontAlgn="auto">
              <a:lnSpc>
                <a:spcPct val="175000"/>
              </a:lnSpc>
              <a:buClrTx/>
              <a:buSzTx/>
              <a:buFontTx/>
            </a:pPr>
            <a:r>
              <a:rPr lang="zh-CN" altLang="en-US" sz="1900" dirty="0">
                <a:cs typeface="+mn-ea"/>
              </a:rPr>
              <a:t>学龄前儿童每天应进行至少60分钟的体育活动，最好是户外游戏或运动，除睡觉外尽量避免让儿童有连续超过1小时的静止状态，每天看电视、玩平板电脑的累计时间不超过2小时。</a:t>
            </a:r>
          </a:p>
          <a:p>
            <a:pPr indent="504190" algn="just" fontAlgn="auto">
              <a:lnSpc>
                <a:spcPct val="175000"/>
              </a:lnSpc>
              <a:buClrTx/>
              <a:buSzTx/>
              <a:buFontTx/>
            </a:pPr>
            <a:r>
              <a:rPr lang="zh-CN" altLang="en-US" sz="1900" dirty="0">
                <a:cs typeface="+mn-ea"/>
              </a:rPr>
              <a:t>建议每天结合日常生活多做体育锻炼（公园玩耍、散步、爬楼梯、收拾玩具等）。</a:t>
            </a:r>
          </a:p>
        </p:txBody>
      </p:sp>
      <p:pic>
        <p:nvPicPr>
          <p:cNvPr id="5" name="图片 4" descr="摄图网_401729383_开心跑步的小男孩（企业商用）"/>
          <p:cNvPicPr>
            <a:picLocks noChangeAspect="1"/>
          </p:cNvPicPr>
          <p:nvPr>
            <p:custDataLst>
              <p:tags r:id="rId1"/>
            </p:custDataLst>
          </p:nvPr>
        </p:nvPicPr>
        <p:blipFill>
          <a:blip r:embed="rId3"/>
          <a:stretch>
            <a:fillRect/>
          </a:stretch>
        </p:blipFill>
        <p:spPr>
          <a:xfrm>
            <a:off x="8569960" y="1242060"/>
            <a:ext cx="3554730" cy="3783965"/>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30045"/>
            <a:ext cx="9537700" cy="343852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58838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78680" y="2244867"/>
            <a:ext cx="8667649" cy="197612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随着社会经济、科学技术的不断进步，人们对于营养素逐步有了更加深刻的认识。但是很多家长，甚至机构从业人员在幼儿喂养过程中易忽视此部分内容，导致幼儿喂养问题层出不穷。作为婴幼儿托育行业相关从业者，应了解营养素的概念，同时必须掌握七大营养素的名称和特点，掌握各个阶段儿童的营养需求和特点。</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080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535592"/>
            <a:ext cx="8505334" cy="1504950"/>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饮食中的七大营养素具体有哪些？</a:t>
            </a:r>
          </a:p>
          <a:p>
            <a:pPr indent="457200" algn="just">
              <a:lnSpc>
                <a:spcPct val="175000"/>
              </a:lnSpc>
              <a:buClrTx/>
              <a:buSzTx/>
              <a:buNone/>
            </a:pPr>
            <a:r>
              <a:rPr sz="1750" dirty="0">
                <a:solidFill>
                  <a:schemeClr val="tx1">
                    <a:lumMod val="85000"/>
                    <a:lumOff val="15000"/>
                  </a:schemeClr>
                </a:solidFill>
                <a:latin typeface="+mn-ea"/>
                <a:cs typeface="+mn-ea"/>
              </a:rPr>
              <a:t>2. 婴儿添加辅食需要注意哪些问题？</a:t>
            </a:r>
          </a:p>
          <a:p>
            <a:pPr indent="457200" algn="just">
              <a:lnSpc>
                <a:spcPct val="175000"/>
              </a:lnSpc>
              <a:buClrTx/>
              <a:buSzTx/>
              <a:buNone/>
            </a:pPr>
            <a:r>
              <a:rPr sz="1750" dirty="0">
                <a:solidFill>
                  <a:schemeClr val="tx1">
                    <a:lumMod val="85000"/>
                    <a:lumOff val="15000"/>
                  </a:schemeClr>
                </a:solidFill>
                <a:latin typeface="+mn-ea"/>
                <a:cs typeface="+mn-ea"/>
              </a:rPr>
              <a:t>3. 如何培养学龄前儿童良好的进餐习惯？</a:t>
            </a:r>
          </a:p>
        </p:txBody>
      </p:sp>
      <p:sp>
        <p:nvSpPr>
          <p:cNvPr id="7" name="矩形: 圆角 6"/>
          <p:cNvSpPr/>
          <p:nvPr/>
        </p:nvSpPr>
        <p:spPr>
          <a:xfrm>
            <a:off x="1262742" y="15499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9" name="图片 8"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营养素的概念</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9"/>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30"/>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7"/>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8"/>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3"/>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4"/>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5"/>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6"/>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2"/>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3"/>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4"/>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5"/>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6"/>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7"/>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8"/>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9"/>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20"/>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1"/>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2"/>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3"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3" name="图片 2" descr="摄图网_401163456_坐着抱着奶瓶喝奶的尿不湿小婴儿宝宝（企业商用）"/>
          <p:cNvPicPr>
            <a:picLocks noChangeAspect="1"/>
          </p:cNvPicPr>
          <p:nvPr>
            <p:custDataLst>
              <p:tags r:id="rId11"/>
            </p:custDataLst>
          </p:nvPr>
        </p:nvPicPr>
        <p:blipFill>
          <a:blip r:embed="rId34"/>
          <a:stretch>
            <a:fillRect/>
          </a:stretch>
        </p:blipFill>
        <p:spPr>
          <a:xfrm>
            <a:off x="889000" y="3348355"/>
            <a:ext cx="3442970" cy="3442970"/>
          </a:xfrm>
          <a:prstGeom prst="rect">
            <a:avLst/>
          </a:prstGeom>
        </p:spPr>
      </p:pic>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950595"/>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1669415"/>
            <a:ext cx="6552565" cy="375348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童童是个3岁的小男孩，就读于幼儿园小班，体重才12公斤，在班级20多位小朋友中是最瘦小的。在幼儿园里，其他小朋友在吃东西时，他经常只看不吃。爸爸妈妈很发愁，认为童童“营养不良”，于是带着童童就医，想问问医生该怎么办？那么，你知道什么是营养吗？从这个案例中，你发现童童身上存在什么问题？你知道3岁幼儿的营养需求及其特点吗？</a:t>
            </a:r>
          </a:p>
        </p:txBody>
      </p:sp>
      <p:pic>
        <p:nvPicPr>
          <p:cNvPr id="7" name="图片 6"/>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rcRect l="21508" r="22404"/>
          <a:stretch>
            <a:fillRect/>
          </a:stretch>
        </p:blipFill>
        <p:spPr>
          <a:xfrm>
            <a:off x="8260080" y="1235710"/>
            <a:ext cx="3185160" cy="4258310"/>
          </a:xfrm>
          <a:prstGeom prst="rect">
            <a:avLst/>
          </a:prstGeom>
        </p:spPr>
      </p:pic>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549275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产能营养素</a:t>
            </a:r>
          </a:p>
        </p:txBody>
      </p:sp>
      <p:cxnSp>
        <p:nvCxnSpPr>
          <p:cNvPr id="10" name="直接连接符 9"/>
          <p:cNvCxnSpPr/>
          <p:nvPr>
            <p:custDataLst>
              <p:tags r:id="rId2"/>
            </p:custDataLst>
          </p:nvPr>
        </p:nvCxnSpPr>
        <p:spPr>
          <a:xfrm>
            <a:off x="1679575" y="1554114"/>
            <a:ext cx="26631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蛋白质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蛋白质是生命的物质基础，是有机大分子，是构成细胞的基本有机物，是生命活动的主要承担者，没有蛋白质就没有生命。氨基酸是蛋白质的基本组成单位。它是与生命及各种形式的生命活动紧密联系在一起的物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食物中蛋白质的质和量、各种氨基酸的比例，与人体中蛋白质合成的量密切相关，尤其是青少年的生长发育、孕产妇的优生优育、老年人的健康长寿，都与膳食中蛋白质的量有着密切的关系。蛋白质又分为</a:t>
            </a:r>
            <a:r>
              <a:rPr lang="zh-CN" altLang="en-US" sz="1900" b="1" dirty="0">
                <a:solidFill>
                  <a:srgbClr val="7DCEA1"/>
                </a:solidFill>
                <a:cs typeface="+mn-ea"/>
              </a:rPr>
              <a:t>完全蛋白质</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rgbClr val="7DCEA1"/>
                </a:solidFill>
                <a:cs typeface="+mn-ea"/>
              </a:rPr>
              <a:t>不完全蛋白质</a:t>
            </a:r>
            <a:r>
              <a:rPr lang="zh-CN" altLang="en-US" sz="1900" dirty="0">
                <a:solidFill>
                  <a:schemeClr val="bg2">
                    <a:lumMod val="25000"/>
                  </a:schemeClr>
                </a:solidFill>
                <a:latin typeface="微软雅黑" panose="020B0503020204020204" charset="-122"/>
                <a:ea typeface="微软雅黑" panose="020B0503020204020204" charset="-122"/>
              </a:rPr>
              <a:t>。</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1078230" y="1374775"/>
            <a:ext cx="10035540" cy="3660775"/>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8528</Words>
  <Application>Microsoft Office PowerPoint</Application>
  <PresentationFormat>宽屏</PresentationFormat>
  <Paragraphs>204</Paragraphs>
  <Slides>59</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59</vt:i4>
      </vt:variant>
    </vt:vector>
  </HeadingPairs>
  <TitlesOfParts>
    <vt:vector size="70" baseType="lpstr">
      <vt:lpstr>等线</vt:lpstr>
      <vt:lpstr>汉仪太极体简</vt:lpstr>
      <vt:lpstr>楷体</vt:lpstr>
      <vt:lpstr>宋体</vt:lpstr>
      <vt:lpstr>微软雅黑</vt:lpstr>
      <vt:lpstr>字魂27号-布丁体</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232</cp:revision>
  <dcterms:created xsi:type="dcterms:W3CDTF">2022-05-22T12:08:00Z</dcterms:created>
  <dcterms:modified xsi:type="dcterms:W3CDTF">2023-03-09T01:16:37Z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17CBDA21D67845968B2CF4159AED4108</vt:lpwstr>
  </property>
  <property fmtid="{D5CDD505-2E9C-101B-9397-08002B2CF9AE}" pid="3" name="KSOProductBuildVer">
    <vt:lpwstr>2052-11.1.0.13703</vt:lpwstr>
  </property>
</Properties>
</file>