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notesSlides/notesSlide1.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2.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3.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handoutMasterIdLst>
    <p:handoutMasterId r:id="rId43"/>
  </p:handoutMasterIdLst>
  <p:sldIdLst>
    <p:sldId id="286" r:id="rId2"/>
    <p:sldId id="291" r:id="rId3"/>
    <p:sldId id="327" r:id="rId4"/>
    <p:sldId id="328" r:id="rId5"/>
    <p:sldId id="329" r:id="rId6"/>
    <p:sldId id="299" r:id="rId7"/>
    <p:sldId id="506" r:id="rId8"/>
    <p:sldId id="526" r:id="rId9"/>
    <p:sldId id="362" r:id="rId10"/>
    <p:sldId id="530" r:id="rId11"/>
    <p:sldId id="553" r:id="rId12"/>
    <p:sldId id="531" r:id="rId13"/>
    <p:sldId id="555" r:id="rId14"/>
    <p:sldId id="556" r:id="rId15"/>
    <p:sldId id="557" r:id="rId16"/>
    <p:sldId id="558" r:id="rId17"/>
    <p:sldId id="581" r:id="rId18"/>
    <p:sldId id="582" r:id="rId19"/>
    <p:sldId id="583" r:id="rId20"/>
    <p:sldId id="585" r:id="rId21"/>
    <p:sldId id="586" r:id="rId22"/>
    <p:sldId id="587" r:id="rId23"/>
    <p:sldId id="532" r:id="rId24"/>
    <p:sldId id="584" r:id="rId25"/>
    <p:sldId id="591" r:id="rId26"/>
    <p:sldId id="615" r:id="rId27"/>
    <p:sldId id="616" r:id="rId28"/>
    <p:sldId id="617" r:id="rId29"/>
    <p:sldId id="618" r:id="rId30"/>
    <p:sldId id="619" r:id="rId31"/>
    <p:sldId id="621" r:id="rId32"/>
    <p:sldId id="622" r:id="rId33"/>
    <p:sldId id="623" r:id="rId34"/>
    <p:sldId id="624" r:id="rId35"/>
    <p:sldId id="625" r:id="rId36"/>
    <p:sldId id="626" r:id="rId37"/>
    <p:sldId id="627" r:id="rId38"/>
    <p:sldId id="502" r:id="rId39"/>
    <p:sldId id="503" r:id="rId40"/>
    <p:sldId id="504" r:id="rId41"/>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3B5E0"/>
    <a:srgbClr val="43B179"/>
    <a:srgbClr val="ABE0C1"/>
    <a:srgbClr val="7DCEA1"/>
    <a:srgbClr val="E7F1FA"/>
    <a:srgbClr val="FDEFE3"/>
    <a:srgbClr val="F39D57"/>
    <a:srgbClr val="F1F8ED"/>
    <a:srgbClr val="F9FCF7"/>
    <a:srgbClr val="75CB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89" autoAdjust="0"/>
    <p:restoredTop sz="91751" autoAdjust="0"/>
  </p:normalViewPr>
  <p:slideViewPr>
    <p:cSldViewPr snapToGrid="0">
      <p:cViewPr>
        <p:scale>
          <a:sx n="100" d="100"/>
          <a:sy n="100" d="100"/>
        </p:scale>
        <p:origin x="270" y="300"/>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6922714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382408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505097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a:t>
            </a:fld>
            <a:endParaRPr lang="zh-CN" altLang="en-US"/>
          </a:p>
        </p:txBody>
      </p:sp>
    </p:spTree>
    <p:extLst>
      <p:ext uri="{BB962C8B-B14F-4D97-AF65-F5344CB8AC3E}">
        <p14:creationId xmlns:p14="http://schemas.microsoft.com/office/powerpoint/2010/main" val="2813572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21</a:t>
            </a:fld>
            <a:endParaRPr lang="zh-CN" altLang="en-US"/>
          </a:p>
        </p:txBody>
      </p:sp>
    </p:spTree>
    <p:extLst>
      <p:ext uri="{BB962C8B-B14F-4D97-AF65-F5344CB8AC3E}">
        <p14:creationId xmlns:p14="http://schemas.microsoft.com/office/powerpoint/2010/main" val="101369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40</a:t>
            </a:fld>
            <a:endParaRPr lang="zh-CN" altLang="en-US"/>
          </a:p>
        </p:txBody>
      </p:sp>
    </p:spTree>
    <p:extLst>
      <p:ext uri="{BB962C8B-B14F-4D97-AF65-F5344CB8AC3E}">
        <p14:creationId xmlns:p14="http://schemas.microsoft.com/office/powerpoint/2010/main" val="829569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png"/><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slideMaster" Target="../slideMasters/slideMaster1.xml"/><Relationship Id="rId1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6.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tags" Target="../tags/tag17.xml"/></Relationships>
</file>

<file path=ppt/slideLayouts/_rels/slideLayout7.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image" Target="../media/image8.png"/><Relationship Id="rId5" Type="http://schemas.openxmlformats.org/officeDocument/2006/relationships/tags" Target="../tags/tag22.xml"/><Relationship Id="rId10" Type="http://schemas.openxmlformats.org/officeDocument/2006/relationships/image" Target="../media/image6.png"/><Relationship Id="rId4" Type="http://schemas.openxmlformats.org/officeDocument/2006/relationships/tags" Target="../tags/tag21.xml"/><Relationship Id="rId9"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7.xml"/><Relationship Id="rId7"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Master" Target="../slideMasters/slideMaster1.xml"/><Relationship Id="rId5" Type="http://schemas.openxmlformats.org/officeDocument/2006/relationships/tags" Target="../tags/tag29.xml"/><Relationship Id="rId4" Type="http://schemas.openxmlformats.org/officeDocument/2006/relationships/tags" Target="../tags/tag2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0" name="图片 39" descr="图标&#10;&#10;描述已自动生成"/>
          <p:cNvPicPr>
            <a:picLocks noChangeAspect="1"/>
          </p:cNvPicPr>
          <p:nvPr userDrawn="1">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9836785" y="636905"/>
            <a:ext cx="1298575" cy="1144270"/>
          </a:xfrm>
          <a:prstGeom prst="rect">
            <a:avLst/>
          </a:prstGeom>
        </p:spPr>
      </p:pic>
      <p:pic>
        <p:nvPicPr>
          <p:cNvPr id="21" name="图片 20" descr="图标&#10;&#10;描述已自动生成"/>
          <p:cNvPicPr>
            <a:picLocks noChangeAspect="1"/>
          </p:cNvPicPr>
          <p:nvPr userDrawn="1">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rot="961639">
            <a:off x="10695940" y="621030"/>
            <a:ext cx="883285" cy="1409700"/>
          </a:xfrm>
          <a:prstGeom prst="rect">
            <a:avLst/>
          </a:prstGeom>
        </p:spPr>
      </p:pic>
      <p:pic>
        <p:nvPicPr>
          <p:cNvPr id="13" name="图片 12" descr="人在玩飞盘&#10;&#10;低可信度描述已自动生成"/>
          <p:cNvPicPr>
            <a:picLocks noChangeAspect="1"/>
          </p:cNvPicPr>
          <p:nvPr userDrawn="1">
            <p:custDataLst>
              <p:tags r:id="rId3"/>
            </p:custDataLst>
          </p:nvPr>
        </p:nvPicPr>
        <p:blipFill rotWithShape="1">
          <a:blip r:embed="rId1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custDataLst>
              <p:tags r:id="rId4"/>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custDataLst>
              <p:tags r:id="rId5"/>
            </p:custDataLst>
          </p:nvPr>
        </p:nvPicPr>
        <p:blipFill rotWithShape="1">
          <a:blip r:embed="rId1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1" name="图片 40" descr="图片包含 游戏机, 粉色&#10;&#10;描述已自动生成"/>
          <p:cNvPicPr>
            <a:picLocks noChangeAspect="1"/>
          </p:cNvPicPr>
          <p:nvPr userDrawn="1">
            <p:custDataLst>
              <p:tags r:id="rId6"/>
            </p:custDataLst>
          </p:nvPr>
        </p:nvPicPr>
        <p:blipFill>
          <a:blip r:embed="rId14"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custDataLst>
              <p:tags r:id="rId7"/>
            </p:custDataLst>
          </p:nvPr>
        </p:nvPicPr>
        <p:blipFill>
          <a:blip r:embed="rId15"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custDataLst>
              <p:tags r:id="rId8"/>
            </p:custDataLst>
          </p:nvPr>
        </p:nvPicPr>
        <p:blipFill>
          <a:blip r:embed="rId15" cstate="print">
            <a:extLst>
              <a:ext uri="{28A0092B-C50C-407E-A947-70E740481C1C}">
                <a14:useLocalDpi xmlns:a14="http://schemas.microsoft.com/office/drawing/2010/main" val="0"/>
              </a:ext>
            </a:extLst>
          </a:blip>
          <a:stretch>
            <a:fillRect/>
          </a:stretch>
        </p:blipFill>
        <p:spPr>
          <a:xfrm rot="4500000">
            <a:off x="10660348" y="3938417"/>
            <a:ext cx="388753" cy="49819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4" name="图片 13" descr="蔬菜"/>
          <p:cNvPicPr>
            <a:picLocks noChangeAspect="1"/>
          </p:cNvPicPr>
          <p:nvPr userDrawn="1">
            <p:custDataLst>
              <p:tags r:id="rId1"/>
            </p:custDataLst>
          </p:nvPr>
        </p:nvPicPr>
        <p:blipFill>
          <a:blip r:embed="rId3"/>
          <a:stretch>
            <a:fillRect/>
          </a:stretch>
        </p:blipFill>
        <p:spPr>
          <a:xfrm rot="21300000">
            <a:off x="295910" y="1711960"/>
            <a:ext cx="4019550" cy="372427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61C38F">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5" name="任意多边形: 形状 4"/>
          <p:cNvSpPr/>
          <p:nvPr userDrawn="1"/>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1"/>
            </p:custDataLst>
          </p:nvPr>
        </p:nvPicPr>
        <p:blipFill rotWithShape="1">
          <a:blip r:embed="rId5"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9"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635"/>
            <a:ext cx="12192000" cy="6873240"/>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43B179">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9"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5" name="任意多边形: 形状 4"/>
          <p:cNvSpPr/>
          <p:nvPr userDrawn="1">
            <p:custDataLst>
              <p:tags r:id="rId5"/>
            </p:custDataLst>
          </p:nvPr>
        </p:nvSpPr>
        <p:spPr>
          <a:xfrm rot="10800000" flipH="1">
            <a:off x="9380220" y="4677410"/>
            <a:ext cx="2811145" cy="2181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custDataLst>
              <p:tags r:id="rId6"/>
            </p:custDataLst>
          </p:nvPr>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p:cNvPicPr>
            <a:picLocks noChangeAspect="1"/>
          </p:cNvPicPr>
          <p:nvPr userDrawn="1">
            <p:custDataLst>
              <p:tags r:id="rId7"/>
            </p:custDataLst>
          </p:nvPr>
        </p:nvPicPr>
        <p:blipFill>
          <a:blip r:embed="rId11"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3D9F6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3D9F6B">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75.xml"/><Relationship Id="rId1" Type="http://schemas.openxmlformats.org/officeDocument/2006/relationships/tags" Target="../tags/tag74.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3.xml"/></Relationships>
</file>

<file path=ppt/slides/_rels/slide16.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9.xml"/><Relationship Id="rId1" Type="http://schemas.openxmlformats.org/officeDocument/2006/relationships/tags" Target="../tags/tag88.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slideLayout" Target="../slideLayouts/slideLayout5.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5" Type="http://schemas.openxmlformats.org/officeDocument/2006/relationships/tags" Target="../tags/tag96.xml"/><Relationship Id="rId10" Type="http://schemas.openxmlformats.org/officeDocument/2006/relationships/tags" Target="../tags/tag101.xml"/><Relationship Id="rId4" Type="http://schemas.openxmlformats.org/officeDocument/2006/relationships/tags" Target="../tags/tag95.xml"/><Relationship Id="rId9" Type="http://schemas.openxmlformats.org/officeDocument/2006/relationships/tags" Target="../tags/tag100.xml"/></Relationships>
</file>

<file path=ppt/slides/_rels/slide21.xml.rels><?xml version="1.0" encoding="UTF-8" standalone="yes"?>
<Relationships xmlns="http://schemas.openxmlformats.org/package/2006/relationships"><Relationship Id="rId13" Type="http://schemas.openxmlformats.org/officeDocument/2006/relationships/tags" Target="../tags/tag115.xml"/><Relationship Id="rId18" Type="http://schemas.openxmlformats.org/officeDocument/2006/relationships/tags" Target="../tags/tag120.xml"/><Relationship Id="rId26" Type="http://schemas.openxmlformats.org/officeDocument/2006/relationships/tags" Target="../tags/tag128.xml"/><Relationship Id="rId3" Type="http://schemas.openxmlformats.org/officeDocument/2006/relationships/tags" Target="../tags/tag105.xml"/><Relationship Id="rId21" Type="http://schemas.openxmlformats.org/officeDocument/2006/relationships/tags" Target="../tags/tag123.xml"/><Relationship Id="rId7" Type="http://schemas.openxmlformats.org/officeDocument/2006/relationships/tags" Target="../tags/tag109.xml"/><Relationship Id="rId12" Type="http://schemas.openxmlformats.org/officeDocument/2006/relationships/tags" Target="../tags/tag114.xml"/><Relationship Id="rId17" Type="http://schemas.openxmlformats.org/officeDocument/2006/relationships/tags" Target="../tags/tag119.xml"/><Relationship Id="rId25" Type="http://schemas.openxmlformats.org/officeDocument/2006/relationships/tags" Target="../tags/tag127.xml"/><Relationship Id="rId33" Type="http://schemas.openxmlformats.org/officeDocument/2006/relationships/image" Target="../media/image21.png"/><Relationship Id="rId2" Type="http://schemas.openxmlformats.org/officeDocument/2006/relationships/tags" Target="../tags/tag104.xml"/><Relationship Id="rId16" Type="http://schemas.openxmlformats.org/officeDocument/2006/relationships/tags" Target="../tags/tag118.xml"/><Relationship Id="rId20" Type="http://schemas.openxmlformats.org/officeDocument/2006/relationships/tags" Target="../tags/tag122.xml"/><Relationship Id="rId29" Type="http://schemas.openxmlformats.org/officeDocument/2006/relationships/tags" Target="../tags/tag131.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tags" Target="../tags/tag113.xml"/><Relationship Id="rId24" Type="http://schemas.openxmlformats.org/officeDocument/2006/relationships/tags" Target="../tags/tag126.xml"/><Relationship Id="rId32" Type="http://schemas.openxmlformats.org/officeDocument/2006/relationships/image" Target="../media/image15.png"/><Relationship Id="rId5" Type="http://schemas.openxmlformats.org/officeDocument/2006/relationships/tags" Target="../tags/tag107.xml"/><Relationship Id="rId15" Type="http://schemas.openxmlformats.org/officeDocument/2006/relationships/tags" Target="../tags/tag117.xml"/><Relationship Id="rId23" Type="http://schemas.openxmlformats.org/officeDocument/2006/relationships/tags" Target="../tags/tag125.xml"/><Relationship Id="rId28" Type="http://schemas.openxmlformats.org/officeDocument/2006/relationships/tags" Target="../tags/tag130.xml"/><Relationship Id="rId10" Type="http://schemas.openxmlformats.org/officeDocument/2006/relationships/tags" Target="../tags/tag112.xml"/><Relationship Id="rId19" Type="http://schemas.openxmlformats.org/officeDocument/2006/relationships/tags" Target="../tags/tag121.xml"/><Relationship Id="rId31" Type="http://schemas.openxmlformats.org/officeDocument/2006/relationships/notesSlide" Target="../notesSlides/notesSlide3.xml"/><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 Id="rId22" Type="http://schemas.openxmlformats.org/officeDocument/2006/relationships/tags" Target="../tags/tag124.xml"/><Relationship Id="rId27" Type="http://schemas.openxmlformats.org/officeDocument/2006/relationships/tags" Target="../tags/tag129.xml"/><Relationship Id="rId30" Type="http://schemas.openxmlformats.org/officeDocument/2006/relationships/slideLayout" Target="../slideLayouts/slideLayout9.xml"/><Relationship Id="rId8" Type="http://schemas.openxmlformats.org/officeDocument/2006/relationships/tags" Target="../tags/tag110.xml"/></Relationships>
</file>

<file path=ppt/slides/_rels/slide22.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tags" Target="../tags/tag144.xml"/><Relationship Id="rId3" Type="http://schemas.openxmlformats.org/officeDocument/2006/relationships/tags" Target="../tags/tag134.xml"/><Relationship Id="rId7" Type="http://schemas.openxmlformats.org/officeDocument/2006/relationships/tags" Target="../tags/tag138.xml"/><Relationship Id="rId12" Type="http://schemas.openxmlformats.org/officeDocument/2006/relationships/tags" Target="../tags/tag143.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tags" Target="../tags/tag142.xml"/><Relationship Id="rId5" Type="http://schemas.openxmlformats.org/officeDocument/2006/relationships/tags" Target="../tags/tag136.xml"/><Relationship Id="rId10" Type="http://schemas.openxmlformats.org/officeDocument/2006/relationships/tags" Target="../tags/tag141.xml"/><Relationship Id="rId4" Type="http://schemas.openxmlformats.org/officeDocument/2006/relationships/tags" Target="../tags/tag135.xml"/><Relationship Id="rId9" Type="http://schemas.openxmlformats.org/officeDocument/2006/relationships/tags" Target="../tags/tag140.xml"/><Relationship Id="rId14"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9"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53.xml"/><Relationship Id="rId1" Type="http://schemas.openxmlformats.org/officeDocument/2006/relationships/tags" Target="../tags/tag152.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55.xml"/><Relationship Id="rId1" Type="http://schemas.openxmlformats.org/officeDocument/2006/relationships/tags" Target="../tags/tag154.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8" Type="http://schemas.openxmlformats.org/officeDocument/2006/relationships/tags" Target="../tags/tag163.xml"/><Relationship Id="rId3" Type="http://schemas.openxmlformats.org/officeDocument/2006/relationships/tags" Target="../tags/tag158.xml"/><Relationship Id="rId7" Type="http://schemas.openxmlformats.org/officeDocument/2006/relationships/tags" Target="../tags/tag162.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slideLayout" Target="../slideLayouts/slideLayout5.xml"/><Relationship Id="rId5" Type="http://schemas.openxmlformats.org/officeDocument/2006/relationships/tags" Target="../tags/tag160.xml"/><Relationship Id="rId10" Type="http://schemas.openxmlformats.org/officeDocument/2006/relationships/tags" Target="../tags/tag165.xml"/><Relationship Id="rId4" Type="http://schemas.openxmlformats.org/officeDocument/2006/relationships/tags" Target="../tags/tag159.xml"/><Relationship Id="rId9" Type="http://schemas.openxmlformats.org/officeDocument/2006/relationships/tags" Target="../tags/tag164.xml"/></Relationships>
</file>

<file path=ppt/slides/_rels/slide27.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slideLayout" Target="../slideLayouts/slideLayout5.xml"/><Relationship Id="rId5" Type="http://schemas.openxmlformats.org/officeDocument/2006/relationships/tags" Target="../tags/tag170.xml"/><Relationship Id="rId10" Type="http://schemas.openxmlformats.org/officeDocument/2006/relationships/tags" Target="../tags/tag175.xml"/><Relationship Id="rId4" Type="http://schemas.openxmlformats.org/officeDocument/2006/relationships/tags" Target="../tags/tag169.xml"/><Relationship Id="rId9" Type="http://schemas.openxmlformats.org/officeDocument/2006/relationships/tags" Target="../tags/tag174.xml"/></Relationships>
</file>

<file path=ppt/slides/_rels/slide28.xml.rels><?xml version="1.0" encoding="UTF-8" standalone="yes"?>
<Relationships xmlns="http://schemas.openxmlformats.org/package/2006/relationships"><Relationship Id="rId8" Type="http://schemas.openxmlformats.org/officeDocument/2006/relationships/tags" Target="../tags/tag183.xml"/><Relationship Id="rId3" Type="http://schemas.openxmlformats.org/officeDocument/2006/relationships/tags" Target="../tags/tag178.xml"/><Relationship Id="rId7" Type="http://schemas.openxmlformats.org/officeDocument/2006/relationships/tags" Target="../tags/tag182.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slideLayout" Target="../slideLayouts/slideLayout5.xml"/><Relationship Id="rId5" Type="http://schemas.openxmlformats.org/officeDocument/2006/relationships/tags" Target="../tags/tag180.xml"/><Relationship Id="rId10" Type="http://schemas.openxmlformats.org/officeDocument/2006/relationships/tags" Target="../tags/tag185.xml"/><Relationship Id="rId4" Type="http://schemas.openxmlformats.org/officeDocument/2006/relationships/tags" Target="../tags/tag179.xml"/><Relationship Id="rId9" Type="http://schemas.openxmlformats.org/officeDocument/2006/relationships/tags" Target="../tags/tag18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7.xml"/><Relationship Id="rId1" Type="http://schemas.openxmlformats.org/officeDocument/2006/relationships/tags" Target="../tags/tag186.xml"/><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4"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5.xml"/><Relationship Id="rId1" Type="http://schemas.openxmlformats.org/officeDocument/2006/relationships/tags" Target="../tags/tag194.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9.xml"/><Relationship Id="rId1" Type="http://schemas.openxmlformats.org/officeDocument/2006/relationships/tags" Target="../tags/tag198.xml"/></Relationships>
</file>

<file path=ppt/slides/_rels/slide38.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06.xml"/><Relationship Id="rId5" Type="http://schemas.openxmlformats.org/officeDocument/2006/relationships/image" Target="../media/image13.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3" Type="http://schemas.openxmlformats.org/officeDocument/2006/relationships/tags" Target="../tags/tag50.xml"/><Relationship Id="rId18" Type="http://schemas.openxmlformats.org/officeDocument/2006/relationships/tags" Target="../tags/tag55.xml"/><Relationship Id="rId26" Type="http://schemas.openxmlformats.org/officeDocument/2006/relationships/tags" Target="../tags/tag63.xml"/><Relationship Id="rId3" Type="http://schemas.openxmlformats.org/officeDocument/2006/relationships/tags" Target="../tags/tag40.xml"/><Relationship Id="rId21" Type="http://schemas.openxmlformats.org/officeDocument/2006/relationships/tags" Target="../tags/tag58.xml"/><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tags" Target="../tags/tag54.xml"/><Relationship Id="rId25" Type="http://schemas.openxmlformats.org/officeDocument/2006/relationships/tags" Target="../tags/tag62.xml"/><Relationship Id="rId33" Type="http://schemas.openxmlformats.org/officeDocument/2006/relationships/image" Target="../media/image16.png"/><Relationship Id="rId2" Type="http://schemas.openxmlformats.org/officeDocument/2006/relationships/tags" Target="../tags/tag39.xml"/><Relationship Id="rId16" Type="http://schemas.openxmlformats.org/officeDocument/2006/relationships/tags" Target="../tags/tag53.xml"/><Relationship Id="rId20" Type="http://schemas.openxmlformats.org/officeDocument/2006/relationships/tags" Target="../tags/tag57.xml"/><Relationship Id="rId29" Type="http://schemas.openxmlformats.org/officeDocument/2006/relationships/tags" Target="../tags/tag66.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24" Type="http://schemas.openxmlformats.org/officeDocument/2006/relationships/tags" Target="../tags/tag61.xml"/><Relationship Id="rId32" Type="http://schemas.openxmlformats.org/officeDocument/2006/relationships/image" Target="../media/image15.png"/><Relationship Id="rId5" Type="http://schemas.openxmlformats.org/officeDocument/2006/relationships/tags" Target="../tags/tag42.xml"/><Relationship Id="rId15" Type="http://schemas.openxmlformats.org/officeDocument/2006/relationships/tags" Target="../tags/tag52.xml"/><Relationship Id="rId23" Type="http://schemas.openxmlformats.org/officeDocument/2006/relationships/tags" Target="../tags/tag60.xml"/><Relationship Id="rId28" Type="http://schemas.openxmlformats.org/officeDocument/2006/relationships/tags" Target="../tags/tag65.xml"/><Relationship Id="rId10" Type="http://schemas.openxmlformats.org/officeDocument/2006/relationships/tags" Target="../tags/tag47.xml"/><Relationship Id="rId19" Type="http://schemas.openxmlformats.org/officeDocument/2006/relationships/tags" Target="../tags/tag56.xml"/><Relationship Id="rId31" Type="http://schemas.openxmlformats.org/officeDocument/2006/relationships/notesSlide" Target="../notesSlides/notesSlide2.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tags" Target="../tags/tag51.xml"/><Relationship Id="rId22" Type="http://schemas.openxmlformats.org/officeDocument/2006/relationships/tags" Target="../tags/tag59.xml"/><Relationship Id="rId27" Type="http://schemas.openxmlformats.org/officeDocument/2006/relationships/tags" Target="../tags/tag64.xml"/><Relationship Id="rId30" Type="http://schemas.openxmlformats.org/officeDocument/2006/relationships/slideLayout" Target="../slideLayouts/slideLayout9.xml"/><Relationship Id="rId8" Type="http://schemas.openxmlformats.org/officeDocument/2006/relationships/tags" Target="../tags/tag4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9.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slideLayout" Target="../slideLayouts/slideLayout5.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custDataLst>
              <p:tags r:id="rId1"/>
            </p:custDataLst>
          </p:nvPr>
        </p:nvSpPr>
        <p:spPr>
          <a:xfrm>
            <a:off x="728837" y="2761992"/>
            <a:ext cx="6780137" cy="708938"/>
          </a:xfrm>
          <a:custGeom>
            <a:avLst/>
            <a:gdLst/>
            <a:ahLst/>
            <a:cxnLst>
              <a:cxn ang="3">
                <a:pos x="hc" y="t"/>
              </a:cxn>
              <a:cxn ang="cd2">
                <a:pos x="l" y="vc"/>
              </a:cxn>
              <a:cxn ang="cd4">
                <a:pos x="hc" y="b"/>
              </a:cxn>
              <a:cxn ang="0">
                <a:pos x="r" y="vc"/>
              </a:cxn>
            </a:cxnLst>
            <a:rect l="l" t="t" r="r" b="b"/>
            <a:pathLst>
              <a:path w="10677" h="1116">
                <a:moveTo>
                  <a:pt x="9017" y="880"/>
                </a:moveTo>
                <a:cubicBezTo>
                  <a:pt x="8966" y="880"/>
                  <a:pt x="8904" y="883"/>
                  <a:pt x="8832" y="888"/>
                </a:cubicBezTo>
                <a:lnTo>
                  <a:pt x="8831" y="929"/>
                </a:lnTo>
                <a:lnTo>
                  <a:pt x="8832" y="962"/>
                </a:lnTo>
                <a:lnTo>
                  <a:pt x="8876" y="962"/>
                </a:lnTo>
                <a:cubicBezTo>
                  <a:pt x="8926" y="962"/>
                  <a:pt x="8965" y="961"/>
                  <a:pt x="8991" y="959"/>
                </a:cubicBezTo>
                <a:cubicBezTo>
                  <a:pt x="9017" y="958"/>
                  <a:pt x="9038" y="954"/>
                  <a:pt x="9054" y="947"/>
                </a:cubicBezTo>
                <a:cubicBezTo>
                  <a:pt x="9062" y="944"/>
                  <a:pt x="9069" y="937"/>
                  <a:pt x="9075" y="929"/>
                </a:cubicBezTo>
                <a:cubicBezTo>
                  <a:pt x="9080" y="920"/>
                  <a:pt x="9083" y="911"/>
                  <a:pt x="9083" y="902"/>
                </a:cubicBezTo>
                <a:cubicBezTo>
                  <a:pt x="9083" y="894"/>
                  <a:pt x="9081" y="888"/>
                  <a:pt x="9078" y="886"/>
                </a:cubicBezTo>
                <a:cubicBezTo>
                  <a:pt x="9072" y="882"/>
                  <a:pt x="9052" y="880"/>
                  <a:pt x="9017" y="880"/>
                </a:cubicBezTo>
                <a:close/>
                <a:moveTo>
                  <a:pt x="8021" y="826"/>
                </a:moveTo>
                <a:lnTo>
                  <a:pt x="8022" y="827"/>
                </a:lnTo>
                <a:cubicBezTo>
                  <a:pt x="8029" y="832"/>
                  <a:pt x="8036" y="839"/>
                  <a:pt x="8043" y="850"/>
                </a:cubicBezTo>
                <a:cubicBezTo>
                  <a:pt x="8051" y="862"/>
                  <a:pt x="8056" y="873"/>
                  <a:pt x="8056" y="883"/>
                </a:cubicBezTo>
                <a:cubicBezTo>
                  <a:pt x="8056" y="894"/>
                  <a:pt x="8050" y="906"/>
                  <a:pt x="8039" y="917"/>
                </a:cubicBezTo>
                <a:lnTo>
                  <a:pt x="8020" y="931"/>
                </a:lnTo>
                <a:lnTo>
                  <a:pt x="7993" y="941"/>
                </a:lnTo>
                <a:cubicBezTo>
                  <a:pt x="8002" y="942"/>
                  <a:pt x="8011" y="943"/>
                  <a:pt x="8020" y="944"/>
                </a:cubicBezTo>
                <a:cubicBezTo>
                  <a:pt x="8050" y="949"/>
                  <a:pt x="8065" y="961"/>
                  <a:pt x="8065" y="981"/>
                </a:cubicBezTo>
                <a:cubicBezTo>
                  <a:pt x="8065" y="989"/>
                  <a:pt x="8060" y="1003"/>
                  <a:pt x="8049" y="1022"/>
                </a:cubicBezTo>
                <a:cubicBezTo>
                  <a:pt x="8033" y="1048"/>
                  <a:pt x="8020" y="1064"/>
                  <a:pt x="8010" y="1072"/>
                </a:cubicBezTo>
                <a:cubicBezTo>
                  <a:pt x="7995" y="1084"/>
                  <a:pt x="7980" y="1091"/>
                  <a:pt x="7965" y="1091"/>
                </a:cubicBezTo>
                <a:cubicBezTo>
                  <a:pt x="7948" y="1091"/>
                  <a:pt x="7929" y="1085"/>
                  <a:pt x="7910" y="1075"/>
                </a:cubicBezTo>
                <a:cubicBezTo>
                  <a:pt x="7886" y="1063"/>
                  <a:pt x="7865" y="1047"/>
                  <a:pt x="7846" y="1027"/>
                </a:cubicBezTo>
                <a:cubicBezTo>
                  <a:pt x="7828" y="1008"/>
                  <a:pt x="7807" y="982"/>
                  <a:pt x="7784" y="949"/>
                </a:cubicBezTo>
                <a:cubicBezTo>
                  <a:pt x="7776" y="938"/>
                  <a:pt x="7773" y="928"/>
                  <a:pt x="7773" y="918"/>
                </a:cubicBezTo>
                <a:cubicBezTo>
                  <a:pt x="7773" y="905"/>
                  <a:pt x="7779" y="894"/>
                  <a:pt x="7793" y="885"/>
                </a:cubicBezTo>
                <a:cubicBezTo>
                  <a:pt x="7812" y="874"/>
                  <a:pt x="7832" y="865"/>
                  <a:pt x="7854" y="859"/>
                </a:cubicBezTo>
                <a:cubicBezTo>
                  <a:pt x="7863" y="856"/>
                  <a:pt x="7873" y="858"/>
                  <a:pt x="7884" y="864"/>
                </a:cubicBezTo>
                <a:cubicBezTo>
                  <a:pt x="7895" y="871"/>
                  <a:pt x="7907" y="880"/>
                  <a:pt x="7919" y="891"/>
                </a:cubicBezTo>
                <a:cubicBezTo>
                  <a:pt x="7937" y="872"/>
                  <a:pt x="7956" y="854"/>
                  <a:pt x="7976" y="838"/>
                </a:cubicBezTo>
                <a:lnTo>
                  <a:pt x="7983" y="833"/>
                </a:lnTo>
                <a:lnTo>
                  <a:pt x="7988" y="832"/>
                </a:lnTo>
                <a:cubicBezTo>
                  <a:pt x="7997" y="831"/>
                  <a:pt x="8005" y="829"/>
                  <a:pt x="8013" y="828"/>
                </a:cubicBezTo>
                <a:lnTo>
                  <a:pt x="8021" y="826"/>
                </a:lnTo>
                <a:close/>
                <a:moveTo>
                  <a:pt x="6863" y="734"/>
                </a:moveTo>
                <a:cubicBezTo>
                  <a:pt x="6915" y="734"/>
                  <a:pt x="6955" y="737"/>
                  <a:pt x="6982" y="741"/>
                </a:cubicBezTo>
                <a:cubicBezTo>
                  <a:pt x="7019" y="746"/>
                  <a:pt x="7043" y="763"/>
                  <a:pt x="7055" y="793"/>
                </a:cubicBezTo>
                <a:cubicBezTo>
                  <a:pt x="7067" y="826"/>
                  <a:pt x="7073" y="866"/>
                  <a:pt x="7073" y="913"/>
                </a:cubicBezTo>
                <a:cubicBezTo>
                  <a:pt x="7073" y="942"/>
                  <a:pt x="7070" y="969"/>
                  <a:pt x="7064" y="992"/>
                </a:cubicBezTo>
                <a:cubicBezTo>
                  <a:pt x="7059" y="1016"/>
                  <a:pt x="7052" y="1029"/>
                  <a:pt x="7045" y="1033"/>
                </a:cubicBezTo>
                <a:cubicBezTo>
                  <a:pt x="7019" y="1050"/>
                  <a:pt x="6971" y="1062"/>
                  <a:pt x="6902" y="1069"/>
                </a:cubicBezTo>
                <a:cubicBezTo>
                  <a:pt x="6833" y="1075"/>
                  <a:pt x="6759" y="1079"/>
                  <a:pt x="6680" y="1079"/>
                </a:cubicBezTo>
                <a:cubicBezTo>
                  <a:pt x="6601" y="1079"/>
                  <a:pt x="6543" y="1076"/>
                  <a:pt x="6509" y="1070"/>
                </a:cubicBezTo>
                <a:cubicBezTo>
                  <a:pt x="6477" y="1066"/>
                  <a:pt x="6455" y="1045"/>
                  <a:pt x="6442" y="1008"/>
                </a:cubicBezTo>
                <a:cubicBezTo>
                  <a:pt x="6438" y="998"/>
                  <a:pt x="6434" y="980"/>
                  <a:pt x="6431" y="954"/>
                </a:cubicBezTo>
                <a:cubicBezTo>
                  <a:pt x="6429" y="928"/>
                  <a:pt x="6427" y="899"/>
                  <a:pt x="6427" y="868"/>
                </a:cubicBezTo>
                <a:cubicBezTo>
                  <a:pt x="6427" y="833"/>
                  <a:pt x="6429" y="799"/>
                  <a:pt x="6433" y="769"/>
                </a:cubicBezTo>
                <a:lnTo>
                  <a:pt x="6558" y="756"/>
                </a:lnTo>
                <a:cubicBezTo>
                  <a:pt x="6553" y="806"/>
                  <a:pt x="6550" y="848"/>
                  <a:pt x="6550" y="882"/>
                </a:cubicBezTo>
                <a:cubicBezTo>
                  <a:pt x="6550" y="925"/>
                  <a:pt x="6554" y="950"/>
                  <a:pt x="6563" y="957"/>
                </a:cubicBezTo>
                <a:cubicBezTo>
                  <a:pt x="6567" y="961"/>
                  <a:pt x="6591" y="963"/>
                  <a:pt x="6636" y="963"/>
                </a:cubicBezTo>
                <a:cubicBezTo>
                  <a:pt x="6674" y="963"/>
                  <a:pt x="6711" y="961"/>
                  <a:pt x="6749" y="957"/>
                </a:cubicBezTo>
                <a:cubicBezTo>
                  <a:pt x="6787" y="953"/>
                  <a:pt x="6812" y="949"/>
                  <a:pt x="6825" y="943"/>
                </a:cubicBezTo>
                <a:cubicBezTo>
                  <a:pt x="6833" y="939"/>
                  <a:pt x="6839" y="932"/>
                  <a:pt x="6844" y="920"/>
                </a:cubicBezTo>
                <a:cubicBezTo>
                  <a:pt x="6848" y="908"/>
                  <a:pt x="6851" y="896"/>
                  <a:pt x="6851" y="882"/>
                </a:cubicBezTo>
                <a:cubicBezTo>
                  <a:pt x="6851" y="867"/>
                  <a:pt x="6848" y="858"/>
                  <a:pt x="6844" y="853"/>
                </a:cubicBezTo>
                <a:cubicBezTo>
                  <a:pt x="6840" y="849"/>
                  <a:pt x="6815" y="847"/>
                  <a:pt x="6771" y="847"/>
                </a:cubicBezTo>
                <a:cubicBezTo>
                  <a:pt x="6719" y="847"/>
                  <a:pt x="6649" y="850"/>
                  <a:pt x="6561" y="856"/>
                </a:cubicBezTo>
                <a:lnTo>
                  <a:pt x="6565" y="750"/>
                </a:lnTo>
                <a:cubicBezTo>
                  <a:pt x="6683" y="740"/>
                  <a:pt x="6782" y="734"/>
                  <a:pt x="6863" y="734"/>
                </a:cubicBezTo>
                <a:close/>
                <a:moveTo>
                  <a:pt x="3921" y="734"/>
                </a:moveTo>
                <a:lnTo>
                  <a:pt x="4102" y="734"/>
                </a:lnTo>
                <a:cubicBezTo>
                  <a:pt x="4094" y="809"/>
                  <a:pt x="4081" y="880"/>
                  <a:pt x="4064" y="949"/>
                </a:cubicBezTo>
                <a:cubicBezTo>
                  <a:pt x="4046" y="1018"/>
                  <a:pt x="4029" y="1060"/>
                  <a:pt x="4011" y="1076"/>
                </a:cubicBezTo>
                <a:cubicBezTo>
                  <a:pt x="3985" y="1099"/>
                  <a:pt x="3950" y="1111"/>
                  <a:pt x="3906" y="1111"/>
                </a:cubicBezTo>
                <a:cubicBezTo>
                  <a:pt x="3885" y="1111"/>
                  <a:pt x="3861" y="1109"/>
                  <a:pt x="3835" y="1106"/>
                </a:cubicBezTo>
                <a:cubicBezTo>
                  <a:pt x="3823" y="1103"/>
                  <a:pt x="3809" y="1102"/>
                  <a:pt x="3792" y="1102"/>
                </a:cubicBezTo>
                <a:cubicBezTo>
                  <a:pt x="3799" y="1062"/>
                  <a:pt x="3817" y="997"/>
                  <a:pt x="3846" y="908"/>
                </a:cubicBezTo>
                <a:cubicBezTo>
                  <a:pt x="3865" y="852"/>
                  <a:pt x="3879" y="808"/>
                  <a:pt x="3891" y="777"/>
                </a:cubicBezTo>
                <a:lnTo>
                  <a:pt x="3892" y="774"/>
                </a:lnTo>
                <a:lnTo>
                  <a:pt x="3893" y="772"/>
                </a:lnTo>
                <a:cubicBezTo>
                  <a:pt x="3899" y="764"/>
                  <a:pt x="3906" y="755"/>
                  <a:pt x="3913" y="745"/>
                </a:cubicBezTo>
                <a:lnTo>
                  <a:pt x="3921" y="734"/>
                </a:lnTo>
                <a:close/>
                <a:moveTo>
                  <a:pt x="3061" y="734"/>
                </a:moveTo>
                <a:cubicBezTo>
                  <a:pt x="3129" y="734"/>
                  <a:pt x="3182" y="737"/>
                  <a:pt x="3222" y="742"/>
                </a:cubicBezTo>
                <a:cubicBezTo>
                  <a:pt x="3242" y="744"/>
                  <a:pt x="3260" y="750"/>
                  <a:pt x="3274" y="759"/>
                </a:cubicBezTo>
                <a:cubicBezTo>
                  <a:pt x="3288" y="767"/>
                  <a:pt x="3297" y="778"/>
                  <a:pt x="3301" y="792"/>
                </a:cubicBezTo>
                <a:cubicBezTo>
                  <a:pt x="3307" y="812"/>
                  <a:pt x="3310" y="837"/>
                  <a:pt x="3310" y="868"/>
                </a:cubicBezTo>
                <a:cubicBezTo>
                  <a:pt x="3310" y="907"/>
                  <a:pt x="3306" y="946"/>
                  <a:pt x="3297" y="986"/>
                </a:cubicBezTo>
                <a:cubicBezTo>
                  <a:pt x="3288" y="1025"/>
                  <a:pt x="3277" y="1049"/>
                  <a:pt x="3265" y="1058"/>
                </a:cubicBezTo>
                <a:cubicBezTo>
                  <a:pt x="3242" y="1073"/>
                  <a:pt x="3195" y="1084"/>
                  <a:pt x="3126" y="1090"/>
                </a:cubicBezTo>
                <a:cubicBezTo>
                  <a:pt x="3056" y="1096"/>
                  <a:pt x="2976" y="1099"/>
                  <a:pt x="2886" y="1099"/>
                </a:cubicBezTo>
                <a:cubicBezTo>
                  <a:pt x="2759" y="1099"/>
                  <a:pt x="2667" y="1095"/>
                  <a:pt x="2609" y="1087"/>
                </a:cubicBezTo>
                <a:cubicBezTo>
                  <a:pt x="2575" y="1082"/>
                  <a:pt x="2550" y="1062"/>
                  <a:pt x="2535" y="1025"/>
                </a:cubicBezTo>
                <a:cubicBezTo>
                  <a:pt x="2530" y="1012"/>
                  <a:pt x="2525" y="987"/>
                  <a:pt x="2519" y="949"/>
                </a:cubicBezTo>
                <a:cubicBezTo>
                  <a:pt x="2514" y="912"/>
                  <a:pt x="2512" y="875"/>
                  <a:pt x="2512" y="838"/>
                </a:cubicBezTo>
                <a:cubicBezTo>
                  <a:pt x="2512" y="816"/>
                  <a:pt x="2513" y="792"/>
                  <a:pt x="2516" y="767"/>
                </a:cubicBezTo>
                <a:lnTo>
                  <a:pt x="2653" y="755"/>
                </a:lnTo>
                <a:cubicBezTo>
                  <a:pt x="2651" y="792"/>
                  <a:pt x="2650" y="827"/>
                  <a:pt x="2650" y="858"/>
                </a:cubicBezTo>
                <a:cubicBezTo>
                  <a:pt x="2650" y="926"/>
                  <a:pt x="2657" y="966"/>
                  <a:pt x="2671" y="976"/>
                </a:cubicBezTo>
                <a:cubicBezTo>
                  <a:pt x="2675" y="979"/>
                  <a:pt x="2714" y="980"/>
                  <a:pt x="2787" y="980"/>
                </a:cubicBezTo>
                <a:cubicBezTo>
                  <a:pt x="2841" y="980"/>
                  <a:pt x="2893" y="979"/>
                  <a:pt x="2943" y="975"/>
                </a:cubicBezTo>
                <a:cubicBezTo>
                  <a:pt x="2994" y="971"/>
                  <a:pt x="3028" y="966"/>
                  <a:pt x="3044" y="960"/>
                </a:cubicBezTo>
                <a:cubicBezTo>
                  <a:pt x="3052" y="957"/>
                  <a:pt x="3059" y="948"/>
                  <a:pt x="3066" y="931"/>
                </a:cubicBezTo>
                <a:cubicBezTo>
                  <a:pt x="3073" y="915"/>
                  <a:pt x="3077" y="899"/>
                  <a:pt x="3077" y="882"/>
                </a:cubicBezTo>
                <a:cubicBezTo>
                  <a:pt x="3077" y="867"/>
                  <a:pt x="3074" y="858"/>
                  <a:pt x="3070" y="855"/>
                </a:cubicBezTo>
                <a:cubicBezTo>
                  <a:pt x="3064" y="850"/>
                  <a:pt x="3023" y="848"/>
                  <a:pt x="2945" y="848"/>
                </a:cubicBezTo>
                <a:cubicBezTo>
                  <a:pt x="2870" y="848"/>
                  <a:pt x="2774" y="850"/>
                  <a:pt x="2659" y="855"/>
                </a:cubicBezTo>
                <a:lnTo>
                  <a:pt x="2664" y="748"/>
                </a:lnTo>
                <a:cubicBezTo>
                  <a:pt x="2823" y="739"/>
                  <a:pt x="2955" y="734"/>
                  <a:pt x="3061" y="734"/>
                </a:cubicBezTo>
                <a:close/>
                <a:moveTo>
                  <a:pt x="5333" y="734"/>
                </a:moveTo>
                <a:cubicBezTo>
                  <a:pt x="5345" y="735"/>
                  <a:pt x="5357" y="739"/>
                  <a:pt x="5370" y="746"/>
                </a:cubicBezTo>
                <a:cubicBezTo>
                  <a:pt x="5387" y="756"/>
                  <a:pt x="5400" y="769"/>
                  <a:pt x="5407" y="785"/>
                </a:cubicBezTo>
                <a:cubicBezTo>
                  <a:pt x="5411" y="794"/>
                  <a:pt x="5413" y="802"/>
                  <a:pt x="5413" y="808"/>
                </a:cubicBezTo>
                <a:cubicBezTo>
                  <a:pt x="5413" y="821"/>
                  <a:pt x="5407" y="830"/>
                  <a:pt x="5396" y="834"/>
                </a:cubicBezTo>
                <a:cubicBezTo>
                  <a:pt x="5332" y="849"/>
                  <a:pt x="5251" y="864"/>
                  <a:pt x="5151" y="878"/>
                </a:cubicBezTo>
                <a:cubicBezTo>
                  <a:pt x="5052" y="892"/>
                  <a:pt x="4958" y="904"/>
                  <a:pt x="4868" y="912"/>
                </a:cubicBezTo>
                <a:lnTo>
                  <a:pt x="4854" y="913"/>
                </a:lnTo>
                <a:cubicBezTo>
                  <a:pt x="4833" y="913"/>
                  <a:pt x="4821" y="907"/>
                  <a:pt x="4816" y="896"/>
                </a:cubicBezTo>
                <a:cubicBezTo>
                  <a:pt x="4809" y="882"/>
                  <a:pt x="4806" y="866"/>
                  <a:pt x="4806" y="849"/>
                </a:cubicBezTo>
                <a:cubicBezTo>
                  <a:pt x="4806" y="830"/>
                  <a:pt x="4811" y="813"/>
                  <a:pt x="4820" y="798"/>
                </a:cubicBezTo>
                <a:cubicBezTo>
                  <a:pt x="5135" y="757"/>
                  <a:pt x="5303" y="736"/>
                  <a:pt x="5322" y="735"/>
                </a:cubicBezTo>
                <a:cubicBezTo>
                  <a:pt x="5325" y="734"/>
                  <a:pt x="5329" y="734"/>
                  <a:pt x="5333" y="734"/>
                </a:cubicBezTo>
                <a:close/>
                <a:moveTo>
                  <a:pt x="4315" y="705"/>
                </a:moveTo>
                <a:lnTo>
                  <a:pt x="4316" y="706"/>
                </a:lnTo>
                <a:cubicBezTo>
                  <a:pt x="4321" y="713"/>
                  <a:pt x="4327" y="720"/>
                  <a:pt x="4332" y="727"/>
                </a:cubicBezTo>
                <a:lnTo>
                  <a:pt x="4339" y="735"/>
                </a:lnTo>
                <a:lnTo>
                  <a:pt x="4339" y="742"/>
                </a:lnTo>
                <a:cubicBezTo>
                  <a:pt x="4348" y="825"/>
                  <a:pt x="4352" y="896"/>
                  <a:pt x="4352" y="955"/>
                </a:cubicBezTo>
                <a:cubicBezTo>
                  <a:pt x="4352" y="1000"/>
                  <a:pt x="4349" y="1039"/>
                  <a:pt x="4343" y="1072"/>
                </a:cubicBezTo>
                <a:cubicBezTo>
                  <a:pt x="4340" y="1084"/>
                  <a:pt x="4334" y="1092"/>
                  <a:pt x="4326" y="1097"/>
                </a:cubicBezTo>
                <a:cubicBezTo>
                  <a:pt x="4318" y="1102"/>
                  <a:pt x="4305" y="1105"/>
                  <a:pt x="4288" y="1108"/>
                </a:cubicBezTo>
                <a:cubicBezTo>
                  <a:pt x="4256" y="1114"/>
                  <a:pt x="4205" y="1116"/>
                  <a:pt x="4137" y="1116"/>
                </a:cubicBezTo>
                <a:cubicBezTo>
                  <a:pt x="4139" y="1057"/>
                  <a:pt x="4140" y="1008"/>
                  <a:pt x="4140" y="969"/>
                </a:cubicBezTo>
                <a:lnTo>
                  <a:pt x="4138" y="779"/>
                </a:lnTo>
                <a:cubicBezTo>
                  <a:pt x="4138" y="750"/>
                  <a:pt x="4139" y="730"/>
                  <a:pt x="4141" y="719"/>
                </a:cubicBezTo>
                <a:cubicBezTo>
                  <a:pt x="4207" y="710"/>
                  <a:pt x="4262" y="706"/>
                  <a:pt x="4306" y="705"/>
                </a:cubicBezTo>
                <a:lnTo>
                  <a:pt x="4315" y="705"/>
                </a:lnTo>
                <a:close/>
                <a:moveTo>
                  <a:pt x="4448" y="604"/>
                </a:moveTo>
                <a:lnTo>
                  <a:pt x="4473" y="618"/>
                </a:lnTo>
                <a:cubicBezTo>
                  <a:pt x="4500" y="632"/>
                  <a:pt x="4525" y="648"/>
                  <a:pt x="4550" y="665"/>
                </a:cubicBezTo>
                <a:cubicBezTo>
                  <a:pt x="4562" y="674"/>
                  <a:pt x="4572" y="683"/>
                  <a:pt x="4579" y="692"/>
                </a:cubicBezTo>
                <a:cubicBezTo>
                  <a:pt x="4586" y="700"/>
                  <a:pt x="4590" y="709"/>
                  <a:pt x="4590" y="720"/>
                </a:cubicBezTo>
                <a:cubicBezTo>
                  <a:pt x="4590" y="729"/>
                  <a:pt x="4586" y="740"/>
                  <a:pt x="4578" y="754"/>
                </a:cubicBezTo>
                <a:cubicBezTo>
                  <a:pt x="4558" y="784"/>
                  <a:pt x="4542" y="804"/>
                  <a:pt x="4529" y="816"/>
                </a:cubicBezTo>
                <a:cubicBezTo>
                  <a:pt x="4518" y="825"/>
                  <a:pt x="4504" y="829"/>
                  <a:pt x="4488" y="829"/>
                </a:cubicBezTo>
                <a:cubicBezTo>
                  <a:pt x="4470" y="829"/>
                  <a:pt x="4451" y="824"/>
                  <a:pt x="4430" y="813"/>
                </a:cubicBezTo>
                <a:cubicBezTo>
                  <a:pt x="4404" y="799"/>
                  <a:pt x="4382" y="783"/>
                  <a:pt x="4362" y="762"/>
                </a:cubicBezTo>
                <a:cubicBezTo>
                  <a:pt x="4355" y="754"/>
                  <a:pt x="4347" y="745"/>
                  <a:pt x="4340" y="736"/>
                </a:cubicBezTo>
                <a:lnTo>
                  <a:pt x="4339" y="735"/>
                </a:lnTo>
                <a:lnTo>
                  <a:pt x="4335" y="706"/>
                </a:lnTo>
                <a:cubicBezTo>
                  <a:pt x="4329" y="705"/>
                  <a:pt x="4323" y="705"/>
                  <a:pt x="4316" y="705"/>
                </a:cubicBezTo>
                <a:lnTo>
                  <a:pt x="4315" y="705"/>
                </a:lnTo>
                <a:lnTo>
                  <a:pt x="4308" y="695"/>
                </a:lnTo>
                <a:cubicBezTo>
                  <a:pt x="4306" y="692"/>
                  <a:pt x="4303" y="688"/>
                  <a:pt x="4300" y="684"/>
                </a:cubicBezTo>
                <a:cubicBezTo>
                  <a:pt x="4291" y="670"/>
                  <a:pt x="4287" y="658"/>
                  <a:pt x="4287" y="649"/>
                </a:cubicBezTo>
                <a:cubicBezTo>
                  <a:pt x="4287" y="636"/>
                  <a:pt x="4294" y="624"/>
                  <a:pt x="4309" y="614"/>
                </a:cubicBezTo>
                <a:cubicBezTo>
                  <a:pt x="4311" y="613"/>
                  <a:pt x="4313" y="612"/>
                  <a:pt x="4315" y="610"/>
                </a:cubicBezTo>
                <a:lnTo>
                  <a:pt x="4321" y="607"/>
                </a:lnTo>
                <a:lnTo>
                  <a:pt x="4337" y="607"/>
                </a:lnTo>
                <a:cubicBezTo>
                  <a:pt x="4376" y="606"/>
                  <a:pt x="4412" y="605"/>
                  <a:pt x="4445" y="604"/>
                </a:cubicBezTo>
                <a:lnTo>
                  <a:pt x="4448" y="604"/>
                </a:lnTo>
                <a:close/>
                <a:moveTo>
                  <a:pt x="6226" y="546"/>
                </a:moveTo>
                <a:cubicBezTo>
                  <a:pt x="6221" y="548"/>
                  <a:pt x="6204" y="550"/>
                  <a:pt x="6176" y="553"/>
                </a:cubicBezTo>
                <a:lnTo>
                  <a:pt x="6176" y="589"/>
                </a:lnTo>
                <a:cubicBezTo>
                  <a:pt x="6176" y="635"/>
                  <a:pt x="6175" y="669"/>
                  <a:pt x="6175" y="690"/>
                </a:cubicBezTo>
                <a:cubicBezTo>
                  <a:pt x="6181" y="689"/>
                  <a:pt x="6200" y="687"/>
                  <a:pt x="6233" y="684"/>
                </a:cubicBezTo>
                <a:lnTo>
                  <a:pt x="6226" y="546"/>
                </a:lnTo>
                <a:close/>
                <a:moveTo>
                  <a:pt x="8823" y="517"/>
                </a:moveTo>
                <a:lnTo>
                  <a:pt x="8842" y="517"/>
                </a:lnTo>
                <a:cubicBezTo>
                  <a:pt x="8845" y="546"/>
                  <a:pt x="8847" y="574"/>
                  <a:pt x="8847" y="600"/>
                </a:cubicBezTo>
                <a:cubicBezTo>
                  <a:pt x="8847" y="613"/>
                  <a:pt x="8846" y="635"/>
                  <a:pt x="8845" y="666"/>
                </a:cubicBezTo>
                <a:cubicBezTo>
                  <a:pt x="8864" y="666"/>
                  <a:pt x="8891" y="665"/>
                  <a:pt x="8926" y="662"/>
                </a:cubicBezTo>
                <a:cubicBezTo>
                  <a:pt x="8962" y="659"/>
                  <a:pt x="8981" y="656"/>
                  <a:pt x="8984" y="654"/>
                </a:cubicBezTo>
                <a:cubicBezTo>
                  <a:pt x="8985" y="654"/>
                  <a:pt x="8987" y="650"/>
                  <a:pt x="8989" y="643"/>
                </a:cubicBezTo>
                <a:cubicBezTo>
                  <a:pt x="8992" y="636"/>
                  <a:pt x="8994" y="628"/>
                  <a:pt x="8994" y="621"/>
                </a:cubicBezTo>
                <a:cubicBezTo>
                  <a:pt x="8994" y="615"/>
                  <a:pt x="8992" y="611"/>
                  <a:pt x="8990" y="609"/>
                </a:cubicBezTo>
                <a:cubicBezTo>
                  <a:pt x="8985" y="605"/>
                  <a:pt x="8964" y="603"/>
                  <a:pt x="8927" y="603"/>
                </a:cubicBezTo>
                <a:cubicBezTo>
                  <a:pt x="8905" y="603"/>
                  <a:pt x="8879" y="604"/>
                  <a:pt x="8848" y="606"/>
                </a:cubicBezTo>
                <a:lnTo>
                  <a:pt x="8849" y="531"/>
                </a:lnTo>
                <a:cubicBezTo>
                  <a:pt x="8906" y="529"/>
                  <a:pt x="8956" y="528"/>
                  <a:pt x="8997" y="528"/>
                </a:cubicBezTo>
                <a:cubicBezTo>
                  <a:pt x="9070" y="528"/>
                  <a:pt x="9123" y="531"/>
                  <a:pt x="9154" y="535"/>
                </a:cubicBezTo>
                <a:cubicBezTo>
                  <a:pt x="9182" y="537"/>
                  <a:pt x="9201" y="549"/>
                  <a:pt x="9210" y="568"/>
                </a:cubicBezTo>
                <a:cubicBezTo>
                  <a:pt x="9212" y="573"/>
                  <a:pt x="9214" y="581"/>
                  <a:pt x="9214" y="591"/>
                </a:cubicBezTo>
                <a:lnTo>
                  <a:pt x="9215" y="594"/>
                </a:lnTo>
                <a:lnTo>
                  <a:pt x="9214" y="601"/>
                </a:lnTo>
                <a:cubicBezTo>
                  <a:pt x="9211" y="619"/>
                  <a:pt x="9209" y="635"/>
                  <a:pt x="9209" y="649"/>
                </a:cubicBezTo>
                <a:lnTo>
                  <a:pt x="9213" y="649"/>
                </a:lnTo>
                <a:lnTo>
                  <a:pt x="9212" y="661"/>
                </a:lnTo>
                <a:cubicBezTo>
                  <a:pt x="9211" y="667"/>
                  <a:pt x="9210" y="672"/>
                  <a:pt x="9209" y="678"/>
                </a:cubicBezTo>
                <a:cubicBezTo>
                  <a:pt x="9205" y="701"/>
                  <a:pt x="9199" y="716"/>
                  <a:pt x="9192" y="723"/>
                </a:cubicBezTo>
                <a:cubicBezTo>
                  <a:pt x="9180" y="733"/>
                  <a:pt x="9147" y="740"/>
                  <a:pt x="9095" y="744"/>
                </a:cubicBezTo>
                <a:cubicBezTo>
                  <a:pt x="9042" y="748"/>
                  <a:pt x="8983" y="750"/>
                  <a:pt x="8916" y="750"/>
                </a:cubicBezTo>
                <a:cubicBezTo>
                  <a:pt x="8875" y="750"/>
                  <a:pt x="8850" y="750"/>
                  <a:pt x="8841" y="749"/>
                </a:cubicBezTo>
                <a:lnTo>
                  <a:pt x="8837" y="786"/>
                </a:lnTo>
                <a:cubicBezTo>
                  <a:pt x="8954" y="779"/>
                  <a:pt x="9049" y="776"/>
                  <a:pt x="9122" y="776"/>
                </a:cubicBezTo>
                <a:cubicBezTo>
                  <a:pt x="9171" y="776"/>
                  <a:pt x="9211" y="777"/>
                  <a:pt x="9240" y="781"/>
                </a:cubicBezTo>
                <a:cubicBezTo>
                  <a:pt x="9261" y="783"/>
                  <a:pt x="9278" y="790"/>
                  <a:pt x="9290" y="800"/>
                </a:cubicBezTo>
                <a:cubicBezTo>
                  <a:pt x="9302" y="810"/>
                  <a:pt x="9310" y="822"/>
                  <a:pt x="9313" y="836"/>
                </a:cubicBezTo>
                <a:cubicBezTo>
                  <a:pt x="9314" y="851"/>
                  <a:pt x="9315" y="864"/>
                  <a:pt x="9315" y="875"/>
                </a:cubicBezTo>
                <a:cubicBezTo>
                  <a:pt x="9315" y="910"/>
                  <a:pt x="9311" y="946"/>
                  <a:pt x="9303" y="984"/>
                </a:cubicBezTo>
                <a:cubicBezTo>
                  <a:pt x="9295" y="1021"/>
                  <a:pt x="9283" y="1045"/>
                  <a:pt x="9269" y="1055"/>
                </a:cubicBezTo>
                <a:cubicBezTo>
                  <a:pt x="9255" y="1065"/>
                  <a:pt x="9218" y="1072"/>
                  <a:pt x="9156" y="1077"/>
                </a:cubicBezTo>
                <a:cubicBezTo>
                  <a:pt x="9095" y="1081"/>
                  <a:pt x="9023" y="1083"/>
                  <a:pt x="8942" y="1083"/>
                </a:cubicBezTo>
                <a:cubicBezTo>
                  <a:pt x="8870" y="1083"/>
                  <a:pt x="8805" y="1082"/>
                  <a:pt x="8748" y="1079"/>
                </a:cubicBezTo>
                <a:cubicBezTo>
                  <a:pt x="8690" y="1076"/>
                  <a:pt x="8653" y="1071"/>
                  <a:pt x="8635" y="1064"/>
                </a:cubicBezTo>
                <a:cubicBezTo>
                  <a:pt x="8632" y="1033"/>
                  <a:pt x="8630" y="992"/>
                  <a:pt x="8630" y="940"/>
                </a:cubicBezTo>
                <a:cubicBezTo>
                  <a:pt x="8630" y="870"/>
                  <a:pt x="8632" y="790"/>
                  <a:pt x="8638" y="699"/>
                </a:cubicBezTo>
                <a:cubicBezTo>
                  <a:pt x="8642" y="614"/>
                  <a:pt x="8646" y="555"/>
                  <a:pt x="8649" y="523"/>
                </a:cubicBezTo>
                <a:lnTo>
                  <a:pt x="8650" y="518"/>
                </a:lnTo>
                <a:lnTo>
                  <a:pt x="8656" y="518"/>
                </a:lnTo>
                <a:cubicBezTo>
                  <a:pt x="8665" y="518"/>
                  <a:pt x="8676" y="519"/>
                  <a:pt x="8688" y="519"/>
                </a:cubicBezTo>
                <a:cubicBezTo>
                  <a:pt x="8724" y="519"/>
                  <a:pt x="8766" y="518"/>
                  <a:pt x="8815" y="517"/>
                </a:cubicBezTo>
                <a:lnTo>
                  <a:pt x="8823" y="517"/>
                </a:lnTo>
                <a:close/>
                <a:moveTo>
                  <a:pt x="2998" y="493"/>
                </a:moveTo>
                <a:cubicBezTo>
                  <a:pt x="3055" y="493"/>
                  <a:pt x="3097" y="495"/>
                  <a:pt x="3122" y="498"/>
                </a:cubicBezTo>
                <a:cubicBezTo>
                  <a:pt x="3150" y="502"/>
                  <a:pt x="3168" y="514"/>
                  <a:pt x="3176" y="536"/>
                </a:cubicBezTo>
                <a:cubicBezTo>
                  <a:pt x="3180" y="544"/>
                  <a:pt x="3182" y="560"/>
                  <a:pt x="3182" y="583"/>
                </a:cubicBezTo>
                <a:cubicBezTo>
                  <a:pt x="3182" y="606"/>
                  <a:pt x="3180" y="630"/>
                  <a:pt x="3175" y="655"/>
                </a:cubicBezTo>
                <a:cubicBezTo>
                  <a:pt x="3171" y="679"/>
                  <a:pt x="3166" y="695"/>
                  <a:pt x="3158" y="703"/>
                </a:cubicBezTo>
                <a:cubicBezTo>
                  <a:pt x="3147" y="714"/>
                  <a:pt x="3114" y="722"/>
                  <a:pt x="3059" y="726"/>
                </a:cubicBezTo>
                <a:cubicBezTo>
                  <a:pt x="3005" y="731"/>
                  <a:pt x="2945" y="733"/>
                  <a:pt x="2879" y="733"/>
                </a:cubicBezTo>
                <a:cubicBezTo>
                  <a:pt x="2801" y="733"/>
                  <a:pt x="2748" y="731"/>
                  <a:pt x="2721" y="727"/>
                </a:cubicBezTo>
                <a:cubicBezTo>
                  <a:pt x="2702" y="724"/>
                  <a:pt x="2688" y="720"/>
                  <a:pt x="2679" y="714"/>
                </a:cubicBezTo>
                <a:cubicBezTo>
                  <a:pt x="2671" y="708"/>
                  <a:pt x="2664" y="699"/>
                  <a:pt x="2658" y="686"/>
                </a:cubicBezTo>
                <a:cubicBezTo>
                  <a:pt x="2652" y="672"/>
                  <a:pt x="2649" y="647"/>
                  <a:pt x="2649" y="611"/>
                </a:cubicBezTo>
                <a:cubicBezTo>
                  <a:pt x="2649" y="598"/>
                  <a:pt x="2651" y="563"/>
                  <a:pt x="2653" y="505"/>
                </a:cubicBezTo>
                <a:lnTo>
                  <a:pt x="2769" y="496"/>
                </a:lnTo>
                <a:cubicBezTo>
                  <a:pt x="2765" y="538"/>
                  <a:pt x="2764" y="573"/>
                  <a:pt x="2764" y="600"/>
                </a:cubicBezTo>
                <a:cubicBezTo>
                  <a:pt x="2764" y="625"/>
                  <a:pt x="2765" y="640"/>
                  <a:pt x="2768" y="642"/>
                </a:cubicBezTo>
                <a:cubicBezTo>
                  <a:pt x="2769" y="642"/>
                  <a:pt x="2779" y="643"/>
                  <a:pt x="2800" y="643"/>
                </a:cubicBezTo>
                <a:cubicBezTo>
                  <a:pt x="2827" y="643"/>
                  <a:pt x="2858" y="641"/>
                  <a:pt x="2893" y="638"/>
                </a:cubicBezTo>
                <a:cubicBezTo>
                  <a:pt x="2927" y="634"/>
                  <a:pt x="2947" y="631"/>
                  <a:pt x="2951" y="629"/>
                </a:cubicBezTo>
                <a:cubicBezTo>
                  <a:pt x="2951" y="629"/>
                  <a:pt x="2953" y="625"/>
                  <a:pt x="2956" y="617"/>
                </a:cubicBezTo>
                <a:cubicBezTo>
                  <a:pt x="2958" y="609"/>
                  <a:pt x="2960" y="600"/>
                  <a:pt x="2960" y="591"/>
                </a:cubicBezTo>
                <a:cubicBezTo>
                  <a:pt x="2960" y="585"/>
                  <a:pt x="2958" y="580"/>
                  <a:pt x="2955" y="576"/>
                </a:cubicBezTo>
                <a:cubicBezTo>
                  <a:pt x="2951" y="572"/>
                  <a:pt x="2910" y="570"/>
                  <a:pt x="2832" y="570"/>
                </a:cubicBezTo>
                <a:lnTo>
                  <a:pt x="2779" y="570"/>
                </a:lnTo>
                <a:lnTo>
                  <a:pt x="2776" y="499"/>
                </a:lnTo>
                <a:cubicBezTo>
                  <a:pt x="2865" y="495"/>
                  <a:pt x="2938" y="493"/>
                  <a:pt x="2998" y="493"/>
                </a:cubicBezTo>
                <a:close/>
                <a:moveTo>
                  <a:pt x="8447" y="399"/>
                </a:moveTo>
                <a:lnTo>
                  <a:pt x="8616" y="402"/>
                </a:lnTo>
                <a:lnTo>
                  <a:pt x="8617" y="411"/>
                </a:lnTo>
                <a:lnTo>
                  <a:pt x="8615" y="412"/>
                </a:lnTo>
                <a:cubicBezTo>
                  <a:pt x="8616" y="423"/>
                  <a:pt x="8617" y="436"/>
                  <a:pt x="8617" y="451"/>
                </a:cubicBezTo>
                <a:lnTo>
                  <a:pt x="8617" y="479"/>
                </a:lnTo>
                <a:cubicBezTo>
                  <a:pt x="8617" y="495"/>
                  <a:pt x="8618" y="507"/>
                  <a:pt x="8620" y="516"/>
                </a:cubicBezTo>
                <a:lnTo>
                  <a:pt x="8624" y="517"/>
                </a:lnTo>
                <a:lnTo>
                  <a:pt x="8624" y="522"/>
                </a:lnTo>
                <a:cubicBezTo>
                  <a:pt x="8624" y="533"/>
                  <a:pt x="8624" y="542"/>
                  <a:pt x="8624" y="550"/>
                </a:cubicBezTo>
                <a:cubicBezTo>
                  <a:pt x="8624" y="588"/>
                  <a:pt x="8622" y="616"/>
                  <a:pt x="8617" y="633"/>
                </a:cubicBezTo>
                <a:cubicBezTo>
                  <a:pt x="8614" y="641"/>
                  <a:pt x="8610" y="646"/>
                  <a:pt x="8603" y="649"/>
                </a:cubicBezTo>
                <a:cubicBezTo>
                  <a:pt x="8597" y="652"/>
                  <a:pt x="8589" y="654"/>
                  <a:pt x="8580" y="656"/>
                </a:cubicBezTo>
                <a:cubicBezTo>
                  <a:pt x="8562" y="658"/>
                  <a:pt x="8547" y="659"/>
                  <a:pt x="8534" y="659"/>
                </a:cubicBezTo>
                <a:cubicBezTo>
                  <a:pt x="8513" y="659"/>
                  <a:pt x="8496" y="658"/>
                  <a:pt x="8484" y="657"/>
                </a:cubicBezTo>
                <a:cubicBezTo>
                  <a:pt x="8473" y="657"/>
                  <a:pt x="8462" y="656"/>
                  <a:pt x="8451" y="656"/>
                </a:cubicBezTo>
                <a:cubicBezTo>
                  <a:pt x="8446" y="617"/>
                  <a:pt x="8443" y="570"/>
                  <a:pt x="8443" y="515"/>
                </a:cubicBezTo>
                <a:cubicBezTo>
                  <a:pt x="8443" y="465"/>
                  <a:pt x="8444" y="427"/>
                  <a:pt x="8447" y="399"/>
                </a:cubicBezTo>
                <a:close/>
                <a:moveTo>
                  <a:pt x="2572" y="370"/>
                </a:moveTo>
                <a:cubicBezTo>
                  <a:pt x="2583" y="370"/>
                  <a:pt x="2593" y="370"/>
                  <a:pt x="2602" y="370"/>
                </a:cubicBezTo>
                <a:cubicBezTo>
                  <a:pt x="2607" y="434"/>
                  <a:pt x="2610" y="484"/>
                  <a:pt x="2610" y="518"/>
                </a:cubicBezTo>
                <a:cubicBezTo>
                  <a:pt x="2610" y="555"/>
                  <a:pt x="2607" y="583"/>
                  <a:pt x="2602" y="600"/>
                </a:cubicBezTo>
                <a:cubicBezTo>
                  <a:pt x="2599" y="609"/>
                  <a:pt x="2595" y="615"/>
                  <a:pt x="2588" y="617"/>
                </a:cubicBezTo>
                <a:cubicBezTo>
                  <a:pt x="2582" y="620"/>
                  <a:pt x="2575" y="622"/>
                  <a:pt x="2566" y="623"/>
                </a:cubicBezTo>
                <a:cubicBezTo>
                  <a:pt x="2550" y="626"/>
                  <a:pt x="2528" y="627"/>
                  <a:pt x="2499" y="628"/>
                </a:cubicBezTo>
                <a:cubicBezTo>
                  <a:pt x="2471" y="629"/>
                  <a:pt x="2447" y="629"/>
                  <a:pt x="2427" y="629"/>
                </a:cubicBezTo>
                <a:cubicBezTo>
                  <a:pt x="2421" y="590"/>
                  <a:pt x="2419" y="543"/>
                  <a:pt x="2419" y="488"/>
                </a:cubicBezTo>
                <a:cubicBezTo>
                  <a:pt x="2419" y="436"/>
                  <a:pt x="2420" y="397"/>
                  <a:pt x="2423" y="372"/>
                </a:cubicBezTo>
                <a:cubicBezTo>
                  <a:pt x="2487" y="370"/>
                  <a:pt x="2537" y="370"/>
                  <a:pt x="2572" y="370"/>
                </a:cubicBezTo>
                <a:close/>
                <a:moveTo>
                  <a:pt x="3298" y="337"/>
                </a:moveTo>
                <a:cubicBezTo>
                  <a:pt x="3324" y="337"/>
                  <a:pt x="3341" y="337"/>
                  <a:pt x="3350" y="338"/>
                </a:cubicBezTo>
                <a:cubicBezTo>
                  <a:pt x="3387" y="341"/>
                  <a:pt x="3415" y="349"/>
                  <a:pt x="3433" y="361"/>
                </a:cubicBezTo>
                <a:cubicBezTo>
                  <a:pt x="3451" y="374"/>
                  <a:pt x="3459" y="392"/>
                  <a:pt x="3459" y="417"/>
                </a:cubicBezTo>
                <a:cubicBezTo>
                  <a:pt x="3459" y="424"/>
                  <a:pt x="3458" y="436"/>
                  <a:pt x="3454" y="454"/>
                </a:cubicBezTo>
                <a:cubicBezTo>
                  <a:pt x="3451" y="468"/>
                  <a:pt x="3441" y="492"/>
                  <a:pt x="3425" y="525"/>
                </a:cubicBezTo>
                <a:cubicBezTo>
                  <a:pt x="3409" y="559"/>
                  <a:pt x="3395" y="580"/>
                  <a:pt x="3384" y="589"/>
                </a:cubicBezTo>
                <a:cubicBezTo>
                  <a:pt x="3372" y="597"/>
                  <a:pt x="3353" y="603"/>
                  <a:pt x="3326" y="607"/>
                </a:cubicBezTo>
                <a:cubicBezTo>
                  <a:pt x="3300" y="611"/>
                  <a:pt x="3267" y="613"/>
                  <a:pt x="3228" y="613"/>
                </a:cubicBezTo>
                <a:cubicBezTo>
                  <a:pt x="3228" y="588"/>
                  <a:pt x="3234" y="551"/>
                  <a:pt x="3244" y="502"/>
                </a:cubicBezTo>
                <a:cubicBezTo>
                  <a:pt x="3251" y="473"/>
                  <a:pt x="3254" y="460"/>
                  <a:pt x="3254" y="461"/>
                </a:cubicBezTo>
                <a:cubicBezTo>
                  <a:pt x="3205" y="466"/>
                  <a:pt x="3115" y="472"/>
                  <a:pt x="2984" y="477"/>
                </a:cubicBezTo>
                <a:cubicBezTo>
                  <a:pt x="2853" y="482"/>
                  <a:pt x="2751" y="484"/>
                  <a:pt x="2678" y="484"/>
                </a:cubicBezTo>
                <a:cubicBezTo>
                  <a:pt x="2651" y="484"/>
                  <a:pt x="2632" y="484"/>
                  <a:pt x="2620" y="482"/>
                </a:cubicBezTo>
                <a:cubicBezTo>
                  <a:pt x="2616" y="473"/>
                  <a:pt x="2614" y="458"/>
                  <a:pt x="2614" y="438"/>
                </a:cubicBezTo>
                <a:lnTo>
                  <a:pt x="2614" y="406"/>
                </a:lnTo>
                <a:cubicBezTo>
                  <a:pt x="2614" y="396"/>
                  <a:pt x="2614" y="387"/>
                  <a:pt x="2613" y="378"/>
                </a:cubicBezTo>
                <a:cubicBezTo>
                  <a:pt x="2647" y="369"/>
                  <a:pt x="2748" y="359"/>
                  <a:pt x="2916" y="350"/>
                </a:cubicBezTo>
                <a:cubicBezTo>
                  <a:pt x="3083" y="341"/>
                  <a:pt x="3211" y="337"/>
                  <a:pt x="3298" y="337"/>
                </a:cubicBezTo>
                <a:close/>
                <a:moveTo>
                  <a:pt x="8891" y="297"/>
                </a:moveTo>
                <a:lnTo>
                  <a:pt x="8902" y="300"/>
                </a:lnTo>
                <a:cubicBezTo>
                  <a:pt x="8930" y="306"/>
                  <a:pt x="8955" y="309"/>
                  <a:pt x="8976" y="309"/>
                </a:cubicBezTo>
                <a:cubicBezTo>
                  <a:pt x="8989" y="309"/>
                  <a:pt x="9000" y="308"/>
                  <a:pt x="9009" y="305"/>
                </a:cubicBezTo>
                <a:lnTo>
                  <a:pt x="9009" y="305"/>
                </a:lnTo>
                <a:lnTo>
                  <a:pt x="9009" y="305"/>
                </a:lnTo>
                <a:cubicBezTo>
                  <a:pt x="9025" y="313"/>
                  <a:pt x="9041" y="323"/>
                  <a:pt x="9056" y="334"/>
                </a:cubicBezTo>
                <a:cubicBezTo>
                  <a:pt x="9069" y="343"/>
                  <a:pt x="9079" y="352"/>
                  <a:pt x="9085" y="361"/>
                </a:cubicBezTo>
                <a:cubicBezTo>
                  <a:pt x="9091" y="370"/>
                  <a:pt x="9094" y="375"/>
                  <a:pt x="9093" y="377"/>
                </a:cubicBezTo>
                <a:cubicBezTo>
                  <a:pt x="9154" y="374"/>
                  <a:pt x="9214" y="373"/>
                  <a:pt x="9274" y="373"/>
                </a:cubicBezTo>
                <a:cubicBezTo>
                  <a:pt x="9302" y="373"/>
                  <a:pt x="9320" y="374"/>
                  <a:pt x="9330" y="375"/>
                </a:cubicBezTo>
                <a:cubicBezTo>
                  <a:pt x="9369" y="378"/>
                  <a:pt x="9397" y="386"/>
                  <a:pt x="9415" y="398"/>
                </a:cubicBezTo>
                <a:cubicBezTo>
                  <a:pt x="9432" y="410"/>
                  <a:pt x="9441" y="429"/>
                  <a:pt x="9441" y="454"/>
                </a:cubicBezTo>
                <a:cubicBezTo>
                  <a:pt x="9441" y="460"/>
                  <a:pt x="9440" y="472"/>
                  <a:pt x="9436" y="489"/>
                </a:cubicBezTo>
                <a:cubicBezTo>
                  <a:pt x="9433" y="505"/>
                  <a:pt x="9423" y="530"/>
                  <a:pt x="9407" y="563"/>
                </a:cubicBezTo>
                <a:cubicBezTo>
                  <a:pt x="9390" y="596"/>
                  <a:pt x="9376" y="617"/>
                  <a:pt x="9364" y="626"/>
                </a:cubicBezTo>
                <a:cubicBezTo>
                  <a:pt x="9353" y="634"/>
                  <a:pt x="9335" y="640"/>
                  <a:pt x="9308" y="644"/>
                </a:cubicBezTo>
                <a:cubicBezTo>
                  <a:pt x="9284" y="647"/>
                  <a:pt x="9256" y="649"/>
                  <a:pt x="9223" y="649"/>
                </a:cubicBezTo>
                <a:lnTo>
                  <a:pt x="9213" y="649"/>
                </a:lnTo>
                <a:lnTo>
                  <a:pt x="9214" y="644"/>
                </a:lnTo>
                <a:cubicBezTo>
                  <a:pt x="9215" y="633"/>
                  <a:pt x="9215" y="623"/>
                  <a:pt x="9215" y="612"/>
                </a:cubicBezTo>
                <a:cubicBezTo>
                  <a:pt x="9215" y="607"/>
                  <a:pt x="9215" y="602"/>
                  <a:pt x="9215" y="597"/>
                </a:cubicBezTo>
                <a:lnTo>
                  <a:pt x="9215" y="594"/>
                </a:lnTo>
                <a:lnTo>
                  <a:pt x="9216" y="587"/>
                </a:lnTo>
                <a:cubicBezTo>
                  <a:pt x="9218" y="573"/>
                  <a:pt x="9221" y="558"/>
                  <a:pt x="9225" y="543"/>
                </a:cubicBezTo>
                <a:cubicBezTo>
                  <a:pt x="9232" y="513"/>
                  <a:pt x="9235" y="498"/>
                  <a:pt x="9235" y="497"/>
                </a:cubicBezTo>
                <a:cubicBezTo>
                  <a:pt x="9186" y="503"/>
                  <a:pt x="9101" y="508"/>
                  <a:pt x="8979" y="512"/>
                </a:cubicBezTo>
                <a:cubicBezTo>
                  <a:pt x="8926" y="514"/>
                  <a:pt x="8877" y="515"/>
                  <a:pt x="8833" y="516"/>
                </a:cubicBezTo>
                <a:lnTo>
                  <a:pt x="8823" y="517"/>
                </a:lnTo>
                <a:lnTo>
                  <a:pt x="8763" y="517"/>
                </a:lnTo>
                <a:lnTo>
                  <a:pt x="8650" y="517"/>
                </a:lnTo>
                <a:lnTo>
                  <a:pt x="8650" y="518"/>
                </a:lnTo>
                <a:lnTo>
                  <a:pt x="8647" y="518"/>
                </a:lnTo>
                <a:cubicBezTo>
                  <a:pt x="8639" y="518"/>
                  <a:pt x="8632" y="517"/>
                  <a:pt x="8626" y="517"/>
                </a:cubicBezTo>
                <a:lnTo>
                  <a:pt x="8624" y="517"/>
                </a:lnTo>
                <a:lnTo>
                  <a:pt x="8624" y="514"/>
                </a:lnTo>
                <a:cubicBezTo>
                  <a:pt x="8623" y="488"/>
                  <a:pt x="8620" y="454"/>
                  <a:pt x="8617" y="414"/>
                </a:cubicBezTo>
                <a:lnTo>
                  <a:pt x="8617" y="411"/>
                </a:lnTo>
                <a:lnTo>
                  <a:pt x="8621" y="410"/>
                </a:lnTo>
                <a:cubicBezTo>
                  <a:pt x="8654" y="403"/>
                  <a:pt x="8728" y="396"/>
                  <a:pt x="8842" y="389"/>
                </a:cubicBezTo>
                <a:lnTo>
                  <a:pt x="8858" y="388"/>
                </a:lnTo>
                <a:lnTo>
                  <a:pt x="8859" y="390"/>
                </a:lnTo>
                <a:cubicBezTo>
                  <a:pt x="8862" y="394"/>
                  <a:pt x="8865" y="394"/>
                  <a:pt x="8868" y="388"/>
                </a:cubicBezTo>
                <a:lnTo>
                  <a:pt x="8858" y="388"/>
                </a:lnTo>
                <a:lnTo>
                  <a:pt x="8855" y="384"/>
                </a:lnTo>
                <a:cubicBezTo>
                  <a:pt x="8854" y="382"/>
                  <a:pt x="8853" y="380"/>
                  <a:pt x="8851" y="379"/>
                </a:cubicBezTo>
                <a:cubicBezTo>
                  <a:pt x="8843" y="366"/>
                  <a:pt x="8838" y="355"/>
                  <a:pt x="8838" y="346"/>
                </a:cubicBezTo>
                <a:cubicBezTo>
                  <a:pt x="8838" y="334"/>
                  <a:pt x="8846" y="322"/>
                  <a:pt x="8863" y="311"/>
                </a:cubicBezTo>
                <a:cubicBezTo>
                  <a:pt x="8869" y="307"/>
                  <a:pt x="8877" y="303"/>
                  <a:pt x="8886" y="299"/>
                </a:cubicBezTo>
                <a:lnTo>
                  <a:pt x="8891" y="297"/>
                </a:lnTo>
                <a:close/>
                <a:moveTo>
                  <a:pt x="7736" y="293"/>
                </a:moveTo>
                <a:cubicBezTo>
                  <a:pt x="7742" y="293"/>
                  <a:pt x="7747" y="293"/>
                  <a:pt x="7753" y="293"/>
                </a:cubicBezTo>
                <a:cubicBezTo>
                  <a:pt x="7761" y="294"/>
                  <a:pt x="7769" y="296"/>
                  <a:pt x="7776" y="299"/>
                </a:cubicBezTo>
                <a:lnTo>
                  <a:pt x="7784" y="303"/>
                </a:lnTo>
                <a:lnTo>
                  <a:pt x="7785" y="304"/>
                </a:lnTo>
                <a:cubicBezTo>
                  <a:pt x="7790" y="309"/>
                  <a:pt x="7795" y="313"/>
                  <a:pt x="7802" y="317"/>
                </a:cubicBezTo>
                <a:cubicBezTo>
                  <a:pt x="7803" y="318"/>
                  <a:pt x="7805" y="319"/>
                  <a:pt x="7807" y="320"/>
                </a:cubicBezTo>
                <a:lnTo>
                  <a:pt x="7810" y="322"/>
                </a:lnTo>
                <a:lnTo>
                  <a:pt x="7815" y="326"/>
                </a:lnTo>
                <a:cubicBezTo>
                  <a:pt x="7835" y="346"/>
                  <a:pt x="7845" y="369"/>
                  <a:pt x="7845" y="394"/>
                </a:cubicBezTo>
                <a:cubicBezTo>
                  <a:pt x="7845" y="401"/>
                  <a:pt x="7843" y="410"/>
                  <a:pt x="7840" y="423"/>
                </a:cubicBezTo>
                <a:cubicBezTo>
                  <a:pt x="7836" y="436"/>
                  <a:pt x="7830" y="446"/>
                  <a:pt x="7821" y="453"/>
                </a:cubicBezTo>
                <a:lnTo>
                  <a:pt x="7818" y="456"/>
                </a:lnTo>
                <a:lnTo>
                  <a:pt x="7809" y="456"/>
                </a:lnTo>
                <a:cubicBezTo>
                  <a:pt x="7778" y="457"/>
                  <a:pt x="7743" y="458"/>
                  <a:pt x="7703" y="460"/>
                </a:cubicBezTo>
                <a:lnTo>
                  <a:pt x="7700" y="460"/>
                </a:lnTo>
                <a:lnTo>
                  <a:pt x="7698" y="459"/>
                </a:lnTo>
                <a:cubicBezTo>
                  <a:pt x="7684" y="451"/>
                  <a:pt x="7672" y="438"/>
                  <a:pt x="7663" y="419"/>
                </a:cubicBezTo>
                <a:cubicBezTo>
                  <a:pt x="7651" y="398"/>
                  <a:pt x="7646" y="378"/>
                  <a:pt x="7646" y="358"/>
                </a:cubicBezTo>
                <a:lnTo>
                  <a:pt x="7646" y="349"/>
                </a:lnTo>
                <a:lnTo>
                  <a:pt x="7651" y="343"/>
                </a:lnTo>
                <a:cubicBezTo>
                  <a:pt x="7660" y="333"/>
                  <a:pt x="7669" y="323"/>
                  <a:pt x="7678" y="313"/>
                </a:cubicBezTo>
                <a:lnTo>
                  <a:pt x="7692" y="297"/>
                </a:lnTo>
                <a:lnTo>
                  <a:pt x="7694" y="297"/>
                </a:lnTo>
                <a:cubicBezTo>
                  <a:pt x="7707" y="294"/>
                  <a:pt x="7721" y="293"/>
                  <a:pt x="7736" y="293"/>
                </a:cubicBezTo>
                <a:close/>
                <a:moveTo>
                  <a:pt x="10374" y="249"/>
                </a:moveTo>
                <a:lnTo>
                  <a:pt x="10379" y="362"/>
                </a:lnTo>
                <a:lnTo>
                  <a:pt x="10388" y="361"/>
                </a:lnTo>
                <a:cubicBezTo>
                  <a:pt x="10400" y="359"/>
                  <a:pt x="10410" y="364"/>
                  <a:pt x="10418" y="377"/>
                </a:cubicBezTo>
                <a:cubicBezTo>
                  <a:pt x="10422" y="383"/>
                  <a:pt x="10426" y="389"/>
                  <a:pt x="10429" y="395"/>
                </a:cubicBezTo>
                <a:lnTo>
                  <a:pt x="10433" y="402"/>
                </a:lnTo>
                <a:lnTo>
                  <a:pt x="10432" y="414"/>
                </a:lnTo>
                <a:cubicBezTo>
                  <a:pt x="10432" y="423"/>
                  <a:pt x="10431" y="433"/>
                  <a:pt x="10430" y="442"/>
                </a:cubicBezTo>
                <a:lnTo>
                  <a:pt x="10429" y="445"/>
                </a:lnTo>
                <a:lnTo>
                  <a:pt x="10417" y="448"/>
                </a:lnTo>
                <a:cubicBezTo>
                  <a:pt x="10404" y="452"/>
                  <a:pt x="10392" y="454"/>
                  <a:pt x="10382" y="455"/>
                </a:cubicBezTo>
                <a:cubicBezTo>
                  <a:pt x="10382" y="474"/>
                  <a:pt x="10383" y="499"/>
                  <a:pt x="10384" y="530"/>
                </a:cubicBezTo>
                <a:cubicBezTo>
                  <a:pt x="10395" y="526"/>
                  <a:pt x="10402" y="524"/>
                  <a:pt x="10404" y="523"/>
                </a:cubicBezTo>
                <a:cubicBezTo>
                  <a:pt x="10413" y="519"/>
                  <a:pt x="10421" y="501"/>
                  <a:pt x="10426" y="468"/>
                </a:cubicBezTo>
                <a:cubicBezTo>
                  <a:pt x="10427" y="464"/>
                  <a:pt x="10427" y="459"/>
                  <a:pt x="10428" y="455"/>
                </a:cubicBezTo>
                <a:lnTo>
                  <a:pt x="10429" y="445"/>
                </a:lnTo>
                <a:lnTo>
                  <a:pt x="10431" y="445"/>
                </a:lnTo>
                <a:cubicBezTo>
                  <a:pt x="10437" y="442"/>
                  <a:pt x="10440" y="437"/>
                  <a:pt x="10441" y="429"/>
                </a:cubicBezTo>
                <a:cubicBezTo>
                  <a:pt x="10442" y="422"/>
                  <a:pt x="10441" y="416"/>
                  <a:pt x="10438" y="411"/>
                </a:cubicBezTo>
                <a:cubicBezTo>
                  <a:pt x="10437" y="409"/>
                  <a:pt x="10435" y="406"/>
                  <a:pt x="10434" y="403"/>
                </a:cubicBezTo>
                <a:lnTo>
                  <a:pt x="10433" y="402"/>
                </a:lnTo>
                <a:lnTo>
                  <a:pt x="10433" y="399"/>
                </a:lnTo>
                <a:cubicBezTo>
                  <a:pt x="10434" y="384"/>
                  <a:pt x="10434" y="369"/>
                  <a:pt x="10434" y="352"/>
                </a:cubicBezTo>
                <a:cubicBezTo>
                  <a:pt x="10434" y="327"/>
                  <a:pt x="10433" y="306"/>
                  <a:pt x="10431" y="287"/>
                </a:cubicBezTo>
                <a:cubicBezTo>
                  <a:pt x="10429" y="268"/>
                  <a:pt x="10427" y="258"/>
                  <a:pt x="10426" y="256"/>
                </a:cubicBezTo>
                <a:cubicBezTo>
                  <a:pt x="10423" y="253"/>
                  <a:pt x="10405" y="250"/>
                  <a:pt x="10374" y="249"/>
                </a:cubicBezTo>
                <a:close/>
                <a:moveTo>
                  <a:pt x="1412" y="199"/>
                </a:moveTo>
                <a:lnTo>
                  <a:pt x="1625" y="234"/>
                </a:lnTo>
                <a:cubicBezTo>
                  <a:pt x="1623" y="250"/>
                  <a:pt x="1619" y="275"/>
                  <a:pt x="1615" y="311"/>
                </a:cubicBezTo>
                <a:cubicBezTo>
                  <a:pt x="1610" y="346"/>
                  <a:pt x="1606" y="374"/>
                  <a:pt x="1603" y="393"/>
                </a:cubicBezTo>
                <a:cubicBezTo>
                  <a:pt x="1579" y="557"/>
                  <a:pt x="1558" y="689"/>
                  <a:pt x="1541" y="789"/>
                </a:cubicBezTo>
                <a:cubicBezTo>
                  <a:pt x="1523" y="889"/>
                  <a:pt x="1505" y="953"/>
                  <a:pt x="1485" y="979"/>
                </a:cubicBezTo>
                <a:cubicBezTo>
                  <a:pt x="1475" y="994"/>
                  <a:pt x="1454" y="1001"/>
                  <a:pt x="1420" y="1001"/>
                </a:cubicBezTo>
                <a:cubicBezTo>
                  <a:pt x="1382" y="1001"/>
                  <a:pt x="1321" y="992"/>
                  <a:pt x="1237" y="973"/>
                </a:cubicBezTo>
                <a:cubicBezTo>
                  <a:pt x="1243" y="945"/>
                  <a:pt x="1257" y="882"/>
                  <a:pt x="1279" y="784"/>
                </a:cubicBezTo>
                <a:cubicBezTo>
                  <a:pt x="1300" y="686"/>
                  <a:pt x="1314" y="623"/>
                  <a:pt x="1320" y="594"/>
                </a:cubicBezTo>
                <a:cubicBezTo>
                  <a:pt x="1331" y="547"/>
                  <a:pt x="1346" y="476"/>
                  <a:pt x="1368" y="380"/>
                </a:cubicBezTo>
                <a:cubicBezTo>
                  <a:pt x="1389" y="283"/>
                  <a:pt x="1404" y="223"/>
                  <a:pt x="1412" y="199"/>
                </a:cubicBezTo>
                <a:close/>
                <a:moveTo>
                  <a:pt x="8793" y="191"/>
                </a:moveTo>
                <a:lnTo>
                  <a:pt x="8794" y="192"/>
                </a:lnTo>
                <a:cubicBezTo>
                  <a:pt x="8807" y="195"/>
                  <a:pt x="8820" y="203"/>
                  <a:pt x="8832" y="216"/>
                </a:cubicBezTo>
                <a:cubicBezTo>
                  <a:pt x="8844" y="228"/>
                  <a:pt x="8852" y="241"/>
                  <a:pt x="8855" y="255"/>
                </a:cubicBezTo>
                <a:lnTo>
                  <a:pt x="8855" y="260"/>
                </a:lnTo>
                <a:lnTo>
                  <a:pt x="8854" y="265"/>
                </a:lnTo>
                <a:cubicBezTo>
                  <a:pt x="8851" y="272"/>
                  <a:pt x="8848" y="279"/>
                  <a:pt x="8846" y="285"/>
                </a:cubicBezTo>
                <a:lnTo>
                  <a:pt x="8855" y="287"/>
                </a:lnTo>
                <a:lnTo>
                  <a:pt x="8853" y="291"/>
                </a:lnTo>
                <a:cubicBezTo>
                  <a:pt x="8845" y="320"/>
                  <a:pt x="8823" y="335"/>
                  <a:pt x="8788" y="335"/>
                </a:cubicBezTo>
                <a:cubicBezTo>
                  <a:pt x="8771" y="335"/>
                  <a:pt x="8755" y="332"/>
                  <a:pt x="8741" y="325"/>
                </a:cubicBezTo>
                <a:cubicBezTo>
                  <a:pt x="8729" y="321"/>
                  <a:pt x="8718" y="310"/>
                  <a:pt x="8709" y="292"/>
                </a:cubicBezTo>
                <a:cubicBezTo>
                  <a:pt x="8702" y="279"/>
                  <a:pt x="8697" y="267"/>
                  <a:pt x="8695" y="254"/>
                </a:cubicBezTo>
                <a:lnTo>
                  <a:pt x="8695" y="249"/>
                </a:lnTo>
                <a:lnTo>
                  <a:pt x="8696" y="247"/>
                </a:lnTo>
                <a:cubicBezTo>
                  <a:pt x="8704" y="234"/>
                  <a:pt x="8712" y="218"/>
                  <a:pt x="8720" y="201"/>
                </a:cubicBezTo>
                <a:cubicBezTo>
                  <a:pt x="8737" y="199"/>
                  <a:pt x="8761" y="196"/>
                  <a:pt x="8792" y="192"/>
                </a:cubicBezTo>
                <a:lnTo>
                  <a:pt x="8793" y="191"/>
                </a:lnTo>
                <a:close/>
                <a:moveTo>
                  <a:pt x="7839" y="149"/>
                </a:moveTo>
                <a:cubicBezTo>
                  <a:pt x="7850" y="149"/>
                  <a:pt x="7862" y="151"/>
                  <a:pt x="7876" y="155"/>
                </a:cubicBezTo>
                <a:cubicBezTo>
                  <a:pt x="7941" y="171"/>
                  <a:pt x="8004" y="192"/>
                  <a:pt x="8066" y="218"/>
                </a:cubicBezTo>
                <a:cubicBezTo>
                  <a:pt x="8128" y="244"/>
                  <a:pt x="8167" y="273"/>
                  <a:pt x="8184" y="304"/>
                </a:cubicBezTo>
                <a:cubicBezTo>
                  <a:pt x="8191" y="316"/>
                  <a:pt x="8195" y="331"/>
                  <a:pt x="8195" y="349"/>
                </a:cubicBezTo>
                <a:cubicBezTo>
                  <a:pt x="8195" y="370"/>
                  <a:pt x="8188" y="395"/>
                  <a:pt x="8176" y="423"/>
                </a:cubicBezTo>
                <a:cubicBezTo>
                  <a:pt x="8169" y="441"/>
                  <a:pt x="8159" y="455"/>
                  <a:pt x="8147" y="464"/>
                </a:cubicBezTo>
                <a:cubicBezTo>
                  <a:pt x="8135" y="473"/>
                  <a:pt x="8122" y="477"/>
                  <a:pt x="8108" y="477"/>
                </a:cubicBezTo>
                <a:cubicBezTo>
                  <a:pt x="8101" y="477"/>
                  <a:pt x="8093" y="475"/>
                  <a:pt x="8082" y="472"/>
                </a:cubicBezTo>
                <a:cubicBezTo>
                  <a:pt x="8071" y="467"/>
                  <a:pt x="8028" y="444"/>
                  <a:pt x="7954" y="404"/>
                </a:cubicBezTo>
                <a:cubicBezTo>
                  <a:pt x="7889" y="368"/>
                  <a:pt x="7842" y="341"/>
                  <a:pt x="7813" y="324"/>
                </a:cubicBezTo>
                <a:lnTo>
                  <a:pt x="7810" y="322"/>
                </a:lnTo>
                <a:lnTo>
                  <a:pt x="7807" y="319"/>
                </a:lnTo>
                <a:cubicBezTo>
                  <a:pt x="7800" y="312"/>
                  <a:pt x="7792" y="307"/>
                  <a:pt x="7784" y="303"/>
                </a:cubicBezTo>
                <a:lnTo>
                  <a:pt x="7784" y="303"/>
                </a:lnTo>
                <a:lnTo>
                  <a:pt x="7779" y="298"/>
                </a:lnTo>
                <a:cubicBezTo>
                  <a:pt x="7769" y="286"/>
                  <a:pt x="7764" y="273"/>
                  <a:pt x="7764" y="259"/>
                </a:cubicBezTo>
                <a:cubicBezTo>
                  <a:pt x="7764" y="253"/>
                  <a:pt x="7765" y="246"/>
                  <a:pt x="7767" y="237"/>
                </a:cubicBezTo>
                <a:cubicBezTo>
                  <a:pt x="7769" y="226"/>
                  <a:pt x="7773" y="215"/>
                  <a:pt x="7778" y="203"/>
                </a:cubicBezTo>
                <a:lnTo>
                  <a:pt x="7782" y="196"/>
                </a:lnTo>
                <a:lnTo>
                  <a:pt x="7783" y="194"/>
                </a:lnTo>
                <a:cubicBezTo>
                  <a:pt x="7795" y="180"/>
                  <a:pt x="7807" y="167"/>
                  <a:pt x="7817" y="155"/>
                </a:cubicBezTo>
                <a:lnTo>
                  <a:pt x="7820" y="151"/>
                </a:lnTo>
                <a:lnTo>
                  <a:pt x="7824" y="151"/>
                </a:lnTo>
                <a:cubicBezTo>
                  <a:pt x="7829" y="150"/>
                  <a:pt x="7834" y="149"/>
                  <a:pt x="7839" y="149"/>
                </a:cubicBezTo>
                <a:close/>
                <a:moveTo>
                  <a:pt x="1888" y="149"/>
                </a:moveTo>
                <a:cubicBezTo>
                  <a:pt x="1917" y="149"/>
                  <a:pt x="1945" y="153"/>
                  <a:pt x="1973" y="159"/>
                </a:cubicBezTo>
                <a:cubicBezTo>
                  <a:pt x="1975" y="190"/>
                  <a:pt x="1976" y="212"/>
                  <a:pt x="1976" y="225"/>
                </a:cubicBezTo>
                <a:cubicBezTo>
                  <a:pt x="1976" y="314"/>
                  <a:pt x="1967" y="425"/>
                  <a:pt x="1950" y="559"/>
                </a:cubicBezTo>
                <a:cubicBezTo>
                  <a:pt x="1932" y="692"/>
                  <a:pt x="1915" y="794"/>
                  <a:pt x="1900" y="865"/>
                </a:cubicBezTo>
                <a:lnTo>
                  <a:pt x="1899" y="871"/>
                </a:lnTo>
                <a:lnTo>
                  <a:pt x="1899" y="871"/>
                </a:lnTo>
                <a:cubicBezTo>
                  <a:pt x="1899" y="871"/>
                  <a:pt x="1899" y="872"/>
                  <a:pt x="1899" y="872"/>
                </a:cubicBezTo>
                <a:lnTo>
                  <a:pt x="1899" y="871"/>
                </a:lnTo>
                <a:lnTo>
                  <a:pt x="1899" y="871"/>
                </a:lnTo>
                <a:cubicBezTo>
                  <a:pt x="1900" y="871"/>
                  <a:pt x="1905" y="871"/>
                  <a:pt x="1916" y="871"/>
                </a:cubicBezTo>
                <a:cubicBezTo>
                  <a:pt x="1932" y="870"/>
                  <a:pt x="1968" y="866"/>
                  <a:pt x="2023" y="856"/>
                </a:cubicBezTo>
                <a:cubicBezTo>
                  <a:pt x="2077" y="847"/>
                  <a:pt x="2133" y="838"/>
                  <a:pt x="2191" y="828"/>
                </a:cubicBezTo>
                <a:lnTo>
                  <a:pt x="2214" y="977"/>
                </a:lnTo>
                <a:cubicBezTo>
                  <a:pt x="2172" y="983"/>
                  <a:pt x="2128" y="989"/>
                  <a:pt x="2081" y="993"/>
                </a:cubicBezTo>
                <a:cubicBezTo>
                  <a:pt x="2035" y="998"/>
                  <a:pt x="1990" y="1000"/>
                  <a:pt x="1948" y="1000"/>
                </a:cubicBezTo>
                <a:cubicBezTo>
                  <a:pt x="1908" y="1000"/>
                  <a:pt x="1876" y="998"/>
                  <a:pt x="1851" y="995"/>
                </a:cubicBezTo>
                <a:cubicBezTo>
                  <a:pt x="1830" y="993"/>
                  <a:pt x="1812" y="988"/>
                  <a:pt x="1797" y="980"/>
                </a:cubicBezTo>
                <a:cubicBezTo>
                  <a:pt x="1782" y="973"/>
                  <a:pt x="1771" y="962"/>
                  <a:pt x="1763" y="949"/>
                </a:cubicBezTo>
                <a:cubicBezTo>
                  <a:pt x="1731" y="896"/>
                  <a:pt x="1714" y="787"/>
                  <a:pt x="1714" y="620"/>
                </a:cubicBezTo>
                <a:cubicBezTo>
                  <a:pt x="1714" y="534"/>
                  <a:pt x="1718" y="444"/>
                  <a:pt x="1724" y="351"/>
                </a:cubicBezTo>
                <a:cubicBezTo>
                  <a:pt x="1731" y="259"/>
                  <a:pt x="1737" y="195"/>
                  <a:pt x="1743" y="160"/>
                </a:cubicBezTo>
                <a:cubicBezTo>
                  <a:pt x="1810" y="153"/>
                  <a:pt x="1858" y="149"/>
                  <a:pt x="1888" y="149"/>
                </a:cubicBezTo>
                <a:close/>
                <a:moveTo>
                  <a:pt x="10428" y="129"/>
                </a:moveTo>
                <a:cubicBezTo>
                  <a:pt x="10479" y="129"/>
                  <a:pt x="10514" y="131"/>
                  <a:pt x="10532" y="134"/>
                </a:cubicBezTo>
                <a:cubicBezTo>
                  <a:pt x="10570" y="141"/>
                  <a:pt x="10593" y="163"/>
                  <a:pt x="10601" y="200"/>
                </a:cubicBezTo>
                <a:cubicBezTo>
                  <a:pt x="10607" y="223"/>
                  <a:pt x="10612" y="258"/>
                  <a:pt x="10616" y="305"/>
                </a:cubicBezTo>
                <a:cubicBezTo>
                  <a:pt x="10620" y="352"/>
                  <a:pt x="10622" y="399"/>
                  <a:pt x="10622" y="444"/>
                </a:cubicBezTo>
                <a:cubicBezTo>
                  <a:pt x="10622" y="545"/>
                  <a:pt x="10613" y="603"/>
                  <a:pt x="10595" y="617"/>
                </a:cubicBezTo>
                <a:cubicBezTo>
                  <a:pt x="10578" y="631"/>
                  <a:pt x="10551" y="641"/>
                  <a:pt x="10512" y="647"/>
                </a:cubicBezTo>
                <a:cubicBezTo>
                  <a:pt x="10474" y="653"/>
                  <a:pt x="10432" y="657"/>
                  <a:pt x="10387" y="658"/>
                </a:cubicBezTo>
                <a:lnTo>
                  <a:pt x="10387" y="718"/>
                </a:lnTo>
                <a:lnTo>
                  <a:pt x="10493" y="711"/>
                </a:lnTo>
                <a:cubicBezTo>
                  <a:pt x="10504" y="710"/>
                  <a:pt x="10511" y="714"/>
                  <a:pt x="10515" y="721"/>
                </a:cubicBezTo>
                <a:cubicBezTo>
                  <a:pt x="10520" y="728"/>
                  <a:pt x="10523" y="728"/>
                  <a:pt x="10526" y="720"/>
                </a:cubicBezTo>
                <a:cubicBezTo>
                  <a:pt x="10539" y="712"/>
                  <a:pt x="10552" y="713"/>
                  <a:pt x="10566" y="723"/>
                </a:cubicBezTo>
                <a:cubicBezTo>
                  <a:pt x="10579" y="733"/>
                  <a:pt x="10589" y="744"/>
                  <a:pt x="10595" y="757"/>
                </a:cubicBezTo>
                <a:cubicBezTo>
                  <a:pt x="10600" y="768"/>
                  <a:pt x="10602" y="776"/>
                  <a:pt x="10602" y="782"/>
                </a:cubicBezTo>
                <a:cubicBezTo>
                  <a:pt x="10602" y="796"/>
                  <a:pt x="10597" y="804"/>
                  <a:pt x="10587" y="807"/>
                </a:cubicBezTo>
                <a:cubicBezTo>
                  <a:pt x="10535" y="821"/>
                  <a:pt x="10469" y="831"/>
                  <a:pt x="10389" y="838"/>
                </a:cubicBezTo>
                <a:cubicBezTo>
                  <a:pt x="10389" y="873"/>
                  <a:pt x="10389" y="898"/>
                  <a:pt x="10388" y="912"/>
                </a:cubicBezTo>
                <a:lnTo>
                  <a:pt x="10591" y="903"/>
                </a:lnTo>
                <a:cubicBezTo>
                  <a:pt x="10606" y="901"/>
                  <a:pt x="10622" y="907"/>
                  <a:pt x="10639" y="919"/>
                </a:cubicBezTo>
                <a:cubicBezTo>
                  <a:pt x="10655" y="931"/>
                  <a:pt x="10667" y="945"/>
                  <a:pt x="10673" y="961"/>
                </a:cubicBezTo>
                <a:cubicBezTo>
                  <a:pt x="10676" y="971"/>
                  <a:pt x="10677" y="980"/>
                  <a:pt x="10677" y="986"/>
                </a:cubicBezTo>
                <a:cubicBezTo>
                  <a:pt x="10677" y="1003"/>
                  <a:pt x="10672" y="1014"/>
                  <a:pt x="10661" y="1017"/>
                </a:cubicBezTo>
                <a:cubicBezTo>
                  <a:pt x="10601" y="1029"/>
                  <a:pt x="10528" y="1038"/>
                  <a:pt x="10443" y="1043"/>
                </a:cubicBezTo>
                <a:cubicBezTo>
                  <a:pt x="10358" y="1049"/>
                  <a:pt x="10259" y="1046"/>
                  <a:pt x="10148" y="1036"/>
                </a:cubicBezTo>
                <a:cubicBezTo>
                  <a:pt x="10157" y="1036"/>
                  <a:pt x="10116" y="1045"/>
                  <a:pt x="10024" y="1063"/>
                </a:cubicBezTo>
                <a:cubicBezTo>
                  <a:pt x="9993" y="1065"/>
                  <a:pt x="9975" y="1057"/>
                  <a:pt x="9970" y="1040"/>
                </a:cubicBezTo>
                <a:cubicBezTo>
                  <a:pt x="9965" y="1026"/>
                  <a:pt x="9962" y="1011"/>
                  <a:pt x="9962" y="995"/>
                </a:cubicBezTo>
                <a:cubicBezTo>
                  <a:pt x="9962" y="974"/>
                  <a:pt x="9968" y="954"/>
                  <a:pt x="9980" y="933"/>
                </a:cubicBezTo>
                <a:lnTo>
                  <a:pt x="10212" y="921"/>
                </a:lnTo>
                <a:lnTo>
                  <a:pt x="10210" y="846"/>
                </a:lnTo>
                <a:lnTo>
                  <a:pt x="10210" y="846"/>
                </a:lnTo>
                <a:cubicBezTo>
                  <a:pt x="10210" y="846"/>
                  <a:pt x="10210" y="846"/>
                  <a:pt x="10210" y="846"/>
                </a:cubicBezTo>
                <a:lnTo>
                  <a:pt x="10210" y="846"/>
                </a:lnTo>
                <a:lnTo>
                  <a:pt x="10210" y="846"/>
                </a:lnTo>
                <a:cubicBezTo>
                  <a:pt x="10208" y="847"/>
                  <a:pt x="10201" y="847"/>
                  <a:pt x="10191" y="847"/>
                </a:cubicBezTo>
                <a:cubicBezTo>
                  <a:pt x="10180" y="848"/>
                  <a:pt x="10168" y="848"/>
                  <a:pt x="10156" y="849"/>
                </a:cubicBezTo>
                <a:cubicBezTo>
                  <a:pt x="10144" y="850"/>
                  <a:pt x="10131" y="851"/>
                  <a:pt x="10117" y="853"/>
                </a:cubicBezTo>
                <a:lnTo>
                  <a:pt x="10106" y="854"/>
                </a:lnTo>
                <a:cubicBezTo>
                  <a:pt x="10090" y="854"/>
                  <a:pt x="10079" y="850"/>
                  <a:pt x="10072" y="843"/>
                </a:cubicBezTo>
                <a:lnTo>
                  <a:pt x="10072" y="843"/>
                </a:lnTo>
                <a:lnTo>
                  <a:pt x="10075" y="842"/>
                </a:lnTo>
                <a:cubicBezTo>
                  <a:pt x="10082" y="838"/>
                  <a:pt x="10085" y="831"/>
                  <a:pt x="10085" y="821"/>
                </a:cubicBezTo>
                <a:cubicBezTo>
                  <a:pt x="10085" y="809"/>
                  <a:pt x="10082" y="799"/>
                  <a:pt x="10074" y="790"/>
                </a:cubicBezTo>
                <a:cubicBezTo>
                  <a:pt x="10072" y="788"/>
                  <a:pt x="10069" y="785"/>
                  <a:pt x="10067" y="783"/>
                </a:cubicBezTo>
                <a:lnTo>
                  <a:pt x="10060" y="777"/>
                </a:lnTo>
                <a:lnTo>
                  <a:pt x="10061" y="771"/>
                </a:lnTo>
                <a:cubicBezTo>
                  <a:pt x="10063" y="761"/>
                  <a:pt x="10067" y="750"/>
                  <a:pt x="10072" y="739"/>
                </a:cubicBezTo>
                <a:lnTo>
                  <a:pt x="10210" y="729"/>
                </a:lnTo>
                <a:lnTo>
                  <a:pt x="10211" y="658"/>
                </a:lnTo>
                <a:cubicBezTo>
                  <a:pt x="10161" y="655"/>
                  <a:pt x="10131" y="652"/>
                  <a:pt x="10121" y="649"/>
                </a:cubicBezTo>
                <a:cubicBezTo>
                  <a:pt x="10087" y="644"/>
                  <a:pt x="10062" y="626"/>
                  <a:pt x="10047" y="593"/>
                </a:cubicBezTo>
                <a:cubicBezTo>
                  <a:pt x="10046" y="590"/>
                  <a:pt x="10045" y="586"/>
                  <a:pt x="10043" y="582"/>
                </a:cubicBezTo>
                <a:lnTo>
                  <a:pt x="10043" y="582"/>
                </a:lnTo>
                <a:lnTo>
                  <a:pt x="10043" y="582"/>
                </a:lnTo>
                <a:cubicBezTo>
                  <a:pt x="10044" y="579"/>
                  <a:pt x="10044" y="576"/>
                  <a:pt x="10044" y="572"/>
                </a:cubicBezTo>
                <a:cubicBezTo>
                  <a:pt x="10044" y="564"/>
                  <a:pt x="10042" y="556"/>
                  <a:pt x="10038" y="548"/>
                </a:cubicBezTo>
                <a:cubicBezTo>
                  <a:pt x="10037" y="546"/>
                  <a:pt x="10036" y="544"/>
                  <a:pt x="10035" y="542"/>
                </a:cubicBezTo>
                <a:lnTo>
                  <a:pt x="10032" y="537"/>
                </a:lnTo>
                <a:lnTo>
                  <a:pt x="10030" y="527"/>
                </a:lnTo>
                <a:cubicBezTo>
                  <a:pt x="10027" y="511"/>
                  <a:pt x="10025" y="493"/>
                  <a:pt x="10023" y="473"/>
                </a:cubicBezTo>
                <a:cubicBezTo>
                  <a:pt x="10017" y="421"/>
                  <a:pt x="10014" y="370"/>
                  <a:pt x="10014" y="321"/>
                </a:cubicBezTo>
                <a:cubicBezTo>
                  <a:pt x="9988" y="329"/>
                  <a:pt x="9964" y="334"/>
                  <a:pt x="9943" y="337"/>
                </a:cubicBezTo>
                <a:cubicBezTo>
                  <a:pt x="9948" y="391"/>
                  <a:pt x="9950" y="445"/>
                  <a:pt x="9950" y="500"/>
                </a:cubicBezTo>
                <a:lnTo>
                  <a:pt x="9954" y="500"/>
                </a:lnTo>
                <a:cubicBezTo>
                  <a:pt x="9969" y="498"/>
                  <a:pt x="9985" y="502"/>
                  <a:pt x="10002" y="512"/>
                </a:cubicBezTo>
                <a:cubicBezTo>
                  <a:pt x="10015" y="519"/>
                  <a:pt x="10025" y="527"/>
                  <a:pt x="10032" y="537"/>
                </a:cubicBezTo>
                <a:lnTo>
                  <a:pt x="10032" y="537"/>
                </a:lnTo>
                <a:lnTo>
                  <a:pt x="10033" y="543"/>
                </a:lnTo>
                <a:cubicBezTo>
                  <a:pt x="10035" y="553"/>
                  <a:pt x="10037" y="562"/>
                  <a:pt x="10040" y="570"/>
                </a:cubicBezTo>
                <a:lnTo>
                  <a:pt x="10043" y="582"/>
                </a:lnTo>
                <a:lnTo>
                  <a:pt x="10042" y="586"/>
                </a:lnTo>
                <a:cubicBezTo>
                  <a:pt x="10040" y="592"/>
                  <a:pt x="10036" y="597"/>
                  <a:pt x="10030" y="600"/>
                </a:cubicBezTo>
                <a:cubicBezTo>
                  <a:pt x="9983" y="609"/>
                  <a:pt x="9955" y="615"/>
                  <a:pt x="9948" y="616"/>
                </a:cubicBezTo>
                <a:cubicBezTo>
                  <a:pt x="9944" y="685"/>
                  <a:pt x="9938" y="738"/>
                  <a:pt x="9930" y="777"/>
                </a:cubicBezTo>
                <a:lnTo>
                  <a:pt x="9984" y="757"/>
                </a:lnTo>
                <a:cubicBezTo>
                  <a:pt x="9987" y="756"/>
                  <a:pt x="9992" y="756"/>
                  <a:pt x="9999" y="756"/>
                </a:cubicBezTo>
                <a:cubicBezTo>
                  <a:pt x="10013" y="756"/>
                  <a:pt x="10026" y="759"/>
                  <a:pt x="10040" y="765"/>
                </a:cubicBezTo>
                <a:cubicBezTo>
                  <a:pt x="10047" y="768"/>
                  <a:pt x="10053" y="772"/>
                  <a:pt x="10059" y="776"/>
                </a:cubicBezTo>
                <a:lnTo>
                  <a:pt x="10060" y="777"/>
                </a:lnTo>
                <a:lnTo>
                  <a:pt x="10060" y="778"/>
                </a:lnTo>
                <a:cubicBezTo>
                  <a:pt x="10059" y="782"/>
                  <a:pt x="10059" y="786"/>
                  <a:pt x="10059" y="790"/>
                </a:cubicBezTo>
                <a:cubicBezTo>
                  <a:pt x="10059" y="804"/>
                  <a:pt x="10062" y="819"/>
                  <a:pt x="10068" y="835"/>
                </a:cubicBezTo>
                <a:cubicBezTo>
                  <a:pt x="10068" y="837"/>
                  <a:pt x="10069" y="838"/>
                  <a:pt x="10070" y="839"/>
                </a:cubicBezTo>
                <a:lnTo>
                  <a:pt x="10072" y="843"/>
                </a:lnTo>
                <a:lnTo>
                  <a:pt x="10050" y="852"/>
                </a:lnTo>
                <a:cubicBezTo>
                  <a:pt x="9993" y="876"/>
                  <a:pt x="9942" y="896"/>
                  <a:pt x="9897" y="911"/>
                </a:cubicBezTo>
                <a:cubicBezTo>
                  <a:pt x="9846" y="928"/>
                  <a:pt x="9785" y="947"/>
                  <a:pt x="9715" y="967"/>
                </a:cubicBezTo>
                <a:lnTo>
                  <a:pt x="9675" y="978"/>
                </a:lnTo>
                <a:cubicBezTo>
                  <a:pt x="9666" y="980"/>
                  <a:pt x="9658" y="981"/>
                  <a:pt x="9650" y="981"/>
                </a:cubicBezTo>
                <a:cubicBezTo>
                  <a:pt x="9637" y="981"/>
                  <a:pt x="9628" y="977"/>
                  <a:pt x="9621" y="970"/>
                </a:cubicBezTo>
                <a:cubicBezTo>
                  <a:pt x="9609" y="950"/>
                  <a:pt x="9602" y="929"/>
                  <a:pt x="9602" y="907"/>
                </a:cubicBezTo>
                <a:cubicBezTo>
                  <a:pt x="9602" y="897"/>
                  <a:pt x="9604" y="886"/>
                  <a:pt x="9608" y="873"/>
                </a:cubicBezTo>
                <a:lnTo>
                  <a:pt x="9752" y="828"/>
                </a:lnTo>
                <a:cubicBezTo>
                  <a:pt x="9750" y="814"/>
                  <a:pt x="9749" y="781"/>
                  <a:pt x="9749" y="729"/>
                </a:cubicBezTo>
                <a:cubicBezTo>
                  <a:pt x="9749" y="684"/>
                  <a:pt x="9750" y="654"/>
                  <a:pt x="9751" y="639"/>
                </a:cubicBezTo>
                <a:lnTo>
                  <a:pt x="9717" y="643"/>
                </a:lnTo>
                <a:lnTo>
                  <a:pt x="9702" y="644"/>
                </a:lnTo>
                <a:cubicBezTo>
                  <a:pt x="9680" y="644"/>
                  <a:pt x="9667" y="638"/>
                  <a:pt x="9663" y="626"/>
                </a:cubicBezTo>
                <a:cubicBezTo>
                  <a:pt x="9657" y="613"/>
                  <a:pt x="9654" y="598"/>
                  <a:pt x="9654" y="581"/>
                </a:cubicBezTo>
                <a:cubicBezTo>
                  <a:pt x="9654" y="561"/>
                  <a:pt x="9659" y="544"/>
                  <a:pt x="9668" y="529"/>
                </a:cubicBezTo>
                <a:lnTo>
                  <a:pt x="9755" y="520"/>
                </a:lnTo>
                <a:cubicBezTo>
                  <a:pt x="9757" y="452"/>
                  <a:pt x="9761" y="398"/>
                  <a:pt x="9766" y="357"/>
                </a:cubicBezTo>
                <a:lnTo>
                  <a:pt x="9719" y="363"/>
                </a:lnTo>
                <a:lnTo>
                  <a:pt x="9705" y="364"/>
                </a:lnTo>
                <a:cubicBezTo>
                  <a:pt x="9682" y="364"/>
                  <a:pt x="9669" y="358"/>
                  <a:pt x="9665" y="345"/>
                </a:cubicBezTo>
                <a:cubicBezTo>
                  <a:pt x="9659" y="333"/>
                  <a:pt x="9656" y="318"/>
                  <a:pt x="9656" y="301"/>
                </a:cubicBezTo>
                <a:cubicBezTo>
                  <a:pt x="9656" y="281"/>
                  <a:pt x="9661" y="264"/>
                  <a:pt x="9670" y="249"/>
                </a:cubicBezTo>
                <a:lnTo>
                  <a:pt x="9957" y="220"/>
                </a:lnTo>
                <a:cubicBezTo>
                  <a:pt x="9970" y="219"/>
                  <a:pt x="9985" y="222"/>
                  <a:pt x="10000" y="230"/>
                </a:cubicBezTo>
                <a:cubicBezTo>
                  <a:pt x="10006" y="233"/>
                  <a:pt x="10010" y="236"/>
                  <a:pt x="10013" y="239"/>
                </a:cubicBezTo>
                <a:lnTo>
                  <a:pt x="10014" y="241"/>
                </a:lnTo>
                <a:lnTo>
                  <a:pt x="10014" y="245"/>
                </a:lnTo>
                <a:cubicBezTo>
                  <a:pt x="10014" y="248"/>
                  <a:pt x="10014" y="251"/>
                  <a:pt x="10014" y="254"/>
                </a:cubicBezTo>
                <a:cubicBezTo>
                  <a:pt x="10017" y="250"/>
                  <a:pt x="10017" y="246"/>
                  <a:pt x="10015" y="242"/>
                </a:cubicBezTo>
                <a:lnTo>
                  <a:pt x="10014" y="241"/>
                </a:lnTo>
                <a:lnTo>
                  <a:pt x="10015" y="234"/>
                </a:lnTo>
                <a:cubicBezTo>
                  <a:pt x="10015" y="213"/>
                  <a:pt x="10017" y="189"/>
                  <a:pt x="10020" y="163"/>
                </a:cubicBezTo>
                <a:lnTo>
                  <a:pt x="10136" y="150"/>
                </a:lnTo>
                <a:cubicBezTo>
                  <a:pt x="10135" y="255"/>
                  <a:pt x="10137" y="344"/>
                  <a:pt x="10141" y="416"/>
                </a:cubicBezTo>
                <a:cubicBezTo>
                  <a:pt x="10145" y="488"/>
                  <a:pt x="10151" y="528"/>
                  <a:pt x="10159" y="537"/>
                </a:cubicBezTo>
                <a:cubicBezTo>
                  <a:pt x="10162" y="541"/>
                  <a:pt x="10180" y="543"/>
                  <a:pt x="10212" y="543"/>
                </a:cubicBezTo>
                <a:cubicBezTo>
                  <a:pt x="10214" y="506"/>
                  <a:pt x="10214" y="482"/>
                  <a:pt x="10214" y="473"/>
                </a:cubicBezTo>
                <a:lnTo>
                  <a:pt x="10191" y="476"/>
                </a:lnTo>
                <a:lnTo>
                  <a:pt x="10183" y="476"/>
                </a:lnTo>
                <a:cubicBezTo>
                  <a:pt x="10171" y="476"/>
                  <a:pt x="10163" y="472"/>
                  <a:pt x="10158" y="463"/>
                </a:cubicBezTo>
                <a:cubicBezTo>
                  <a:pt x="10154" y="454"/>
                  <a:pt x="10152" y="442"/>
                  <a:pt x="10152" y="428"/>
                </a:cubicBezTo>
                <a:cubicBezTo>
                  <a:pt x="10152" y="410"/>
                  <a:pt x="10155" y="396"/>
                  <a:pt x="10162" y="385"/>
                </a:cubicBezTo>
                <a:lnTo>
                  <a:pt x="10217" y="379"/>
                </a:lnTo>
                <a:lnTo>
                  <a:pt x="10223" y="248"/>
                </a:lnTo>
                <a:lnTo>
                  <a:pt x="10137" y="250"/>
                </a:lnTo>
                <a:lnTo>
                  <a:pt x="10141" y="143"/>
                </a:lnTo>
                <a:cubicBezTo>
                  <a:pt x="10254" y="134"/>
                  <a:pt x="10350" y="129"/>
                  <a:pt x="10428" y="129"/>
                </a:cubicBezTo>
                <a:close/>
                <a:moveTo>
                  <a:pt x="6243" y="125"/>
                </a:moveTo>
                <a:cubicBezTo>
                  <a:pt x="6283" y="125"/>
                  <a:pt x="6317" y="128"/>
                  <a:pt x="6347" y="136"/>
                </a:cubicBezTo>
                <a:cubicBezTo>
                  <a:pt x="6365" y="140"/>
                  <a:pt x="6379" y="148"/>
                  <a:pt x="6389" y="159"/>
                </a:cubicBezTo>
                <a:cubicBezTo>
                  <a:pt x="6399" y="169"/>
                  <a:pt x="6406" y="185"/>
                  <a:pt x="6410" y="205"/>
                </a:cubicBezTo>
                <a:cubicBezTo>
                  <a:pt x="6410" y="207"/>
                  <a:pt x="6410" y="212"/>
                  <a:pt x="6410" y="220"/>
                </a:cubicBezTo>
                <a:lnTo>
                  <a:pt x="6410" y="222"/>
                </a:lnTo>
                <a:lnTo>
                  <a:pt x="6409" y="225"/>
                </a:lnTo>
                <a:cubicBezTo>
                  <a:pt x="6408" y="229"/>
                  <a:pt x="6407" y="232"/>
                  <a:pt x="6407" y="236"/>
                </a:cubicBezTo>
                <a:cubicBezTo>
                  <a:pt x="6404" y="251"/>
                  <a:pt x="6403" y="262"/>
                  <a:pt x="6404" y="270"/>
                </a:cubicBezTo>
                <a:cubicBezTo>
                  <a:pt x="6404" y="273"/>
                  <a:pt x="6405" y="276"/>
                  <a:pt x="6408" y="279"/>
                </a:cubicBezTo>
                <a:lnTo>
                  <a:pt x="6409" y="280"/>
                </a:lnTo>
                <a:lnTo>
                  <a:pt x="6409" y="287"/>
                </a:lnTo>
                <a:cubicBezTo>
                  <a:pt x="6407" y="350"/>
                  <a:pt x="6404" y="447"/>
                  <a:pt x="6399" y="580"/>
                </a:cubicBezTo>
                <a:cubicBezTo>
                  <a:pt x="6399" y="595"/>
                  <a:pt x="6398" y="609"/>
                  <a:pt x="6398" y="623"/>
                </a:cubicBezTo>
                <a:lnTo>
                  <a:pt x="6397" y="637"/>
                </a:lnTo>
                <a:lnTo>
                  <a:pt x="6391" y="637"/>
                </a:lnTo>
                <a:cubicBezTo>
                  <a:pt x="6380" y="652"/>
                  <a:pt x="6374" y="668"/>
                  <a:pt x="6374" y="684"/>
                </a:cubicBezTo>
                <a:cubicBezTo>
                  <a:pt x="6374" y="700"/>
                  <a:pt x="6378" y="714"/>
                  <a:pt x="6385" y="726"/>
                </a:cubicBezTo>
                <a:cubicBezTo>
                  <a:pt x="6387" y="729"/>
                  <a:pt x="6389" y="732"/>
                  <a:pt x="6392" y="734"/>
                </a:cubicBezTo>
                <a:lnTo>
                  <a:pt x="6393" y="735"/>
                </a:lnTo>
                <a:lnTo>
                  <a:pt x="6393" y="737"/>
                </a:lnTo>
                <a:cubicBezTo>
                  <a:pt x="6387" y="874"/>
                  <a:pt x="6382" y="953"/>
                  <a:pt x="6378" y="973"/>
                </a:cubicBezTo>
                <a:cubicBezTo>
                  <a:pt x="6371" y="1014"/>
                  <a:pt x="6353" y="1038"/>
                  <a:pt x="6326" y="1044"/>
                </a:cubicBezTo>
                <a:cubicBezTo>
                  <a:pt x="6304" y="1048"/>
                  <a:pt x="6270" y="1051"/>
                  <a:pt x="6225" y="1051"/>
                </a:cubicBezTo>
                <a:cubicBezTo>
                  <a:pt x="6198" y="1051"/>
                  <a:pt x="6177" y="1050"/>
                  <a:pt x="6161" y="1048"/>
                </a:cubicBezTo>
                <a:lnTo>
                  <a:pt x="6167" y="936"/>
                </a:lnTo>
                <a:cubicBezTo>
                  <a:pt x="6203" y="944"/>
                  <a:pt x="6229" y="948"/>
                  <a:pt x="6246" y="950"/>
                </a:cubicBezTo>
                <a:cubicBezTo>
                  <a:pt x="6248" y="950"/>
                  <a:pt x="6249" y="950"/>
                  <a:pt x="6249" y="950"/>
                </a:cubicBezTo>
                <a:cubicBezTo>
                  <a:pt x="6249" y="950"/>
                  <a:pt x="6249" y="948"/>
                  <a:pt x="6248" y="945"/>
                </a:cubicBezTo>
                <a:cubicBezTo>
                  <a:pt x="6245" y="922"/>
                  <a:pt x="6242" y="871"/>
                  <a:pt x="6238" y="792"/>
                </a:cubicBezTo>
                <a:cubicBezTo>
                  <a:pt x="6200" y="797"/>
                  <a:pt x="6178" y="800"/>
                  <a:pt x="6171" y="800"/>
                </a:cubicBezTo>
                <a:cubicBezTo>
                  <a:pt x="6166" y="910"/>
                  <a:pt x="6156" y="988"/>
                  <a:pt x="6140" y="1034"/>
                </a:cubicBezTo>
                <a:cubicBezTo>
                  <a:pt x="6134" y="1057"/>
                  <a:pt x="6107" y="1068"/>
                  <a:pt x="6061" y="1068"/>
                </a:cubicBezTo>
                <a:cubicBezTo>
                  <a:pt x="6052" y="1068"/>
                  <a:pt x="6038" y="1067"/>
                  <a:pt x="6021" y="1066"/>
                </a:cubicBezTo>
                <a:lnTo>
                  <a:pt x="5975" y="1064"/>
                </a:lnTo>
                <a:cubicBezTo>
                  <a:pt x="5981" y="1028"/>
                  <a:pt x="5989" y="922"/>
                  <a:pt x="5999" y="746"/>
                </a:cubicBezTo>
                <a:cubicBezTo>
                  <a:pt x="6010" y="570"/>
                  <a:pt x="6016" y="463"/>
                  <a:pt x="6019" y="424"/>
                </a:cubicBezTo>
                <a:cubicBezTo>
                  <a:pt x="6028" y="261"/>
                  <a:pt x="6034" y="166"/>
                  <a:pt x="6037" y="137"/>
                </a:cubicBezTo>
                <a:lnTo>
                  <a:pt x="6161" y="140"/>
                </a:lnTo>
                <a:lnTo>
                  <a:pt x="6162" y="166"/>
                </a:lnTo>
                <a:lnTo>
                  <a:pt x="6161" y="173"/>
                </a:lnTo>
                <a:cubicBezTo>
                  <a:pt x="6158" y="189"/>
                  <a:pt x="6156" y="203"/>
                  <a:pt x="6156" y="213"/>
                </a:cubicBezTo>
                <a:cubicBezTo>
                  <a:pt x="6156" y="221"/>
                  <a:pt x="6158" y="229"/>
                  <a:pt x="6160" y="237"/>
                </a:cubicBezTo>
                <a:cubicBezTo>
                  <a:pt x="6161" y="237"/>
                  <a:pt x="6162" y="237"/>
                  <a:pt x="6163" y="237"/>
                </a:cubicBezTo>
                <a:lnTo>
                  <a:pt x="6166" y="238"/>
                </a:lnTo>
                <a:lnTo>
                  <a:pt x="6169" y="290"/>
                </a:lnTo>
                <a:cubicBezTo>
                  <a:pt x="6171" y="340"/>
                  <a:pt x="6173" y="391"/>
                  <a:pt x="6174" y="443"/>
                </a:cubicBezTo>
                <a:lnTo>
                  <a:pt x="6222" y="437"/>
                </a:lnTo>
                <a:lnTo>
                  <a:pt x="6216" y="249"/>
                </a:lnTo>
                <a:cubicBezTo>
                  <a:pt x="6216" y="249"/>
                  <a:pt x="6215" y="248"/>
                  <a:pt x="6213" y="247"/>
                </a:cubicBezTo>
                <a:cubicBezTo>
                  <a:pt x="6211" y="247"/>
                  <a:pt x="6207" y="245"/>
                  <a:pt x="6201" y="243"/>
                </a:cubicBezTo>
                <a:cubicBezTo>
                  <a:pt x="6186" y="241"/>
                  <a:pt x="6175" y="240"/>
                  <a:pt x="6167" y="238"/>
                </a:cubicBezTo>
                <a:lnTo>
                  <a:pt x="6166" y="238"/>
                </a:lnTo>
                <a:lnTo>
                  <a:pt x="6165" y="215"/>
                </a:lnTo>
                <a:lnTo>
                  <a:pt x="6162" y="166"/>
                </a:lnTo>
                <a:lnTo>
                  <a:pt x="6163" y="161"/>
                </a:lnTo>
                <a:cubicBezTo>
                  <a:pt x="6165" y="150"/>
                  <a:pt x="6167" y="139"/>
                  <a:pt x="6168" y="130"/>
                </a:cubicBezTo>
                <a:cubicBezTo>
                  <a:pt x="6189" y="126"/>
                  <a:pt x="6214" y="125"/>
                  <a:pt x="6243" y="125"/>
                </a:cubicBezTo>
                <a:close/>
                <a:moveTo>
                  <a:pt x="186" y="101"/>
                </a:moveTo>
                <a:cubicBezTo>
                  <a:pt x="211" y="105"/>
                  <a:pt x="242" y="112"/>
                  <a:pt x="278" y="121"/>
                </a:cubicBezTo>
                <a:cubicBezTo>
                  <a:pt x="315" y="130"/>
                  <a:pt x="345" y="141"/>
                  <a:pt x="367" y="154"/>
                </a:cubicBezTo>
                <a:cubicBezTo>
                  <a:pt x="359" y="189"/>
                  <a:pt x="347" y="224"/>
                  <a:pt x="329" y="259"/>
                </a:cubicBezTo>
                <a:cubicBezTo>
                  <a:pt x="312" y="294"/>
                  <a:pt x="287" y="341"/>
                  <a:pt x="256" y="399"/>
                </a:cubicBezTo>
                <a:cubicBezTo>
                  <a:pt x="213" y="475"/>
                  <a:pt x="186" y="524"/>
                  <a:pt x="174" y="545"/>
                </a:cubicBezTo>
                <a:lnTo>
                  <a:pt x="208" y="542"/>
                </a:lnTo>
                <a:cubicBezTo>
                  <a:pt x="226" y="509"/>
                  <a:pt x="251" y="461"/>
                  <a:pt x="283" y="398"/>
                </a:cubicBezTo>
                <a:lnTo>
                  <a:pt x="438" y="471"/>
                </a:lnTo>
                <a:cubicBezTo>
                  <a:pt x="418" y="523"/>
                  <a:pt x="392" y="576"/>
                  <a:pt x="359" y="631"/>
                </a:cubicBezTo>
                <a:cubicBezTo>
                  <a:pt x="326" y="686"/>
                  <a:pt x="293" y="736"/>
                  <a:pt x="260" y="782"/>
                </a:cubicBezTo>
                <a:cubicBezTo>
                  <a:pt x="231" y="821"/>
                  <a:pt x="208" y="850"/>
                  <a:pt x="191" y="868"/>
                </a:cubicBezTo>
                <a:lnTo>
                  <a:pt x="190" y="870"/>
                </a:lnTo>
                <a:lnTo>
                  <a:pt x="188" y="870"/>
                </a:lnTo>
                <a:cubicBezTo>
                  <a:pt x="185" y="871"/>
                  <a:pt x="183" y="872"/>
                  <a:pt x="183" y="875"/>
                </a:cubicBezTo>
                <a:cubicBezTo>
                  <a:pt x="183" y="876"/>
                  <a:pt x="184" y="876"/>
                  <a:pt x="184" y="875"/>
                </a:cubicBezTo>
                <a:lnTo>
                  <a:pt x="190" y="870"/>
                </a:lnTo>
                <a:lnTo>
                  <a:pt x="192" y="870"/>
                </a:lnTo>
                <a:cubicBezTo>
                  <a:pt x="243" y="865"/>
                  <a:pt x="270" y="863"/>
                  <a:pt x="272" y="863"/>
                </a:cubicBezTo>
                <a:lnTo>
                  <a:pt x="264" y="856"/>
                </a:lnTo>
                <a:cubicBezTo>
                  <a:pt x="260" y="848"/>
                  <a:pt x="258" y="839"/>
                  <a:pt x="258" y="830"/>
                </a:cubicBezTo>
                <a:cubicBezTo>
                  <a:pt x="258" y="821"/>
                  <a:pt x="260" y="814"/>
                  <a:pt x="264" y="809"/>
                </a:cubicBezTo>
                <a:cubicBezTo>
                  <a:pt x="267" y="803"/>
                  <a:pt x="272" y="798"/>
                  <a:pt x="279" y="793"/>
                </a:cubicBezTo>
                <a:cubicBezTo>
                  <a:pt x="295" y="779"/>
                  <a:pt x="316" y="769"/>
                  <a:pt x="342" y="764"/>
                </a:cubicBezTo>
                <a:cubicBezTo>
                  <a:pt x="353" y="762"/>
                  <a:pt x="362" y="763"/>
                  <a:pt x="370" y="767"/>
                </a:cubicBezTo>
                <a:cubicBezTo>
                  <a:pt x="379" y="771"/>
                  <a:pt x="387" y="778"/>
                  <a:pt x="397" y="789"/>
                </a:cubicBezTo>
                <a:cubicBezTo>
                  <a:pt x="434" y="833"/>
                  <a:pt x="456" y="870"/>
                  <a:pt x="463" y="902"/>
                </a:cubicBezTo>
                <a:lnTo>
                  <a:pt x="465" y="908"/>
                </a:lnTo>
                <a:lnTo>
                  <a:pt x="463" y="918"/>
                </a:lnTo>
                <a:cubicBezTo>
                  <a:pt x="460" y="933"/>
                  <a:pt x="457" y="948"/>
                  <a:pt x="454" y="962"/>
                </a:cubicBezTo>
                <a:lnTo>
                  <a:pt x="454" y="965"/>
                </a:lnTo>
                <a:lnTo>
                  <a:pt x="451" y="970"/>
                </a:lnTo>
                <a:cubicBezTo>
                  <a:pt x="441" y="984"/>
                  <a:pt x="426" y="996"/>
                  <a:pt x="406" y="1007"/>
                </a:cubicBezTo>
                <a:cubicBezTo>
                  <a:pt x="395" y="1014"/>
                  <a:pt x="383" y="1018"/>
                  <a:pt x="370" y="1018"/>
                </a:cubicBezTo>
                <a:cubicBezTo>
                  <a:pt x="353" y="1018"/>
                  <a:pt x="340" y="1010"/>
                  <a:pt x="330" y="994"/>
                </a:cubicBezTo>
                <a:lnTo>
                  <a:pt x="315" y="966"/>
                </a:lnTo>
                <a:cubicBezTo>
                  <a:pt x="215" y="981"/>
                  <a:pt x="148" y="989"/>
                  <a:pt x="114" y="989"/>
                </a:cubicBezTo>
                <a:cubicBezTo>
                  <a:pt x="89" y="988"/>
                  <a:pt x="69" y="983"/>
                  <a:pt x="56" y="973"/>
                </a:cubicBezTo>
                <a:cubicBezTo>
                  <a:pt x="42" y="963"/>
                  <a:pt x="36" y="947"/>
                  <a:pt x="36" y="924"/>
                </a:cubicBezTo>
                <a:cubicBezTo>
                  <a:pt x="36" y="899"/>
                  <a:pt x="48" y="859"/>
                  <a:pt x="71" y="805"/>
                </a:cubicBezTo>
                <a:cubicBezTo>
                  <a:pt x="81" y="784"/>
                  <a:pt x="109" y="734"/>
                  <a:pt x="157" y="654"/>
                </a:cubicBezTo>
                <a:lnTo>
                  <a:pt x="138" y="657"/>
                </a:lnTo>
                <a:cubicBezTo>
                  <a:pt x="104" y="659"/>
                  <a:pt x="72" y="654"/>
                  <a:pt x="41" y="643"/>
                </a:cubicBezTo>
                <a:cubicBezTo>
                  <a:pt x="11" y="632"/>
                  <a:pt x="-3" y="609"/>
                  <a:pt x="0" y="574"/>
                </a:cubicBezTo>
                <a:cubicBezTo>
                  <a:pt x="3" y="552"/>
                  <a:pt x="17" y="508"/>
                  <a:pt x="42" y="441"/>
                </a:cubicBezTo>
                <a:cubicBezTo>
                  <a:pt x="67" y="375"/>
                  <a:pt x="94" y="306"/>
                  <a:pt x="124" y="235"/>
                </a:cubicBezTo>
                <a:cubicBezTo>
                  <a:pt x="153" y="164"/>
                  <a:pt x="174" y="120"/>
                  <a:pt x="186" y="101"/>
                </a:cubicBezTo>
                <a:close/>
                <a:moveTo>
                  <a:pt x="5027" y="91"/>
                </a:moveTo>
                <a:cubicBezTo>
                  <a:pt x="5058" y="92"/>
                  <a:pt x="5100" y="94"/>
                  <a:pt x="5153" y="95"/>
                </a:cubicBezTo>
                <a:cubicBezTo>
                  <a:pt x="5205" y="96"/>
                  <a:pt x="5246" y="97"/>
                  <a:pt x="5275" y="98"/>
                </a:cubicBezTo>
                <a:cubicBezTo>
                  <a:pt x="5289" y="100"/>
                  <a:pt x="5282" y="157"/>
                  <a:pt x="5254" y="271"/>
                </a:cubicBezTo>
                <a:lnTo>
                  <a:pt x="5350" y="259"/>
                </a:lnTo>
                <a:cubicBezTo>
                  <a:pt x="5589" y="230"/>
                  <a:pt x="5715" y="213"/>
                  <a:pt x="5729" y="211"/>
                </a:cubicBezTo>
                <a:cubicBezTo>
                  <a:pt x="5747" y="209"/>
                  <a:pt x="5766" y="212"/>
                  <a:pt x="5785" y="222"/>
                </a:cubicBezTo>
                <a:cubicBezTo>
                  <a:pt x="5803" y="231"/>
                  <a:pt x="5817" y="243"/>
                  <a:pt x="5826" y="257"/>
                </a:cubicBezTo>
                <a:cubicBezTo>
                  <a:pt x="5833" y="268"/>
                  <a:pt x="5836" y="278"/>
                  <a:pt x="5836" y="289"/>
                </a:cubicBezTo>
                <a:cubicBezTo>
                  <a:pt x="5836" y="304"/>
                  <a:pt x="5831" y="313"/>
                  <a:pt x="5821" y="317"/>
                </a:cubicBezTo>
                <a:cubicBezTo>
                  <a:pt x="5790" y="326"/>
                  <a:pt x="5741" y="335"/>
                  <a:pt x="5673" y="345"/>
                </a:cubicBezTo>
                <a:cubicBezTo>
                  <a:pt x="5605" y="355"/>
                  <a:pt x="5518" y="366"/>
                  <a:pt x="5413" y="380"/>
                </a:cubicBezTo>
                <a:lnTo>
                  <a:pt x="5226" y="404"/>
                </a:lnTo>
                <a:cubicBezTo>
                  <a:pt x="5214" y="457"/>
                  <a:pt x="5206" y="495"/>
                  <a:pt x="5204" y="518"/>
                </a:cubicBezTo>
                <a:cubicBezTo>
                  <a:pt x="5201" y="530"/>
                  <a:pt x="5209" y="536"/>
                  <a:pt x="5228" y="536"/>
                </a:cubicBezTo>
                <a:lnTo>
                  <a:pt x="5354" y="531"/>
                </a:lnTo>
                <a:cubicBezTo>
                  <a:pt x="5483" y="525"/>
                  <a:pt x="5566" y="523"/>
                  <a:pt x="5604" y="523"/>
                </a:cubicBezTo>
                <a:lnTo>
                  <a:pt x="5639" y="523"/>
                </a:lnTo>
                <a:cubicBezTo>
                  <a:pt x="5689" y="524"/>
                  <a:pt x="5725" y="535"/>
                  <a:pt x="5745" y="556"/>
                </a:cubicBezTo>
                <a:cubicBezTo>
                  <a:pt x="5765" y="578"/>
                  <a:pt x="5775" y="608"/>
                  <a:pt x="5775" y="648"/>
                </a:cubicBezTo>
                <a:cubicBezTo>
                  <a:pt x="5775" y="686"/>
                  <a:pt x="5763" y="744"/>
                  <a:pt x="5740" y="823"/>
                </a:cubicBezTo>
                <a:cubicBezTo>
                  <a:pt x="5717" y="902"/>
                  <a:pt x="5694" y="964"/>
                  <a:pt x="5672" y="1007"/>
                </a:cubicBezTo>
                <a:cubicBezTo>
                  <a:pt x="5662" y="1028"/>
                  <a:pt x="5652" y="1042"/>
                  <a:pt x="5640" y="1051"/>
                </a:cubicBezTo>
                <a:cubicBezTo>
                  <a:pt x="5628" y="1060"/>
                  <a:pt x="5610" y="1065"/>
                  <a:pt x="5587" y="1065"/>
                </a:cubicBezTo>
                <a:cubicBezTo>
                  <a:pt x="5558" y="1065"/>
                  <a:pt x="5487" y="1059"/>
                  <a:pt x="5375" y="1048"/>
                </a:cubicBezTo>
                <a:lnTo>
                  <a:pt x="5387" y="923"/>
                </a:lnTo>
                <a:cubicBezTo>
                  <a:pt x="5413" y="928"/>
                  <a:pt x="5436" y="933"/>
                  <a:pt x="5455" y="937"/>
                </a:cubicBezTo>
                <a:cubicBezTo>
                  <a:pt x="5474" y="941"/>
                  <a:pt x="5488" y="944"/>
                  <a:pt x="5497" y="946"/>
                </a:cubicBezTo>
                <a:cubicBezTo>
                  <a:pt x="5515" y="949"/>
                  <a:pt x="5525" y="951"/>
                  <a:pt x="5526" y="951"/>
                </a:cubicBezTo>
                <a:cubicBezTo>
                  <a:pt x="5528" y="952"/>
                  <a:pt x="5531" y="952"/>
                  <a:pt x="5534" y="952"/>
                </a:cubicBezTo>
                <a:cubicBezTo>
                  <a:pt x="5535" y="952"/>
                  <a:pt x="5535" y="952"/>
                  <a:pt x="5536" y="951"/>
                </a:cubicBezTo>
                <a:cubicBezTo>
                  <a:pt x="5536" y="951"/>
                  <a:pt x="5537" y="947"/>
                  <a:pt x="5539" y="939"/>
                </a:cubicBezTo>
                <a:cubicBezTo>
                  <a:pt x="5545" y="909"/>
                  <a:pt x="5549" y="867"/>
                  <a:pt x="5549" y="813"/>
                </a:cubicBezTo>
                <a:cubicBezTo>
                  <a:pt x="5549" y="771"/>
                  <a:pt x="5546" y="730"/>
                  <a:pt x="5542" y="689"/>
                </a:cubicBezTo>
                <a:cubicBezTo>
                  <a:pt x="5541" y="685"/>
                  <a:pt x="5540" y="682"/>
                  <a:pt x="5539" y="681"/>
                </a:cubicBezTo>
                <a:cubicBezTo>
                  <a:pt x="5538" y="680"/>
                  <a:pt x="5534" y="679"/>
                  <a:pt x="5526" y="679"/>
                </a:cubicBezTo>
                <a:cubicBezTo>
                  <a:pt x="5513" y="678"/>
                  <a:pt x="5494" y="677"/>
                  <a:pt x="5469" y="677"/>
                </a:cubicBezTo>
                <a:cubicBezTo>
                  <a:pt x="5432" y="677"/>
                  <a:pt x="5380" y="679"/>
                  <a:pt x="5314" y="682"/>
                </a:cubicBezTo>
                <a:cubicBezTo>
                  <a:pt x="5300" y="683"/>
                  <a:pt x="5282" y="684"/>
                  <a:pt x="5260" y="684"/>
                </a:cubicBezTo>
                <a:cubicBezTo>
                  <a:pt x="5239" y="685"/>
                  <a:pt x="5215" y="686"/>
                  <a:pt x="5188" y="686"/>
                </a:cubicBezTo>
                <a:cubicBezTo>
                  <a:pt x="5127" y="686"/>
                  <a:pt x="5077" y="680"/>
                  <a:pt x="5039" y="670"/>
                </a:cubicBezTo>
                <a:cubicBezTo>
                  <a:pt x="4985" y="655"/>
                  <a:pt x="4955" y="625"/>
                  <a:pt x="4949" y="579"/>
                </a:cubicBezTo>
                <a:cubicBezTo>
                  <a:pt x="4948" y="574"/>
                  <a:pt x="4947" y="565"/>
                  <a:pt x="4947" y="551"/>
                </a:cubicBezTo>
                <a:cubicBezTo>
                  <a:pt x="4947" y="514"/>
                  <a:pt x="4953" y="463"/>
                  <a:pt x="4963" y="398"/>
                </a:cubicBezTo>
                <a:cubicBezTo>
                  <a:pt x="4974" y="333"/>
                  <a:pt x="4986" y="269"/>
                  <a:pt x="4999" y="207"/>
                </a:cubicBezTo>
                <a:cubicBezTo>
                  <a:pt x="5013" y="145"/>
                  <a:pt x="5022" y="107"/>
                  <a:pt x="5027" y="91"/>
                </a:cubicBezTo>
                <a:close/>
                <a:moveTo>
                  <a:pt x="641" y="39"/>
                </a:moveTo>
                <a:lnTo>
                  <a:pt x="809" y="54"/>
                </a:lnTo>
                <a:cubicBezTo>
                  <a:pt x="809" y="100"/>
                  <a:pt x="801" y="165"/>
                  <a:pt x="787" y="249"/>
                </a:cubicBezTo>
                <a:cubicBezTo>
                  <a:pt x="798" y="248"/>
                  <a:pt x="820" y="247"/>
                  <a:pt x="854" y="247"/>
                </a:cubicBezTo>
                <a:cubicBezTo>
                  <a:pt x="914" y="247"/>
                  <a:pt x="955" y="253"/>
                  <a:pt x="978" y="264"/>
                </a:cubicBezTo>
                <a:cubicBezTo>
                  <a:pt x="1009" y="278"/>
                  <a:pt x="1029" y="296"/>
                  <a:pt x="1038" y="319"/>
                </a:cubicBezTo>
                <a:cubicBezTo>
                  <a:pt x="1046" y="341"/>
                  <a:pt x="1051" y="376"/>
                  <a:pt x="1052" y="422"/>
                </a:cubicBezTo>
                <a:cubicBezTo>
                  <a:pt x="1052" y="479"/>
                  <a:pt x="1041" y="574"/>
                  <a:pt x="1020" y="707"/>
                </a:cubicBezTo>
                <a:cubicBezTo>
                  <a:pt x="999" y="840"/>
                  <a:pt x="981" y="930"/>
                  <a:pt x="966" y="977"/>
                </a:cubicBezTo>
                <a:cubicBezTo>
                  <a:pt x="955" y="1005"/>
                  <a:pt x="944" y="1025"/>
                  <a:pt x="930" y="1037"/>
                </a:cubicBezTo>
                <a:cubicBezTo>
                  <a:pt x="917" y="1049"/>
                  <a:pt x="900" y="1056"/>
                  <a:pt x="879" y="1056"/>
                </a:cubicBezTo>
                <a:cubicBezTo>
                  <a:pt x="812" y="1059"/>
                  <a:pt x="743" y="1053"/>
                  <a:pt x="673" y="1039"/>
                </a:cubicBezTo>
                <a:lnTo>
                  <a:pt x="689" y="901"/>
                </a:lnTo>
                <a:lnTo>
                  <a:pt x="738" y="910"/>
                </a:lnTo>
                <a:cubicBezTo>
                  <a:pt x="757" y="916"/>
                  <a:pt x="778" y="920"/>
                  <a:pt x="801" y="922"/>
                </a:cubicBezTo>
                <a:cubicBezTo>
                  <a:pt x="804" y="922"/>
                  <a:pt x="806" y="923"/>
                  <a:pt x="809" y="923"/>
                </a:cubicBezTo>
                <a:cubicBezTo>
                  <a:pt x="809" y="923"/>
                  <a:pt x="809" y="922"/>
                  <a:pt x="809" y="922"/>
                </a:cubicBezTo>
                <a:cubicBezTo>
                  <a:pt x="809" y="921"/>
                  <a:pt x="810" y="918"/>
                  <a:pt x="812" y="912"/>
                </a:cubicBezTo>
                <a:cubicBezTo>
                  <a:pt x="816" y="889"/>
                  <a:pt x="820" y="851"/>
                  <a:pt x="823" y="797"/>
                </a:cubicBezTo>
                <a:cubicBezTo>
                  <a:pt x="826" y="744"/>
                  <a:pt x="828" y="687"/>
                  <a:pt x="828" y="629"/>
                </a:cubicBezTo>
                <a:cubicBezTo>
                  <a:pt x="828" y="537"/>
                  <a:pt x="825" y="476"/>
                  <a:pt x="818" y="447"/>
                </a:cubicBezTo>
                <a:cubicBezTo>
                  <a:pt x="816" y="439"/>
                  <a:pt x="815" y="434"/>
                  <a:pt x="813" y="432"/>
                </a:cubicBezTo>
                <a:cubicBezTo>
                  <a:pt x="812" y="430"/>
                  <a:pt x="809" y="428"/>
                  <a:pt x="806" y="428"/>
                </a:cubicBezTo>
                <a:cubicBezTo>
                  <a:pt x="791" y="425"/>
                  <a:pt x="777" y="422"/>
                  <a:pt x="763" y="421"/>
                </a:cubicBezTo>
                <a:cubicBezTo>
                  <a:pt x="741" y="555"/>
                  <a:pt x="716" y="688"/>
                  <a:pt x="689" y="819"/>
                </a:cubicBezTo>
                <a:cubicBezTo>
                  <a:pt x="662" y="949"/>
                  <a:pt x="643" y="1026"/>
                  <a:pt x="632" y="1048"/>
                </a:cubicBezTo>
                <a:cubicBezTo>
                  <a:pt x="627" y="1057"/>
                  <a:pt x="613" y="1061"/>
                  <a:pt x="592" y="1061"/>
                </a:cubicBezTo>
                <a:cubicBezTo>
                  <a:pt x="569" y="1061"/>
                  <a:pt x="519" y="1057"/>
                  <a:pt x="439" y="1048"/>
                </a:cubicBezTo>
                <a:cubicBezTo>
                  <a:pt x="442" y="1030"/>
                  <a:pt x="446" y="1005"/>
                  <a:pt x="452" y="975"/>
                </a:cubicBezTo>
                <a:lnTo>
                  <a:pt x="454" y="965"/>
                </a:lnTo>
                <a:lnTo>
                  <a:pt x="454" y="964"/>
                </a:lnTo>
                <a:cubicBezTo>
                  <a:pt x="462" y="952"/>
                  <a:pt x="466" y="938"/>
                  <a:pt x="466" y="922"/>
                </a:cubicBezTo>
                <a:cubicBezTo>
                  <a:pt x="466" y="918"/>
                  <a:pt x="465" y="913"/>
                  <a:pt x="465" y="909"/>
                </a:cubicBezTo>
                <a:lnTo>
                  <a:pt x="465" y="908"/>
                </a:lnTo>
                <a:lnTo>
                  <a:pt x="466" y="901"/>
                </a:lnTo>
                <a:cubicBezTo>
                  <a:pt x="488" y="791"/>
                  <a:pt x="521" y="632"/>
                  <a:pt x="565" y="426"/>
                </a:cubicBezTo>
                <a:cubicBezTo>
                  <a:pt x="524" y="429"/>
                  <a:pt x="477" y="434"/>
                  <a:pt x="424" y="438"/>
                </a:cubicBezTo>
                <a:lnTo>
                  <a:pt x="427" y="296"/>
                </a:lnTo>
                <a:cubicBezTo>
                  <a:pt x="503" y="283"/>
                  <a:pt x="559" y="273"/>
                  <a:pt x="595" y="269"/>
                </a:cubicBezTo>
                <a:cubicBezTo>
                  <a:pt x="620" y="151"/>
                  <a:pt x="635" y="75"/>
                  <a:pt x="641" y="39"/>
                </a:cubicBezTo>
                <a:close/>
                <a:moveTo>
                  <a:pt x="6848" y="31"/>
                </a:moveTo>
                <a:cubicBezTo>
                  <a:pt x="6859" y="31"/>
                  <a:pt x="6868" y="32"/>
                  <a:pt x="6876" y="36"/>
                </a:cubicBezTo>
                <a:cubicBezTo>
                  <a:pt x="6890" y="40"/>
                  <a:pt x="6903" y="47"/>
                  <a:pt x="6917" y="55"/>
                </a:cubicBezTo>
                <a:cubicBezTo>
                  <a:pt x="6931" y="64"/>
                  <a:pt x="6942" y="73"/>
                  <a:pt x="6951" y="83"/>
                </a:cubicBezTo>
                <a:cubicBezTo>
                  <a:pt x="6957" y="89"/>
                  <a:pt x="6960" y="97"/>
                  <a:pt x="6960" y="106"/>
                </a:cubicBezTo>
                <a:cubicBezTo>
                  <a:pt x="6960" y="122"/>
                  <a:pt x="6947" y="143"/>
                  <a:pt x="6923" y="170"/>
                </a:cubicBezTo>
                <a:cubicBezTo>
                  <a:pt x="6914" y="179"/>
                  <a:pt x="6905" y="186"/>
                  <a:pt x="6894" y="189"/>
                </a:cubicBezTo>
                <a:lnTo>
                  <a:pt x="6891" y="190"/>
                </a:lnTo>
                <a:lnTo>
                  <a:pt x="6861" y="190"/>
                </a:lnTo>
                <a:cubicBezTo>
                  <a:pt x="6870" y="192"/>
                  <a:pt x="6878" y="192"/>
                  <a:pt x="6886" y="191"/>
                </a:cubicBezTo>
                <a:lnTo>
                  <a:pt x="6891" y="190"/>
                </a:lnTo>
                <a:lnTo>
                  <a:pt x="7003" y="190"/>
                </a:lnTo>
                <a:cubicBezTo>
                  <a:pt x="7040" y="190"/>
                  <a:pt x="7066" y="202"/>
                  <a:pt x="7082" y="228"/>
                </a:cubicBezTo>
                <a:cubicBezTo>
                  <a:pt x="7088" y="237"/>
                  <a:pt x="7091" y="246"/>
                  <a:pt x="7091" y="252"/>
                </a:cubicBezTo>
                <a:cubicBezTo>
                  <a:pt x="7091" y="261"/>
                  <a:pt x="7088" y="267"/>
                  <a:pt x="7082" y="270"/>
                </a:cubicBezTo>
                <a:cubicBezTo>
                  <a:pt x="7076" y="274"/>
                  <a:pt x="7071" y="276"/>
                  <a:pt x="7067" y="276"/>
                </a:cubicBezTo>
                <a:cubicBezTo>
                  <a:pt x="6989" y="282"/>
                  <a:pt x="6904" y="287"/>
                  <a:pt x="6812" y="289"/>
                </a:cubicBezTo>
                <a:lnTo>
                  <a:pt x="6815" y="311"/>
                </a:lnTo>
                <a:cubicBezTo>
                  <a:pt x="6864" y="308"/>
                  <a:pt x="6895" y="305"/>
                  <a:pt x="6908" y="304"/>
                </a:cubicBezTo>
                <a:cubicBezTo>
                  <a:pt x="6923" y="302"/>
                  <a:pt x="6938" y="305"/>
                  <a:pt x="6955" y="313"/>
                </a:cubicBezTo>
                <a:cubicBezTo>
                  <a:pt x="6971" y="321"/>
                  <a:pt x="6983" y="330"/>
                  <a:pt x="6991" y="341"/>
                </a:cubicBezTo>
                <a:cubicBezTo>
                  <a:pt x="6995" y="349"/>
                  <a:pt x="6997" y="356"/>
                  <a:pt x="6997" y="363"/>
                </a:cubicBezTo>
                <a:cubicBezTo>
                  <a:pt x="6997" y="374"/>
                  <a:pt x="6992" y="382"/>
                  <a:pt x="6983" y="388"/>
                </a:cubicBezTo>
                <a:cubicBezTo>
                  <a:pt x="6925" y="398"/>
                  <a:pt x="6870" y="406"/>
                  <a:pt x="6819" y="411"/>
                </a:cubicBezTo>
                <a:lnTo>
                  <a:pt x="6820" y="440"/>
                </a:lnTo>
                <a:lnTo>
                  <a:pt x="6974" y="431"/>
                </a:lnTo>
                <a:cubicBezTo>
                  <a:pt x="6988" y="429"/>
                  <a:pt x="7003" y="432"/>
                  <a:pt x="7020" y="440"/>
                </a:cubicBezTo>
                <a:cubicBezTo>
                  <a:pt x="7036" y="447"/>
                  <a:pt x="7048" y="458"/>
                  <a:pt x="7056" y="470"/>
                </a:cubicBezTo>
                <a:cubicBezTo>
                  <a:pt x="7060" y="477"/>
                  <a:pt x="7062" y="484"/>
                  <a:pt x="7062" y="490"/>
                </a:cubicBezTo>
                <a:cubicBezTo>
                  <a:pt x="7062" y="502"/>
                  <a:pt x="7056" y="510"/>
                  <a:pt x="7045" y="514"/>
                </a:cubicBezTo>
                <a:cubicBezTo>
                  <a:pt x="7023" y="518"/>
                  <a:pt x="6998" y="521"/>
                  <a:pt x="6972" y="524"/>
                </a:cubicBezTo>
                <a:lnTo>
                  <a:pt x="6952" y="527"/>
                </a:lnTo>
                <a:lnTo>
                  <a:pt x="6947" y="525"/>
                </a:lnTo>
                <a:cubicBezTo>
                  <a:pt x="6936" y="521"/>
                  <a:pt x="6927" y="519"/>
                  <a:pt x="6922" y="519"/>
                </a:cubicBezTo>
                <a:cubicBezTo>
                  <a:pt x="6909" y="519"/>
                  <a:pt x="6897" y="523"/>
                  <a:pt x="6886" y="531"/>
                </a:cubicBezTo>
                <a:lnTo>
                  <a:pt x="6883" y="534"/>
                </a:lnTo>
                <a:lnTo>
                  <a:pt x="6854" y="536"/>
                </a:lnTo>
                <a:cubicBezTo>
                  <a:pt x="6843" y="537"/>
                  <a:pt x="6832" y="538"/>
                  <a:pt x="6821" y="539"/>
                </a:cubicBezTo>
                <a:cubicBezTo>
                  <a:pt x="6821" y="574"/>
                  <a:pt x="6820" y="600"/>
                  <a:pt x="6817" y="616"/>
                </a:cubicBezTo>
                <a:lnTo>
                  <a:pt x="6839" y="616"/>
                </a:lnTo>
                <a:cubicBezTo>
                  <a:pt x="6840" y="602"/>
                  <a:pt x="6846" y="586"/>
                  <a:pt x="6856" y="567"/>
                </a:cubicBezTo>
                <a:cubicBezTo>
                  <a:pt x="6863" y="555"/>
                  <a:pt x="6870" y="545"/>
                  <a:pt x="6878" y="538"/>
                </a:cubicBezTo>
                <a:lnTo>
                  <a:pt x="6883" y="534"/>
                </a:lnTo>
                <a:lnTo>
                  <a:pt x="6885" y="534"/>
                </a:lnTo>
                <a:cubicBezTo>
                  <a:pt x="6906" y="532"/>
                  <a:pt x="6926" y="530"/>
                  <a:pt x="6945" y="528"/>
                </a:cubicBezTo>
                <a:lnTo>
                  <a:pt x="6952" y="527"/>
                </a:lnTo>
                <a:lnTo>
                  <a:pt x="6956" y="528"/>
                </a:lnTo>
                <a:cubicBezTo>
                  <a:pt x="6964" y="532"/>
                  <a:pt x="6973" y="537"/>
                  <a:pt x="6982" y="543"/>
                </a:cubicBezTo>
                <a:cubicBezTo>
                  <a:pt x="6994" y="551"/>
                  <a:pt x="7003" y="559"/>
                  <a:pt x="7009" y="567"/>
                </a:cubicBezTo>
                <a:cubicBezTo>
                  <a:pt x="7015" y="573"/>
                  <a:pt x="7018" y="581"/>
                  <a:pt x="7018" y="590"/>
                </a:cubicBezTo>
                <a:cubicBezTo>
                  <a:pt x="7018" y="599"/>
                  <a:pt x="7015" y="605"/>
                  <a:pt x="7009" y="607"/>
                </a:cubicBezTo>
                <a:lnTo>
                  <a:pt x="7009" y="607"/>
                </a:lnTo>
                <a:lnTo>
                  <a:pt x="7007" y="607"/>
                </a:lnTo>
                <a:cubicBezTo>
                  <a:pt x="7005" y="607"/>
                  <a:pt x="7004" y="607"/>
                  <a:pt x="7002" y="607"/>
                </a:cubicBezTo>
                <a:lnTo>
                  <a:pt x="7007" y="607"/>
                </a:lnTo>
                <a:lnTo>
                  <a:pt x="7009" y="607"/>
                </a:lnTo>
                <a:lnTo>
                  <a:pt x="7013" y="607"/>
                </a:lnTo>
                <a:cubicBezTo>
                  <a:pt x="7025" y="607"/>
                  <a:pt x="7038" y="611"/>
                  <a:pt x="7052" y="618"/>
                </a:cubicBezTo>
                <a:cubicBezTo>
                  <a:pt x="7070" y="627"/>
                  <a:pt x="7083" y="637"/>
                  <a:pt x="7091" y="649"/>
                </a:cubicBezTo>
                <a:cubicBezTo>
                  <a:pt x="7097" y="656"/>
                  <a:pt x="7100" y="664"/>
                  <a:pt x="7100" y="674"/>
                </a:cubicBezTo>
                <a:cubicBezTo>
                  <a:pt x="7100" y="687"/>
                  <a:pt x="7094" y="696"/>
                  <a:pt x="7084" y="699"/>
                </a:cubicBezTo>
                <a:cubicBezTo>
                  <a:pt x="7022" y="711"/>
                  <a:pt x="6957" y="718"/>
                  <a:pt x="6888" y="723"/>
                </a:cubicBezTo>
                <a:cubicBezTo>
                  <a:pt x="6818" y="727"/>
                  <a:pt x="6727" y="732"/>
                  <a:pt x="6612" y="736"/>
                </a:cubicBezTo>
                <a:cubicBezTo>
                  <a:pt x="6518" y="739"/>
                  <a:pt x="6462" y="742"/>
                  <a:pt x="6446" y="743"/>
                </a:cubicBezTo>
                <a:lnTo>
                  <a:pt x="6428" y="745"/>
                </a:lnTo>
                <a:cubicBezTo>
                  <a:pt x="6414" y="745"/>
                  <a:pt x="6404" y="742"/>
                  <a:pt x="6396" y="737"/>
                </a:cubicBezTo>
                <a:lnTo>
                  <a:pt x="6393" y="735"/>
                </a:lnTo>
                <a:lnTo>
                  <a:pt x="6394" y="719"/>
                </a:lnTo>
                <a:cubicBezTo>
                  <a:pt x="6395" y="696"/>
                  <a:pt x="6396" y="670"/>
                  <a:pt x="6397" y="643"/>
                </a:cubicBezTo>
                <a:lnTo>
                  <a:pt x="6397" y="637"/>
                </a:lnTo>
                <a:lnTo>
                  <a:pt x="6454" y="634"/>
                </a:lnTo>
                <a:cubicBezTo>
                  <a:pt x="6451" y="631"/>
                  <a:pt x="6449" y="622"/>
                  <a:pt x="6448" y="607"/>
                </a:cubicBezTo>
                <a:cubicBezTo>
                  <a:pt x="6448" y="596"/>
                  <a:pt x="6451" y="587"/>
                  <a:pt x="6456" y="580"/>
                </a:cubicBezTo>
                <a:cubicBezTo>
                  <a:pt x="6460" y="573"/>
                  <a:pt x="6468" y="568"/>
                  <a:pt x="6478" y="564"/>
                </a:cubicBezTo>
                <a:cubicBezTo>
                  <a:pt x="6488" y="560"/>
                  <a:pt x="6497" y="558"/>
                  <a:pt x="6506" y="556"/>
                </a:cubicBezTo>
                <a:lnTo>
                  <a:pt x="6510" y="555"/>
                </a:lnTo>
                <a:lnTo>
                  <a:pt x="6548" y="553"/>
                </a:lnTo>
                <a:lnTo>
                  <a:pt x="6549" y="553"/>
                </a:lnTo>
                <a:cubicBezTo>
                  <a:pt x="6569" y="557"/>
                  <a:pt x="6589" y="577"/>
                  <a:pt x="6611" y="611"/>
                </a:cubicBezTo>
                <a:cubicBezTo>
                  <a:pt x="6616" y="619"/>
                  <a:pt x="6619" y="623"/>
                  <a:pt x="6619" y="625"/>
                </a:cubicBezTo>
                <a:lnTo>
                  <a:pt x="6634" y="626"/>
                </a:lnTo>
                <a:cubicBezTo>
                  <a:pt x="6633" y="614"/>
                  <a:pt x="6633" y="588"/>
                  <a:pt x="6633" y="548"/>
                </a:cubicBezTo>
                <a:cubicBezTo>
                  <a:pt x="6616" y="550"/>
                  <a:pt x="6602" y="550"/>
                  <a:pt x="6589" y="550"/>
                </a:cubicBezTo>
                <a:lnTo>
                  <a:pt x="6548" y="553"/>
                </a:lnTo>
                <a:lnTo>
                  <a:pt x="6544" y="552"/>
                </a:lnTo>
                <a:cubicBezTo>
                  <a:pt x="6541" y="552"/>
                  <a:pt x="6538" y="552"/>
                  <a:pt x="6535" y="552"/>
                </a:cubicBezTo>
                <a:cubicBezTo>
                  <a:pt x="6530" y="552"/>
                  <a:pt x="6525" y="553"/>
                  <a:pt x="6521" y="553"/>
                </a:cubicBezTo>
                <a:lnTo>
                  <a:pt x="6510" y="555"/>
                </a:lnTo>
                <a:lnTo>
                  <a:pt x="6476" y="557"/>
                </a:lnTo>
                <a:lnTo>
                  <a:pt x="6461" y="559"/>
                </a:lnTo>
                <a:cubicBezTo>
                  <a:pt x="6443" y="559"/>
                  <a:pt x="6430" y="553"/>
                  <a:pt x="6424" y="543"/>
                </a:cubicBezTo>
                <a:cubicBezTo>
                  <a:pt x="6417" y="530"/>
                  <a:pt x="6414" y="518"/>
                  <a:pt x="6414" y="505"/>
                </a:cubicBezTo>
                <a:cubicBezTo>
                  <a:pt x="6414" y="491"/>
                  <a:pt x="6419" y="477"/>
                  <a:pt x="6430" y="463"/>
                </a:cubicBezTo>
                <a:lnTo>
                  <a:pt x="6633" y="452"/>
                </a:lnTo>
                <a:lnTo>
                  <a:pt x="6633" y="427"/>
                </a:lnTo>
                <a:lnTo>
                  <a:pt x="6589" y="430"/>
                </a:lnTo>
                <a:lnTo>
                  <a:pt x="6511" y="436"/>
                </a:lnTo>
                <a:lnTo>
                  <a:pt x="6500" y="436"/>
                </a:lnTo>
                <a:cubicBezTo>
                  <a:pt x="6477" y="436"/>
                  <a:pt x="6463" y="431"/>
                  <a:pt x="6458" y="421"/>
                </a:cubicBezTo>
                <a:cubicBezTo>
                  <a:pt x="6452" y="411"/>
                  <a:pt x="6448" y="398"/>
                  <a:pt x="6448" y="383"/>
                </a:cubicBezTo>
                <a:cubicBezTo>
                  <a:pt x="6448" y="368"/>
                  <a:pt x="6453" y="354"/>
                  <a:pt x="6463" y="341"/>
                </a:cubicBezTo>
                <a:lnTo>
                  <a:pt x="6634" y="327"/>
                </a:lnTo>
                <a:lnTo>
                  <a:pt x="6634" y="293"/>
                </a:lnTo>
                <a:lnTo>
                  <a:pt x="6541" y="294"/>
                </a:lnTo>
                <a:lnTo>
                  <a:pt x="6457" y="293"/>
                </a:lnTo>
                <a:cubicBezTo>
                  <a:pt x="6433" y="291"/>
                  <a:pt x="6418" y="287"/>
                  <a:pt x="6410" y="281"/>
                </a:cubicBezTo>
                <a:lnTo>
                  <a:pt x="6409" y="280"/>
                </a:lnTo>
                <a:lnTo>
                  <a:pt x="6409" y="277"/>
                </a:lnTo>
                <a:cubicBezTo>
                  <a:pt x="6410" y="254"/>
                  <a:pt x="6410" y="237"/>
                  <a:pt x="6410" y="225"/>
                </a:cubicBezTo>
                <a:lnTo>
                  <a:pt x="6410" y="222"/>
                </a:lnTo>
                <a:lnTo>
                  <a:pt x="6412" y="215"/>
                </a:lnTo>
                <a:cubicBezTo>
                  <a:pt x="6414" y="208"/>
                  <a:pt x="6416" y="202"/>
                  <a:pt x="6419" y="196"/>
                </a:cubicBezTo>
                <a:lnTo>
                  <a:pt x="6529" y="195"/>
                </a:lnTo>
                <a:lnTo>
                  <a:pt x="6530" y="196"/>
                </a:lnTo>
                <a:cubicBezTo>
                  <a:pt x="6534" y="204"/>
                  <a:pt x="6537" y="203"/>
                  <a:pt x="6541" y="195"/>
                </a:cubicBezTo>
                <a:lnTo>
                  <a:pt x="6529" y="195"/>
                </a:lnTo>
                <a:lnTo>
                  <a:pt x="6522" y="182"/>
                </a:lnTo>
                <a:cubicBezTo>
                  <a:pt x="6514" y="170"/>
                  <a:pt x="6509" y="159"/>
                  <a:pt x="6505" y="151"/>
                </a:cubicBezTo>
                <a:cubicBezTo>
                  <a:pt x="6500" y="140"/>
                  <a:pt x="6496" y="123"/>
                  <a:pt x="6493" y="102"/>
                </a:cubicBezTo>
                <a:cubicBezTo>
                  <a:pt x="6491" y="90"/>
                  <a:pt x="6493" y="80"/>
                  <a:pt x="6499" y="72"/>
                </a:cubicBezTo>
                <a:cubicBezTo>
                  <a:pt x="6504" y="63"/>
                  <a:pt x="6515" y="57"/>
                  <a:pt x="6532" y="53"/>
                </a:cubicBezTo>
                <a:cubicBezTo>
                  <a:pt x="6553" y="48"/>
                  <a:pt x="6574" y="46"/>
                  <a:pt x="6593" y="46"/>
                </a:cubicBezTo>
                <a:cubicBezTo>
                  <a:pt x="6619" y="46"/>
                  <a:pt x="6651" y="71"/>
                  <a:pt x="6688" y="122"/>
                </a:cubicBezTo>
                <a:cubicBezTo>
                  <a:pt x="6697" y="135"/>
                  <a:pt x="6702" y="146"/>
                  <a:pt x="6702" y="155"/>
                </a:cubicBezTo>
                <a:cubicBezTo>
                  <a:pt x="6702" y="168"/>
                  <a:pt x="6694" y="180"/>
                  <a:pt x="6678" y="191"/>
                </a:cubicBezTo>
                <a:lnTo>
                  <a:pt x="6676" y="192"/>
                </a:lnTo>
                <a:lnTo>
                  <a:pt x="6637" y="192"/>
                </a:lnTo>
                <a:cubicBezTo>
                  <a:pt x="6648" y="203"/>
                  <a:pt x="6659" y="204"/>
                  <a:pt x="6671" y="195"/>
                </a:cubicBezTo>
                <a:lnTo>
                  <a:pt x="6676" y="192"/>
                </a:lnTo>
                <a:lnTo>
                  <a:pt x="6752" y="192"/>
                </a:lnTo>
                <a:lnTo>
                  <a:pt x="6754" y="193"/>
                </a:lnTo>
                <a:cubicBezTo>
                  <a:pt x="6758" y="197"/>
                  <a:pt x="6765" y="196"/>
                  <a:pt x="6774" y="192"/>
                </a:cubicBezTo>
                <a:lnTo>
                  <a:pt x="6752" y="192"/>
                </a:lnTo>
                <a:lnTo>
                  <a:pt x="6751" y="190"/>
                </a:lnTo>
                <a:cubicBezTo>
                  <a:pt x="6749" y="188"/>
                  <a:pt x="6748" y="185"/>
                  <a:pt x="6747" y="182"/>
                </a:cubicBezTo>
                <a:cubicBezTo>
                  <a:pt x="6746" y="173"/>
                  <a:pt x="6745" y="165"/>
                  <a:pt x="6745" y="159"/>
                </a:cubicBezTo>
                <a:cubicBezTo>
                  <a:pt x="6745" y="133"/>
                  <a:pt x="6752" y="110"/>
                  <a:pt x="6767" y="90"/>
                </a:cubicBezTo>
                <a:cubicBezTo>
                  <a:pt x="6791" y="50"/>
                  <a:pt x="6818" y="31"/>
                  <a:pt x="6848" y="31"/>
                </a:cubicBezTo>
                <a:close/>
                <a:moveTo>
                  <a:pt x="7699" y="25"/>
                </a:moveTo>
                <a:lnTo>
                  <a:pt x="7861" y="104"/>
                </a:lnTo>
                <a:cubicBezTo>
                  <a:pt x="7852" y="115"/>
                  <a:pt x="7840" y="129"/>
                  <a:pt x="7825" y="146"/>
                </a:cubicBezTo>
                <a:lnTo>
                  <a:pt x="7820" y="151"/>
                </a:lnTo>
                <a:lnTo>
                  <a:pt x="7818" y="152"/>
                </a:lnTo>
                <a:cubicBezTo>
                  <a:pt x="7808" y="154"/>
                  <a:pt x="7801" y="159"/>
                  <a:pt x="7797" y="166"/>
                </a:cubicBezTo>
                <a:cubicBezTo>
                  <a:pt x="7792" y="176"/>
                  <a:pt x="7787" y="185"/>
                  <a:pt x="7782" y="194"/>
                </a:cubicBezTo>
                <a:lnTo>
                  <a:pt x="7782" y="196"/>
                </a:lnTo>
                <a:lnTo>
                  <a:pt x="7773" y="205"/>
                </a:lnTo>
                <a:cubicBezTo>
                  <a:pt x="7760" y="220"/>
                  <a:pt x="7746" y="237"/>
                  <a:pt x="7730" y="254"/>
                </a:cubicBezTo>
                <a:cubicBezTo>
                  <a:pt x="7722" y="264"/>
                  <a:pt x="7713" y="274"/>
                  <a:pt x="7705" y="283"/>
                </a:cubicBezTo>
                <a:lnTo>
                  <a:pt x="7692" y="297"/>
                </a:lnTo>
                <a:lnTo>
                  <a:pt x="7688" y="298"/>
                </a:lnTo>
                <a:cubicBezTo>
                  <a:pt x="7675" y="302"/>
                  <a:pt x="7663" y="311"/>
                  <a:pt x="7654" y="325"/>
                </a:cubicBezTo>
                <a:cubicBezTo>
                  <a:pt x="7650" y="331"/>
                  <a:pt x="7647" y="339"/>
                  <a:pt x="7646" y="348"/>
                </a:cubicBezTo>
                <a:lnTo>
                  <a:pt x="7646" y="349"/>
                </a:lnTo>
                <a:lnTo>
                  <a:pt x="7623" y="374"/>
                </a:lnTo>
                <a:cubicBezTo>
                  <a:pt x="7585" y="415"/>
                  <a:pt x="7552" y="444"/>
                  <a:pt x="7524" y="461"/>
                </a:cubicBezTo>
                <a:cubicBezTo>
                  <a:pt x="7518" y="461"/>
                  <a:pt x="7528" y="462"/>
                  <a:pt x="7556" y="463"/>
                </a:cubicBezTo>
                <a:cubicBezTo>
                  <a:pt x="7576" y="463"/>
                  <a:pt x="7597" y="465"/>
                  <a:pt x="7618" y="468"/>
                </a:cubicBezTo>
                <a:lnTo>
                  <a:pt x="7632" y="471"/>
                </a:lnTo>
                <a:lnTo>
                  <a:pt x="7620" y="562"/>
                </a:lnTo>
                <a:lnTo>
                  <a:pt x="7627" y="561"/>
                </a:lnTo>
                <a:lnTo>
                  <a:pt x="7626" y="563"/>
                </a:lnTo>
                <a:cubicBezTo>
                  <a:pt x="7625" y="574"/>
                  <a:pt x="7622" y="585"/>
                  <a:pt x="7620" y="597"/>
                </a:cubicBezTo>
                <a:lnTo>
                  <a:pt x="7707" y="592"/>
                </a:lnTo>
                <a:lnTo>
                  <a:pt x="7760" y="589"/>
                </a:lnTo>
                <a:cubicBezTo>
                  <a:pt x="7775" y="587"/>
                  <a:pt x="7790" y="591"/>
                  <a:pt x="7807" y="601"/>
                </a:cubicBezTo>
                <a:cubicBezTo>
                  <a:pt x="7823" y="611"/>
                  <a:pt x="7835" y="622"/>
                  <a:pt x="7842" y="636"/>
                </a:cubicBezTo>
                <a:cubicBezTo>
                  <a:pt x="7846" y="644"/>
                  <a:pt x="7848" y="652"/>
                  <a:pt x="7848" y="661"/>
                </a:cubicBezTo>
                <a:cubicBezTo>
                  <a:pt x="7848" y="674"/>
                  <a:pt x="7844" y="683"/>
                  <a:pt x="7835" y="689"/>
                </a:cubicBezTo>
                <a:cubicBezTo>
                  <a:pt x="7791" y="698"/>
                  <a:pt x="7727" y="707"/>
                  <a:pt x="7644" y="715"/>
                </a:cubicBezTo>
                <a:lnTo>
                  <a:pt x="7601" y="720"/>
                </a:lnTo>
                <a:lnTo>
                  <a:pt x="7595" y="742"/>
                </a:lnTo>
                <a:cubicBezTo>
                  <a:pt x="7638" y="740"/>
                  <a:pt x="7689" y="736"/>
                  <a:pt x="7749" y="731"/>
                </a:cubicBezTo>
                <a:cubicBezTo>
                  <a:pt x="7809" y="725"/>
                  <a:pt x="7845" y="719"/>
                  <a:pt x="7857" y="713"/>
                </a:cubicBezTo>
                <a:cubicBezTo>
                  <a:pt x="7858" y="712"/>
                  <a:pt x="7863" y="693"/>
                  <a:pt x="7872" y="657"/>
                </a:cubicBezTo>
                <a:cubicBezTo>
                  <a:pt x="7880" y="620"/>
                  <a:pt x="7885" y="590"/>
                  <a:pt x="7885" y="568"/>
                </a:cubicBezTo>
                <a:cubicBezTo>
                  <a:pt x="7885" y="559"/>
                  <a:pt x="7884" y="554"/>
                  <a:pt x="7883" y="553"/>
                </a:cubicBezTo>
                <a:cubicBezTo>
                  <a:pt x="7881" y="550"/>
                  <a:pt x="7865" y="549"/>
                  <a:pt x="7836" y="549"/>
                </a:cubicBezTo>
                <a:cubicBezTo>
                  <a:pt x="7792" y="549"/>
                  <a:pt x="7725" y="553"/>
                  <a:pt x="7638" y="560"/>
                </a:cubicBezTo>
                <a:lnTo>
                  <a:pt x="7627" y="561"/>
                </a:lnTo>
                <a:lnTo>
                  <a:pt x="7629" y="546"/>
                </a:lnTo>
                <a:cubicBezTo>
                  <a:pt x="7634" y="519"/>
                  <a:pt x="7637" y="495"/>
                  <a:pt x="7639" y="472"/>
                </a:cubicBezTo>
                <a:lnTo>
                  <a:pt x="7632" y="471"/>
                </a:lnTo>
                <a:lnTo>
                  <a:pt x="7633" y="462"/>
                </a:lnTo>
                <a:cubicBezTo>
                  <a:pt x="7651" y="461"/>
                  <a:pt x="7669" y="461"/>
                  <a:pt x="7687" y="460"/>
                </a:cubicBezTo>
                <a:lnTo>
                  <a:pt x="7700" y="460"/>
                </a:lnTo>
                <a:lnTo>
                  <a:pt x="7704" y="461"/>
                </a:lnTo>
                <a:cubicBezTo>
                  <a:pt x="7720" y="469"/>
                  <a:pt x="7739" y="473"/>
                  <a:pt x="7760" y="473"/>
                </a:cubicBezTo>
                <a:cubicBezTo>
                  <a:pt x="7784" y="473"/>
                  <a:pt x="7803" y="467"/>
                  <a:pt x="7817" y="457"/>
                </a:cubicBezTo>
                <a:lnTo>
                  <a:pt x="7818" y="456"/>
                </a:lnTo>
                <a:lnTo>
                  <a:pt x="7822" y="456"/>
                </a:lnTo>
                <a:cubicBezTo>
                  <a:pt x="7909" y="453"/>
                  <a:pt x="7964" y="452"/>
                  <a:pt x="7987" y="452"/>
                </a:cubicBezTo>
                <a:cubicBezTo>
                  <a:pt x="8020" y="452"/>
                  <a:pt x="8044" y="467"/>
                  <a:pt x="8059" y="496"/>
                </a:cubicBezTo>
                <a:cubicBezTo>
                  <a:pt x="8066" y="513"/>
                  <a:pt x="8072" y="543"/>
                  <a:pt x="8076" y="585"/>
                </a:cubicBezTo>
                <a:cubicBezTo>
                  <a:pt x="8080" y="627"/>
                  <a:pt x="8083" y="668"/>
                  <a:pt x="8083" y="707"/>
                </a:cubicBezTo>
                <a:cubicBezTo>
                  <a:pt x="8083" y="754"/>
                  <a:pt x="8080" y="784"/>
                  <a:pt x="8074" y="799"/>
                </a:cubicBezTo>
                <a:cubicBezTo>
                  <a:pt x="8070" y="810"/>
                  <a:pt x="8053" y="818"/>
                  <a:pt x="8023" y="826"/>
                </a:cubicBezTo>
                <a:lnTo>
                  <a:pt x="8021" y="826"/>
                </a:lnTo>
                <a:lnTo>
                  <a:pt x="8017" y="823"/>
                </a:lnTo>
                <a:cubicBezTo>
                  <a:pt x="8012" y="821"/>
                  <a:pt x="8008" y="819"/>
                  <a:pt x="8003" y="819"/>
                </a:cubicBezTo>
                <a:lnTo>
                  <a:pt x="7997" y="822"/>
                </a:lnTo>
                <a:lnTo>
                  <a:pt x="7983" y="833"/>
                </a:lnTo>
                <a:lnTo>
                  <a:pt x="7975" y="834"/>
                </a:lnTo>
                <a:cubicBezTo>
                  <a:pt x="7961" y="836"/>
                  <a:pt x="7945" y="837"/>
                  <a:pt x="7928" y="839"/>
                </a:cubicBezTo>
                <a:cubicBezTo>
                  <a:pt x="7838" y="847"/>
                  <a:pt x="7745" y="850"/>
                  <a:pt x="7648" y="850"/>
                </a:cubicBezTo>
                <a:cubicBezTo>
                  <a:pt x="7610" y="850"/>
                  <a:pt x="7587" y="850"/>
                  <a:pt x="7580" y="849"/>
                </a:cubicBezTo>
                <a:cubicBezTo>
                  <a:pt x="7572" y="903"/>
                  <a:pt x="7568" y="938"/>
                  <a:pt x="7568" y="951"/>
                </a:cubicBezTo>
                <a:cubicBezTo>
                  <a:pt x="7568" y="956"/>
                  <a:pt x="7568" y="960"/>
                  <a:pt x="7568" y="961"/>
                </a:cubicBezTo>
                <a:lnTo>
                  <a:pt x="7568" y="962"/>
                </a:lnTo>
                <a:lnTo>
                  <a:pt x="7568" y="962"/>
                </a:lnTo>
                <a:cubicBezTo>
                  <a:pt x="7568" y="962"/>
                  <a:pt x="7568" y="962"/>
                  <a:pt x="7568" y="962"/>
                </a:cubicBezTo>
                <a:cubicBezTo>
                  <a:pt x="7568" y="963"/>
                  <a:pt x="7568" y="962"/>
                  <a:pt x="7568" y="962"/>
                </a:cubicBezTo>
                <a:lnTo>
                  <a:pt x="7568" y="962"/>
                </a:lnTo>
                <a:lnTo>
                  <a:pt x="7568" y="962"/>
                </a:lnTo>
                <a:cubicBezTo>
                  <a:pt x="7569" y="962"/>
                  <a:pt x="7570" y="962"/>
                  <a:pt x="7572" y="962"/>
                </a:cubicBezTo>
                <a:cubicBezTo>
                  <a:pt x="7585" y="962"/>
                  <a:pt x="7634" y="952"/>
                  <a:pt x="7719" y="932"/>
                </a:cubicBezTo>
                <a:lnTo>
                  <a:pt x="7733" y="1067"/>
                </a:lnTo>
                <a:cubicBezTo>
                  <a:pt x="7688" y="1072"/>
                  <a:pt x="7639" y="1074"/>
                  <a:pt x="7586" y="1074"/>
                </a:cubicBezTo>
                <a:cubicBezTo>
                  <a:pt x="7550" y="1074"/>
                  <a:pt x="7523" y="1073"/>
                  <a:pt x="7504" y="1070"/>
                </a:cubicBezTo>
                <a:cubicBezTo>
                  <a:pt x="7485" y="1069"/>
                  <a:pt x="7470" y="1060"/>
                  <a:pt x="7460" y="1044"/>
                </a:cubicBezTo>
                <a:cubicBezTo>
                  <a:pt x="7450" y="1029"/>
                  <a:pt x="7445" y="1000"/>
                  <a:pt x="7445" y="958"/>
                </a:cubicBezTo>
                <a:cubicBezTo>
                  <a:pt x="7445" y="916"/>
                  <a:pt x="7448" y="818"/>
                  <a:pt x="7453" y="664"/>
                </a:cubicBezTo>
                <a:lnTo>
                  <a:pt x="7456" y="526"/>
                </a:lnTo>
                <a:cubicBezTo>
                  <a:pt x="7422" y="566"/>
                  <a:pt x="7388" y="592"/>
                  <a:pt x="7355" y="604"/>
                </a:cubicBezTo>
                <a:cubicBezTo>
                  <a:pt x="7352" y="605"/>
                  <a:pt x="7347" y="606"/>
                  <a:pt x="7340" y="606"/>
                </a:cubicBezTo>
                <a:cubicBezTo>
                  <a:pt x="7319" y="606"/>
                  <a:pt x="7290" y="598"/>
                  <a:pt x="7252" y="583"/>
                </a:cubicBezTo>
                <a:cubicBezTo>
                  <a:pt x="7214" y="568"/>
                  <a:pt x="7180" y="550"/>
                  <a:pt x="7151" y="527"/>
                </a:cubicBezTo>
                <a:cubicBezTo>
                  <a:pt x="7248" y="436"/>
                  <a:pt x="7358" y="333"/>
                  <a:pt x="7483" y="218"/>
                </a:cubicBezTo>
                <a:cubicBezTo>
                  <a:pt x="7608" y="104"/>
                  <a:pt x="7680" y="40"/>
                  <a:pt x="7699" y="25"/>
                </a:cubicBezTo>
                <a:close/>
                <a:moveTo>
                  <a:pt x="3000" y="24"/>
                </a:moveTo>
                <a:cubicBezTo>
                  <a:pt x="3077" y="30"/>
                  <a:pt x="3127" y="34"/>
                  <a:pt x="3151" y="35"/>
                </a:cubicBezTo>
                <a:cubicBezTo>
                  <a:pt x="3155" y="84"/>
                  <a:pt x="3157" y="118"/>
                  <a:pt x="3157" y="137"/>
                </a:cubicBezTo>
                <a:lnTo>
                  <a:pt x="3336" y="132"/>
                </a:lnTo>
                <a:cubicBezTo>
                  <a:pt x="3352" y="130"/>
                  <a:pt x="3369" y="136"/>
                  <a:pt x="3388" y="147"/>
                </a:cubicBezTo>
                <a:cubicBezTo>
                  <a:pt x="3406" y="159"/>
                  <a:pt x="3419" y="174"/>
                  <a:pt x="3426" y="190"/>
                </a:cubicBezTo>
                <a:cubicBezTo>
                  <a:pt x="3430" y="201"/>
                  <a:pt x="3432" y="209"/>
                  <a:pt x="3432" y="216"/>
                </a:cubicBezTo>
                <a:cubicBezTo>
                  <a:pt x="3432" y="222"/>
                  <a:pt x="3431" y="229"/>
                  <a:pt x="3428" y="235"/>
                </a:cubicBezTo>
                <a:cubicBezTo>
                  <a:pt x="3424" y="241"/>
                  <a:pt x="3419" y="245"/>
                  <a:pt x="3413" y="247"/>
                </a:cubicBezTo>
                <a:cubicBezTo>
                  <a:pt x="3351" y="258"/>
                  <a:pt x="3264" y="265"/>
                  <a:pt x="3153" y="270"/>
                </a:cubicBezTo>
                <a:cubicBezTo>
                  <a:pt x="3151" y="286"/>
                  <a:pt x="3149" y="299"/>
                  <a:pt x="3146" y="310"/>
                </a:cubicBezTo>
                <a:cubicBezTo>
                  <a:pt x="3144" y="317"/>
                  <a:pt x="3141" y="322"/>
                  <a:pt x="3136" y="324"/>
                </a:cubicBezTo>
                <a:cubicBezTo>
                  <a:pt x="3131" y="327"/>
                  <a:pt x="3125" y="328"/>
                  <a:pt x="3120" y="329"/>
                </a:cubicBezTo>
                <a:cubicBezTo>
                  <a:pt x="3104" y="331"/>
                  <a:pt x="3085" y="331"/>
                  <a:pt x="3061" y="331"/>
                </a:cubicBezTo>
                <a:lnTo>
                  <a:pt x="2990" y="330"/>
                </a:lnTo>
                <a:cubicBezTo>
                  <a:pt x="2983" y="314"/>
                  <a:pt x="2980" y="296"/>
                  <a:pt x="2978" y="276"/>
                </a:cubicBezTo>
                <a:cubicBezTo>
                  <a:pt x="2933" y="278"/>
                  <a:pt x="2887" y="280"/>
                  <a:pt x="2842" y="280"/>
                </a:cubicBezTo>
                <a:cubicBezTo>
                  <a:pt x="2842" y="287"/>
                  <a:pt x="2839" y="300"/>
                  <a:pt x="2835" y="317"/>
                </a:cubicBezTo>
                <a:cubicBezTo>
                  <a:pt x="2834" y="325"/>
                  <a:pt x="2831" y="330"/>
                  <a:pt x="2825" y="333"/>
                </a:cubicBezTo>
                <a:cubicBezTo>
                  <a:pt x="2820" y="336"/>
                  <a:pt x="2814" y="337"/>
                  <a:pt x="2807" y="338"/>
                </a:cubicBezTo>
                <a:cubicBezTo>
                  <a:pt x="2801" y="340"/>
                  <a:pt x="2783" y="341"/>
                  <a:pt x="2755" y="341"/>
                </a:cubicBezTo>
                <a:lnTo>
                  <a:pt x="2678" y="339"/>
                </a:lnTo>
                <a:cubicBezTo>
                  <a:pt x="2672" y="322"/>
                  <a:pt x="2669" y="303"/>
                  <a:pt x="2668" y="283"/>
                </a:cubicBezTo>
                <a:cubicBezTo>
                  <a:pt x="2646" y="283"/>
                  <a:pt x="2614" y="284"/>
                  <a:pt x="2573" y="285"/>
                </a:cubicBezTo>
                <a:lnTo>
                  <a:pt x="2498" y="287"/>
                </a:lnTo>
                <a:cubicBezTo>
                  <a:pt x="2471" y="287"/>
                  <a:pt x="2454" y="275"/>
                  <a:pt x="2448" y="251"/>
                </a:cubicBezTo>
                <a:cubicBezTo>
                  <a:pt x="2442" y="243"/>
                  <a:pt x="2440" y="233"/>
                  <a:pt x="2440" y="218"/>
                </a:cubicBezTo>
                <a:cubicBezTo>
                  <a:pt x="2440" y="196"/>
                  <a:pt x="2446" y="176"/>
                  <a:pt x="2459" y="157"/>
                </a:cubicBezTo>
                <a:lnTo>
                  <a:pt x="2672" y="151"/>
                </a:lnTo>
                <a:cubicBezTo>
                  <a:pt x="2673" y="130"/>
                  <a:pt x="2676" y="107"/>
                  <a:pt x="2679" y="83"/>
                </a:cubicBezTo>
                <a:cubicBezTo>
                  <a:pt x="2682" y="58"/>
                  <a:pt x="2684" y="40"/>
                  <a:pt x="2686" y="27"/>
                </a:cubicBezTo>
                <a:lnTo>
                  <a:pt x="2845" y="31"/>
                </a:lnTo>
                <a:cubicBezTo>
                  <a:pt x="2848" y="61"/>
                  <a:pt x="2850" y="99"/>
                  <a:pt x="2850" y="145"/>
                </a:cubicBezTo>
                <a:cubicBezTo>
                  <a:pt x="2912" y="144"/>
                  <a:pt x="2957" y="143"/>
                  <a:pt x="2986" y="142"/>
                </a:cubicBezTo>
                <a:lnTo>
                  <a:pt x="2995" y="56"/>
                </a:lnTo>
                <a:lnTo>
                  <a:pt x="3000" y="24"/>
                </a:lnTo>
                <a:close/>
                <a:moveTo>
                  <a:pt x="8985" y="12"/>
                </a:moveTo>
                <a:lnTo>
                  <a:pt x="9159" y="16"/>
                </a:lnTo>
                <a:cubicBezTo>
                  <a:pt x="9151" y="37"/>
                  <a:pt x="9140" y="63"/>
                  <a:pt x="9126" y="94"/>
                </a:cubicBezTo>
                <a:lnTo>
                  <a:pt x="9154" y="92"/>
                </a:lnTo>
                <a:cubicBezTo>
                  <a:pt x="9266" y="84"/>
                  <a:pt x="9329" y="79"/>
                  <a:pt x="9343" y="77"/>
                </a:cubicBezTo>
                <a:cubicBezTo>
                  <a:pt x="9358" y="75"/>
                  <a:pt x="9375" y="79"/>
                  <a:pt x="9391" y="89"/>
                </a:cubicBezTo>
                <a:cubicBezTo>
                  <a:pt x="9408" y="99"/>
                  <a:pt x="9420" y="111"/>
                  <a:pt x="9427" y="126"/>
                </a:cubicBezTo>
                <a:cubicBezTo>
                  <a:pt x="9431" y="133"/>
                  <a:pt x="9433" y="141"/>
                  <a:pt x="9433" y="150"/>
                </a:cubicBezTo>
                <a:cubicBezTo>
                  <a:pt x="9433" y="164"/>
                  <a:pt x="9427" y="173"/>
                  <a:pt x="9416" y="177"/>
                </a:cubicBezTo>
                <a:cubicBezTo>
                  <a:pt x="9395" y="180"/>
                  <a:pt x="9378" y="182"/>
                  <a:pt x="9365" y="183"/>
                </a:cubicBezTo>
                <a:cubicBezTo>
                  <a:pt x="9322" y="189"/>
                  <a:pt x="9284" y="193"/>
                  <a:pt x="9254" y="195"/>
                </a:cubicBezTo>
                <a:lnTo>
                  <a:pt x="9251" y="196"/>
                </a:lnTo>
                <a:lnTo>
                  <a:pt x="9251" y="196"/>
                </a:lnTo>
                <a:cubicBezTo>
                  <a:pt x="9248" y="195"/>
                  <a:pt x="9245" y="195"/>
                  <a:pt x="9241" y="196"/>
                </a:cubicBezTo>
                <a:lnTo>
                  <a:pt x="9251" y="196"/>
                </a:lnTo>
                <a:lnTo>
                  <a:pt x="9254" y="197"/>
                </a:lnTo>
                <a:cubicBezTo>
                  <a:pt x="9259" y="199"/>
                  <a:pt x="9263" y="204"/>
                  <a:pt x="9267" y="210"/>
                </a:cubicBezTo>
                <a:cubicBezTo>
                  <a:pt x="9276" y="223"/>
                  <a:pt x="9280" y="237"/>
                  <a:pt x="9280" y="252"/>
                </a:cubicBezTo>
                <a:cubicBezTo>
                  <a:pt x="9280" y="262"/>
                  <a:pt x="9279" y="269"/>
                  <a:pt x="9276" y="275"/>
                </a:cubicBezTo>
                <a:cubicBezTo>
                  <a:pt x="9267" y="304"/>
                  <a:pt x="9244" y="318"/>
                  <a:pt x="9207" y="318"/>
                </a:cubicBezTo>
                <a:cubicBezTo>
                  <a:pt x="9190" y="318"/>
                  <a:pt x="9174" y="316"/>
                  <a:pt x="9160" y="310"/>
                </a:cubicBezTo>
                <a:cubicBezTo>
                  <a:pt x="9145" y="304"/>
                  <a:pt x="9133" y="292"/>
                  <a:pt x="9124" y="274"/>
                </a:cubicBezTo>
                <a:cubicBezTo>
                  <a:pt x="9115" y="256"/>
                  <a:pt x="9110" y="239"/>
                  <a:pt x="9110" y="222"/>
                </a:cubicBezTo>
                <a:cubicBezTo>
                  <a:pt x="9110" y="219"/>
                  <a:pt x="9110" y="217"/>
                  <a:pt x="9110" y="214"/>
                </a:cubicBezTo>
                <a:lnTo>
                  <a:pt x="9111" y="212"/>
                </a:lnTo>
                <a:lnTo>
                  <a:pt x="9116" y="211"/>
                </a:lnTo>
                <a:lnTo>
                  <a:pt x="9117" y="194"/>
                </a:lnTo>
                <a:cubicBezTo>
                  <a:pt x="9115" y="198"/>
                  <a:pt x="9113" y="202"/>
                  <a:pt x="9112" y="207"/>
                </a:cubicBezTo>
                <a:lnTo>
                  <a:pt x="9111" y="212"/>
                </a:lnTo>
                <a:lnTo>
                  <a:pt x="9084" y="215"/>
                </a:lnTo>
                <a:cubicBezTo>
                  <a:pt x="9064" y="261"/>
                  <a:pt x="9044" y="290"/>
                  <a:pt x="9024" y="300"/>
                </a:cubicBezTo>
                <a:cubicBezTo>
                  <a:pt x="9021" y="301"/>
                  <a:pt x="9018" y="303"/>
                  <a:pt x="9014" y="304"/>
                </a:cubicBezTo>
                <a:lnTo>
                  <a:pt x="9009" y="305"/>
                </a:lnTo>
                <a:lnTo>
                  <a:pt x="8993" y="298"/>
                </a:lnTo>
                <a:cubicBezTo>
                  <a:pt x="8971" y="289"/>
                  <a:pt x="8951" y="285"/>
                  <a:pt x="8935" y="285"/>
                </a:cubicBezTo>
                <a:cubicBezTo>
                  <a:pt x="8928" y="285"/>
                  <a:pt x="8923" y="285"/>
                  <a:pt x="8919" y="287"/>
                </a:cubicBezTo>
                <a:cubicBezTo>
                  <a:pt x="8910" y="290"/>
                  <a:pt x="8901" y="293"/>
                  <a:pt x="8893" y="296"/>
                </a:cubicBezTo>
                <a:lnTo>
                  <a:pt x="8891" y="297"/>
                </a:lnTo>
                <a:lnTo>
                  <a:pt x="8884" y="295"/>
                </a:lnTo>
                <a:cubicBezTo>
                  <a:pt x="8878" y="294"/>
                  <a:pt x="8872" y="292"/>
                  <a:pt x="8866" y="291"/>
                </a:cubicBezTo>
                <a:lnTo>
                  <a:pt x="8855" y="287"/>
                </a:lnTo>
                <a:lnTo>
                  <a:pt x="8855" y="287"/>
                </a:lnTo>
                <a:cubicBezTo>
                  <a:pt x="8856" y="283"/>
                  <a:pt x="8856" y="277"/>
                  <a:pt x="8856" y="270"/>
                </a:cubicBezTo>
                <a:cubicBezTo>
                  <a:pt x="8856" y="267"/>
                  <a:pt x="8856" y="265"/>
                  <a:pt x="8856" y="263"/>
                </a:cubicBezTo>
                <a:lnTo>
                  <a:pt x="8855" y="260"/>
                </a:lnTo>
                <a:lnTo>
                  <a:pt x="8857" y="257"/>
                </a:lnTo>
                <a:cubicBezTo>
                  <a:pt x="8865" y="237"/>
                  <a:pt x="8876" y="212"/>
                  <a:pt x="8891" y="183"/>
                </a:cubicBezTo>
                <a:lnTo>
                  <a:pt x="8895" y="176"/>
                </a:lnTo>
                <a:lnTo>
                  <a:pt x="8906" y="174"/>
                </a:lnTo>
                <a:cubicBezTo>
                  <a:pt x="8911" y="174"/>
                  <a:pt x="8915" y="171"/>
                  <a:pt x="8918" y="166"/>
                </a:cubicBezTo>
                <a:cubicBezTo>
                  <a:pt x="8921" y="160"/>
                  <a:pt x="8922" y="155"/>
                  <a:pt x="8922" y="149"/>
                </a:cubicBezTo>
                <a:cubicBezTo>
                  <a:pt x="8922" y="143"/>
                  <a:pt x="8921" y="138"/>
                  <a:pt x="8919" y="132"/>
                </a:cubicBezTo>
                <a:lnTo>
                  <a:pt x="8918" y="130"/>
                </a:lnTo>
                <a:lnTo>
                  <a:pt x="8922" y="124"/>
                </a:lnTo>
                <a:cubicBezTo>
                  <a:pt x="8953" y="64"/>
                  <a:pt x="8974" y="27"/>
                  <a:pt x="8985" y="12"/>
                </a:cubicBezTo>
                <a:close/>
                <a:moveTo>
                  <a:pt x="8802" y="5"/>
                </a:moveTo>
                <a:cubicBezTo>
                  <a:pt x="8794" y="27"/>
                  <a:pt x="8781" y="56"/>
                  <a:pt x="8763" y="91"/>
                </a:cubicBezTo>
                <a:lnTo>
                  <a:pt x="8843" y="84"/>
                </a:lnTo>
                <a:cubicBezTo>
                  <a:pt x="8856" y="82"/>
                  <a:pt x="8870" y="86"/>
                  <a:pt x="8885" y="95"/>
                </a:cubicBezTo>
                <a:cubicBezTo>
                  <a:pt x="8899" y="104"/>
                  <a:pt x="8910" y="114"/>
                  <a:pt x="8916" y="126"/>
                </a:cubicBezTo>
                <a:lnTo>
                  <a:pt x="8918" y="130"/>
                </a:lnTo>
                <a:lnTo>
                  <a:pt x="8915" y="136"/>
                </a:lnTo>
                <a:cubicBezTo>
                  <a:pt x="8908" y="149"/>
                  <a:pt x="8902" y="161"/>
                  <a:pt x="8896" y="172"/>
                </a:cubicBezTo>
                <a:lnTo>
                  <a:pt x="8895" y="176"/>
                </a:lnTo>
                <a:lnTo>
                  <a:pt x="8889" y="176"/>
                </a:lnTo>
                <a:cubicBezTo>
                  <a:pt x="8857" y="182"/>
                  <a:pt x="8828" y="186"/>
                  <a:pt x="8804" y="190"/>
                </a:cubicBezTo>
                <a:lnTo>
                  <a:pt x="8793" y="191"/>
                </a:lnTo>
                <a:lnTo>
                  <a:pt x="8788" y="190"/>
                </a:lnTo>
                <a:cubicBezTo>
                  <a:pt x="8786" y="190"/>
                  <a:pt x="8783" y="190"/>
                  <a:pt x="8781" y="190"/>
                </a:cubicBezTo>
                <a:cubicBezTo>
                  <a:pt x="8762" y="189"/>
                  <a:pt x="8747" y="190"/>
                  <a:pt x="8734" y="192"/>
                </a:cubicBezTo>
                <a:cubicBezTo>
                  <a:pt x="8721" y="194"/>
                  <a:pt x="8710" y="203"/>
                  <a:pt x="8700" y="217"/>
                </a:cubicBezTo>
                <a:cubicBezTo>
                  <a:pt x="8697" y="224"/>
                  <a:pt x="8695" y="232"/>
                  <a:pt x="8695" y="242"/>
                </a:cubicBezTo>
                <a:cubicBezTo>
                  <a:pt x="8695" y="244"/>
                  <a:pt x="8695" y="246"/>
                  <a:pt x="8695" y="248"/>
                </a:cubicBezTo>
                <a:lnTo>
                  <a:pt x="8695" y="249"/>
                </a:lnTo>
                <a:lnTo>
                  <a:pt x="8690" y="257"/>
                </a:lnTo>
                <a:cubicBezTo>
                  <a:pt x="8669" y="293"/>
                  <a:pt x="8649" y="316"/>
                  <a:pt x="8630" y="328"/>
                </a:cubicBezTo>
                <a:cubicBezTo>
                  <a:pt x="8613" y="337"/>
                  <a:pt x="8587" y="342"/>
                  <a:pt x="8552" y="342"/>
                </a:cubicBezTo>
                <a:cubicBezTo>
                  <a:pt x="8515" y="342"/>
                  <a:pt x="8475" y="336"/>
                  <a:pt x="8432" y="324"/>
                </a:cubicBezTo>
                <a:cubicBezTo>
                  <a:pt x="8443" y="292"/>
                  <a:pt x="8470" y="236"/>
                  <a:pt x="8514" y="157"/>
                </a:cubicBezTo>
                <a:cubicBezTo>
                  <a:pt x="8557" y="79"/>
                  <a:pt x="8586" y="30"/>
                  <a:pt x="8598" y="11"/>
                </a:cubicBezTo>
                <a:lnTo>
                  <a:pt x="8802" y="5"/>
                </a:lnTo>
                <a:close/>
                <a:moveTo>
                  <a:pt x="4285" y="0"/>
                </a:moveTo>
                <a:cubicBezTo>
                  <a:pt x="4291" y="0"/>
                  <a:pt x="4299" y="1"/>
                  <a:pt x="4308" y="4"/>
                </a:cubicBezTo>
                <a:cubicBezTo>
                  <a:pt x="4321" y="10"/>
                  <a:pt x="4334" y="17"/>
                  <a:pt x="4346" y="28"/>
                </a:cubicBezTo>
                <a:cubicBezTo>
                  <a:pt x="4358" y="38"/>
                  <a:pt x="4368" y="48"/>
                  <a:pt x="4376" y="60"/>
                </a:cubicBezTo>
                <a:cubicBezTo>
                  <a:pt x="4379" y="64"/>
                  <a:pt x="4381" y="71"/>
                  <a:pt x="4381" y="80"/>
                </a:cubicBezTo>
                <a:cubicBezTo>
                  <a:pt x="4381" y="99"/>
                  <a:pt x="4372" y="117"/>
                  <a:pt x="4353" y="133"/>
                </a:cubicBezTo>
                <a:lnTo>
                  <a:pt x="4463" y="125"/>
                </a:lnTo>
                <a:cubicBezTo>
                  <a:pt x="4479" y="123"/>
                  <a:pt x="4495" y="127"/>
                  <a:pt x="4511" y="137"/>
                </a:cubicBezTo>
                <a:cubicBezTo>
                  <a:pt x="4528" y="147"/>
                  <a:pt x="4540" y="159"/>
                  <a:pt x="4546" y="172"/>
                </a:cubicBezTo>
                <a:cubicBezTo>
                  <a:pt x="4551" y="179"/>
                  <a:pt x="4553" y="187"/>
                  <a:pt x="4553" y="198"/>
                </a:cubicBezTo>
                <a:cubicBezTo>
                  <a:pt x="4553" y="213"/>
                  <a:pt x="4548" y="222"/>
                  <a:pt x="4537" y="225"/>
                </a:cubicBezTo>
                <a:cubicBezTo>
                  <a:pt x="4474" y="239"/>
                  <a:pt x="4366" y="253"/>
                  <a:pt x="4214" y="265"/>
                </a:cubicBezTo>
                <a:lnTo>
                  <a:pt x="4161" y="338"/>
                </a:lnTo>
                <a:lnTo>
                  <a:pt x="4312" y="330"/>
                </a:lnTo>
                <a:cubicBezTo>
                  <a:pt x="4349" y="343"/>
                  <a:pt x="4368" y="345"/>
                  <a:pt x="4369" y="338"/>
                </a:cubicBezTo>
                <a:cubicBezTo>
                  <a:pt x="4383" y="330"/>
                  <a:pt x="4398" y="331"/>
                  <a:pt x="4413" y="340"/>
                </a:cubicBezTo>
                <a:cubicBezTo>
                  <a:pt x="4429" y="349"/>
                  <a:pt x="4440" y="360"/>
                  <a:pt x="4447" y="373"/>
                </a:cubicBezTo>
                <a:cubicBezTo>
                  <a:pt x="4450" y="380"/>
                  <a:pt x="4452" y="386"/>
                  <a:pt x="4452" y="391"/>
                </a:cubicBezTo>
                <a:cubicBezTo>
                  <a:pt x="4452" y="396"/>
                  <a:pt x="4451" y="401"/>
                  <a:pt x="4448" y="406"/>
                </a:cubicBezTo>
                <a:cubicBezTo>
                  <a:pt x="4445" y="411"/>
                  <a:pt x="4441" y="414"/>
                  <a:pt x="4436" y="414"/>
                </a:cubicBezTo>
                <a:cubicBezTo>
                  <a:pt x="4393" y="421"/>
                  <a:pt x="4284" y="430"/>
                  <a:pt x="4108" y="443"/>
                </a:cubicBezTo>
                <a:lnTo>
                  <a:pt x="4064" y="500"/>
                </a:lnTo>
                <a:cubicBezTo>
                  <a:pt x="4197" y="500"/>
                  <a:pt x="4316" y="500"/>
                  <a:pt x="4420" y="500"/>
                </a:cubicBezTo>
                <a:cubicBezTo>
                  <a:pt x="4523" y="499"/>
                  <a:pt x="4583" y="499"/>
                  <a:pt x="4599" y="499"/>
                </a:cubicBezTo>
                <a:cubicBezTo>
                  <a:pt x="4614" y="499"/>
                  <a:pt x="4628" y="501"/>
                  <a:pt x="4640" y="506"/>
                </a:cubicBezTo>
                <a:cubicBezTo>
                  <a:pt x="4652" y="511"/>
                  <a:pt x="4663" y="522"/>
                  <a:pt x="4672" y="540"/>
                </a:cubicBezTo>
                <a:cubicBezTo>
                  <a:pt x="4677" y="548"/>
                  <a:pt x="4679" y="557"/>
                  <a:pt x="4679" y="565"/>
                </a:cubicBezTo>
                <a:cubicBezTo>
                  <a:pt x="4679" y="579"/>
                  <a:pt x="4672" y="588"/>
                  <a:pt x="4658" y="593"/>
                </a:cubicBezTo>
                <a:cubicBezTo>
                  <a:pt x="4618" y="597"/>
                  <a:pt x="4553" y="601"/>
                  <a:pt x="4464" y="604"/>
                </a:cubicBezTo>
                <a:lnTo>
                  <a:pt x="4448" y="604"/>
                </a:lnTo>
                <a:lnTo>
                  <a:pt x="4447" y="604"/>
                </a:lnTo>
                <a:cubicBezTo>
                  <a:pt x="4412" y="587"/>
                  <a:pt x="4386" y="581"/>
                  <a:pt x="4371" y="586"/>
                </a:cubicBezTo>
                <a:cubicBezTo>
                  <a:pt x="4352" y="592"/>
                  <a:pt x="4335" y="599"/>
                  <a:pt x="4321" y="607"/>
                </a:cubicBezTo>
                <a:lnTo>
                  <a:pt x="4321" y="607"/>
                </a:lnTo>
                <a:lnTo>
                  <a:pt x="4314" y="607"/>
                </a:lnTo>
                <a:cubicBezTo>
                  <a:pt x="4225" y="608"/>
                  <a:pt x="4122" y="609"/>
                  <a:pt x="4004" y="609"/>
                </a:cubicBezTo>
                <a:cubicBezTo>
                  <a:pt x="3973" y="658"/>
                  <a:pt x="3947" y="698"/>
                  <a:pt x="3924" y="730"/>
                </a:cubicBezTo>
                <a:lnTo>
                  <a:pt x="3921" y="734"/>
                </a:lnTo>
                <a:lnTo>
                  <a:pt x="3907" y="734"/>
                </a:lnTo>
                <a:cubicBezTo>
                  <a:pt x="3903" y="743"/>
                  <a:pt x="3899" y="754"/>
                  <a:pt x="3894" y="768"/>
                </a:cubicBezTo>
                <a:lnTo>
                  <a:pt x="3892" y="774"/>
                </a:lnTo>
                <a:lnTo>
                  <a:pt x="3884" y="784"/>
                </a:lnTo>
                <a:cubicBezTo>
                  <a:pt x="3867" y="805"/>
                  <a:pt x="3853" y="818"/>
                  <a:pt x="3844" y="823"/>
                </a:cubicBezTo>
                <a:cubicBezTo>
                  <a:pt x="3832" y="830"/>
                  <a:pt x="3817" y="833"/>
                  <a:pt x="3799" y="833"/>
                </a:cubicBezTo>
                <a:cubicBezTo>
                  <a:pt x="3771" y="833"/>
                  <a:pt x="3730" y="824"/>
                  <a:pt x="3676" y="808"/>
                </a:cubicBezTo>
                <a:cubicBezTo>
                  <a:pt x="3661" y="802"/>
                  <a:pt x="3647" y="799"/>
                  <a:pt x="3634" y="796"/>
                </a:cubicBezTo>
                <a:cubicBezTo>
                  <a:pt x="3679" y="730"/>
                  <a:pt x="3725" y="668"/>
                  <a:pt x="3770" y="609"/>
                </a:cubicBezTo>
                <a:cubicBezTo>
                  <a:pt x="3741" y="608"/>
                  <a:pt x="3705" y="608"/>
                  <a:pt x="3660" y="608"/>
                </a:cubicBezTo>
                <a:cubicBezTo>
                  <a:pt x="3625" y="608"/>
                  <a:pt x="3607" y="600"/>
                  <a:pt x="3605" y="584"/>
                </a:cubicBezTo>
                <a:cubicBezTo>
                  <a:pt x="3605" y="582"/>
                  <a:pt x="3604" y="578"/>
                  <a:pt x="3604" y="570"/>
                </a:cubicBezTo>
                <a:cubicBezTo>
                  <a:pt x="3604" y="561"/>
                  <a:pt x="3605" y="550"/>
                  <a:pt x="3607" y="539"/>
                </a:cubicBezTo>
                <a:cubicBezTo>
                  <a:pt x="3609" y="527"/>
                  <a:pt x="3613" y="515"/>
                  <a:pt x="3618" y="501"/>
                </a:cubicBezTo>
                <a:lnTo>
                  <a:pt x="3831" y="501"/>
                </a:lnTo>
                <a:cubicBezTo>
                  <a:pt x="3844" y="480"/>
                  <a:pt x="3857" y="465"/>
                  <a:pt x="3868" y="456"/>
                </a:cubicBezTo>
                <a:lnTo>
                  <a:pt x="3796" y="463"/>
                </a:lnTo>
                <a:lnTo>
                  <a:pt x="3783" y="464"/>
                </a:lnTo>
                <a:cubicBezTo>
                  <a:pt x="3762" y="464"/>
                  <a:pt x="3749" y="458"/>
                  <a:pt x="3743" y="446"/>
                </a:cubicBezTo>
                <a:cubicBezTo>
                  <a:pt x="3737" y="430"/>
                  <a:pt x="3734" y="417"/>
                  <a:pt x="3734" y="406"/>
                </a:cubicBezTo>
                <a:cubicBezTo>
                  <a:pt x="3734" y="393"/>
                  <a:pt x="3739" y="378"/>
                  <a:pt x="3749" y="361"/>
                </a:cubicBezTo>
                <a:lnTo>
                  <a:pt x="3924" y="351"/>
                </a:lnTo>
                <a:lnTo>
                  <a:pt x="3975" y="281"/>
                </a:lnTo>
                <a:lnTo>
                  <a:pt x="3775" y="296"/>
                </a:lnTo>
                <a:lnTo>
                  <a:pt x="3762" y="297"/>
                </a:lnTo>
                <a:cubicBezTo>
                  <a:pt x="3741" y="297"/>
                  <a:pt x="3727" y="290"/>
                  <a:pt x="3721" y="276"/>
                </a:cubicBezTo>
                <a:cubicBezTo>
                  <a:pt x="3715" y="265"/>
                  <a:pt x="3712" y="251"/>
                  <a:pt x="3712" y="233"/>
                </a:cubicBezTo>
                <a:cubicBezTo>
                  <a:pt x="3712" y="215"/>
                  <a:pt x="3717" y="198"/>
                  <a:pt x="3728" y="181"/>
                </a:cubicBezTo>
                <a:lnTo>
                  <a:pt x="3908" y="168"/>
                </a:lnTo>
                <a:cubicBezTo>
                  <a:pt x="3904" y="168"/>
                  <a:pt x="3899" y="165"/>
                  <a:pt x="3894" y="157"/>
                </a:cubicBezTo>
                <a:cubicBezTo>
                  <a:pt x="3889" y="150"/>
                  <a:pt x="3884" y="142"/>
                  <a:pt x="3880" y="131"/>
                </a:cubicBezTo>
                <a:cubicBezTo>
                  <a:pt x="3876" y="121"/>
                  <a:pt x="3872" y="106"/>
                  <a:pt x="3868" y="88"/>
                </a:cubicBezTo>
                <a:cubicBezTo>
                  <a:pt x="3866" y="79"/>
                  <a:pt x="3865" y="73"/>
                  <a:pt x="3865" y="70"/>
                </a:cubicBezTo>
                <a:cubicBezTo>
                  <a:pt x="3865" y="48"/>
                  <a:pt x="3877" y="35"/>
                  <a:pt x="3901" y="30"/>
                </a:cubicBezTo>
                <a:cubicBezTo>
                  <a:pt x="3921" y="27"/>
                  <a:pt x="3944" y="26"/>
                  <a:pt x="3970" y="27"/>
                </a:cubicBezTo>
                <a:cubicBezTo>
                  <a:pt x="4003" y="31"/>
                  <a:pt x="4037" y="58"/>
                  <a:pt x="4070" y="108"/>
                </a:cubicBezTo>
                <a:cubicBezTo>
                  <a:pt x="4086" y="134"/>
                  <a:pt x="4094" y="149"/>
                  <a:pt x="4093" y="153"/>
                </a:cubicBezTo>
                <a:cubicBezTo>
                  <a:pt x="4109" y="152"/>
                  <a:pt x="4139" y="150"/>
                  <a:pt x="4182" y="147"/>
                </a:cubicBezTo>
                <a:cubicBezTo>
                  <a:pt x="4182" y="122"/>
                  <a:pt x="4191" y="92"/>
                  <a:pt x="4210" y="58"/>
                </a:cubicBezTo>
                <a:cubicBezTo>
                  <a:pt x="4230" y="19"/>
                  <a:pt x="4255" y="0"/>
                  <a:pt x="4285" y="0"/>
                </a:cubicBezTo>
                <a:close/>
              </a:path>
            </a:pathLst>
          </a:custGeom>
          <a:solidFill>
            <a:srgbClr val="43B179"/>
          </a:solidFill>
          <a:ln w="22225">
            <a:noFill/>
            <a:prstDash val="solid"/>
          </a:ln>
          <a:effectLst/>
        </p:spPr>
        <p:txBody>
          <a:bodyPr wrap="square">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6000" b="1" dirty="0">
              <a:ln w="22225">
                <a:noFill/>
                <a:prstDash val="solid"/>
              </a:ln>
              <a:solidFill>
                <a:srgbClr val="43B179"/>
              </a:solidFill>
              <a:latin typeface="字魂27号-布丁体" panose="00000500000000000000" pitchFamily="2" charset="-122"/>
              <a:ea typeface="字魂27号-布丁体" panose="00000500000000000000" pitchFamily="2" charset="-122"/>
              <a:cs typeface="+mn-ea"/>
              <a:sym typeface="+mn-lt"/>
            </a:endParaRPr>
          </a:p>
        </p:txBody>
      </p:sp>
      <p:pic>
        <p:nvPicPr>
          <p:cNvPr id="9" name="图片 8" descr="卡通人物&#10;&#10;描述已自动生成"/>
          <p:cNvPicPr>
            <a:picLocks noChangeAspect="1"/>
          </p:cNvPicPr>
          <p:nvPr/>
        </p:nvPicPr>
        <p:blipFill>
          <a:blip r:embed="rId5">
            <a:extLst>
              <a:ext uri="{28A0092B-C50C-407E-A947-70E740481C1C}">
                <a14:useLocalDpi xmlns:a14="http://schemas.microsoft.com/office/drawing/2010/main" val="0"/>
              </a:ext>
            </a:extLst>
          </a:blip>
          <a:srcRect l="34453" r="30255"/>
          <a:stretch>
            <a:fillRect/>
          </a:stretch>
        </p:blipFill>
        <p:spPr>
          <a:xfrm>
            <a:off x="7997825" y="828040"/>
            <a:ext cx="2956560" cy="6283960"/>
          </a:xfrm>
          <a:prstGeom prst="rect">
            <a:avLst/>
          </a:prstGeom>
        </p:spPr>
      </p:pic>
      <p:sp>
        <p:nvSpPr>
          <p:cNvPr id="2" name="矩形: 圆角 1"/>
          <p:cNvSpPr/>
          <p:nvPr/>
        </p:nvSpPr>
        <p:spPr>
          <a:xfrm>
            <a:off x="595630" y="1731645"/>
            <a:ext cx="3676015" cy="569595"/>
          </a:xfrm>
          <a:prstGeom prst="roundRect">
            <a:avLst>
              <a:gd name="adj" fmla="val 50000"/>
            </a:avLst>
          </a:prstGeom>
          <a:gradFill>
            <a:gsLst>
              <a:gs pos="7000">
                <a:srgbClr val="43B179"/>
              </a:gs>
              <a:gs pos="100000">
                <a:srgbClr val="7DCEA1"/>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lt"/>
            </a:endParaRPr>
          </a:p>
        </p:txBody>
      </p:sp>
      <p:sp>
        <p:nvSpPr>
          <p:cNvPr id="23" name="文本框 22"/>
          <p:cNvSpPr txBox="1"/>
          <p:nvPr/>
        </p:nvSpPr>
        <p:spPr>
          <a:xfrm>
            <a:off x="761365"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cxnSp>
        <p:nvCxnSpPr>
          <p:cNvPr id="13" name="直接连接符 12"/>
          <p:cNvCxnSpPr/>
          <p:nvPr/>
        </p:nvCxnSpPr>
        <p:spPr>
          <a:xfrm>
            <a:off x="773750" y="3777095"/>
            <a:ext cx="6705600" cy="0"/>
          </a:xfrm>
          <a:prstGeom prst="line">
            <a:avLst/>
          </a:prstGeom>
          <a:ln w="63500">
            <a:solidFill>
              <a:srgbClr val="3D9F6B"/>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健</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余高妍</a:t>
            </a:r>
          </a:p>
          <a:p>
            <a:r>
              <a:rPr lang="zh-CN" altLang="en-US" sz="1800" b="0" i="0" u="none" strike="noStrike" baseline="0" dirty="0">
                <a:solidFill>
                  <a:schemeClr val="tx1">
                    <a:lumMod val="50000"/>
                    <a:lumOff val="50000"/>
                  </a:schemeClr>
                </a:solidFill>
                <a:cs typeface="+mn-ea"/>
                <a:sym typeface="+mn-lt"/>
              </a:rPr>
              <a:t>副主编◎傅丽丽</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蒋本然</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陈</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菲 </a:t>
            </a:r>
          </a:p>
        </p:txBody>
      </p:sp>
      <p:pic>
        <p:nvPicPr>
          <p:cNvPr id="16" name="图片 15"/>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1071814" y="5985502"/>
            <a:ext cx="2393513" cy="457297"/>
          </a:xfrm>
          <a:prstGeom prst="rect">
            <a:avLst/>
          </a:prstGeom>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摄图网_500424303_蔬菜（企业商用）"/>
          <p:cNvPicPr>
            <a:picLocks noChangeAspect="1"/>
          </p:cNvPicPr>
          <p:nvPr/>
        </p:nvPicPr>
        <p:blipFill>
          <a:blip r:embed="rId4"/>
          <a:stretch>
            <a:fillRect/>
          </a:stretch>
        </p:blipFill>
        <p:spPr>
          <a:xfrm>
            <a:off x="7419975" y="4182110"/>
            <a:ext cx="4772025" cy="2685415"/>
          </a:xfrm>
          <a:prstGeom prst="rect">
            <a:avLst/>
          </a:prstGeom>
          <a:effectLst/>
        </p:spPr>
      </p:pic>
      <p:sp>
        <p:nvSpPr>
          <p:cNvPr id="14" name="矩形: 圆角 12"/>
          <p:cNvSpPr/>
          <p:nvPr>
            <p:custDataLst>
              <p:tags r:id="rId1"/>
            </p:custDataLst>
          </p:nvPr>
        </p:nvSpPr>
        <p:spPr>
          <a:xfrm>
            <a:off x="1395095" y="1335405"/>
            <a:ext cx="9615805" cy="2968625"/>
          </a:xfrm>
          <a:prstGeom prst="roundRect">
            <a:avLst>
              <a:gd name="adj" fmla="val 10078"/>
            </a:avLst>
          </a:prstGeom>
          <a:solidFill>
            <a:srgbClr val="FFFFFF"/>
          </a:solidFill>
          <a:ln w="28575" cap="flat" cmpd="sng" algn="ctr">
            <a:solidFill>
              <a:srgbClr val="61C38F"/>
            </a:solidFill>
            <a:prstDash val="solid"/>
            <a:miter lim="800000"/>
          </a:ln>
          <a:effectLst>
            <a:outerShdw blurRad="254000" dist="63500" dir="5400000" algn="t" rotWithShape="0">
              <a:srgbClr val="61C38F">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5" name="文本框 14"/>
          <p:cNvSpPr txBox="1"/>
          <p:nvPr>
            <p:custDataLst>
              <p:tags r:id="rId2"/>
            </p:custDataLst>
          </p:nvPr>
        </p:nvSpPr>
        <p:spPr>
          <a:xfrm>
            <a:off x="1837055" y="1517015"/>
            <a:ext cx="8832215" cy="2553970"/>
          </a:xfrm>
          <a:prstGeom prst="rect">
            <a:avLst/>
          </a:prstGeom>
          <a:noFill/>
        </p:spPr>
        <p:txBody>
          <a:bodyPr wrap="square" lIns="0" tIns="0" rtlCol="0" anchor="t">
            <a:spAutoFit/>
          </a:bodyPr>
          <a:lstStyle/>
          <a:p>
            <a:pPr algn="just">
              <a:lnSpc>
                <a:spcPct val="150000"/>
              </a:lnSpc>
              <a:buClrTx/>
              <a:buSzTx/>
              <a:buFontTx/>
            </a:pPr>
            <a:r>
              <a:rPr lang="zh-CN" altLang="en-US" sz="2000" b="1" dirty="0">
                <a:solidFill>
                  <a:srgbClr val="61C38F"/>
                </a:solidFill>
                <a:cs typeface="+mn-ea"/>
                <a:sym typeface="+mn-ea"/>
              </a:rPr>
              <a:t>（三） 膳食管理</a:t>
            </a:r>
          </a:p>
          <a:p>
            <a:pPr algn="just">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膳食管理，是指对人们的饮食等进行管理，便于人们从膳食中获取全面、充足的营养，促进身体成长、维持身体健康。</a:t>
            </a:r>
          </a:p>
          <a:p>
            <a:pPr algn="just">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幼儿营养与膳食管理则指教师以及家长对幼儿的饮食进行科学安排，并付诸实践，以便幼儿从食物中获取全面、充足的营养，实现健康成长的目标。</a:t>
            </a:r>
          </a:p>
        </p:txBody>
      </p:sp>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856869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中国传统营养学</a:t>
            </a:r>
          </a:p>
        </p:txBody>
      </p:sp>
      <p:cxnSp>
        <p:nvCxnSpPr>
          <p:cNvPr id="10" name="直接连接符 9"/>
          <p:cNvCxnSpPr/>
          <p:nvPr>
            <p:custDataLst>
              <p:tags r:id="rId2"/>
            </p:custDataLst>
          </p:nvPr>
        </p:nvCxnSpPr>
        <p:spPr>
          <a:xfrm>
            <a:off x="1679575" y="1554114"/>
            <a:ext cx="32156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custDataLst>
              <p:tags r:id="rId3"/>
            </p:custDataLst>
          </p:nvPr>
        </p:nvSpPr>
        <p:spPr>
          <a:xfrm>
            <a:off x="1013460" y="182816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饮食养生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《黄帝内经》曰：“谷肉果菜，食养尽之。”这是对于</a:t>
            </a:r>
            <a:r>
              <a:rPr lang="zh-CN" altLang="en-US" sz="1900" b="1" dirty="0">
                <a:solidFill>
                  <a:schemeClr val="tx1">
                    <a:lumMod val="75000"/>
                    <a:lumOff val="25000"/>
                  </a:schemeClr>
                </a:solidFill>
                <a:cs typeface="+mn-ea"/>
              </a:rPr>
              <a:t>“饮食养生”</a:t>
            </a:r>
            <a:r>
              <a:rPr lang="zh-CN" altLang="en-US" sz="1900" dirty="0">
                <a:solidFill>
                  <a:schemeClr val="bg2">
                    <a:lumMod val="25000"/>
                  </a:schemeClr>
                </a:solidFill>
                <a:latin typeface="微软雅黑" panose="020B0503020204020204" charset="-122"/>
                <a:ea typeface="微软雅黑" panose="020B0503020204020204" charset="-122"/>
              </a:rPr>
              <a:t>概念较早的记载。中国传统哲学强调“天人合一”，认为人处在天地之间，在自然环境中生存，是自然界的一部分。这种人与自然息息相关的理念也体现在饮食营养方面。</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传统营养学常依据“天人合一”的整体观，希望运用食物达到养生益寿、防治疾病的目的，强调饮食的四季变化，又以五行相生相克为依据。在倡导进食方式及方法，注意全面膳食的同时，还要因时、因地、因人、因病，使饮食也有所不同。</a:t>
            </a:r>
          </a:p>
        </p:txBody>
      </p:sp>
    </p:spTree>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618426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饮食治疗</a:t>
            </a:r>
          </a:p>
          <a:p>
            <a:pPr indent="504190" algn="just" fontAlgn="auto">
              <a:lnSpc>
                <a:spcPct val="175000"/>
              </a:lnSpc>
              <a:buClrTx/>
              <a:buSzTx/>
              <a:buFontTx/>
            </a:pPr>
            <a:r>
              <a:rPr lang="zh-CN" altLang="en-US" sz="1900" b="1" dirty="0">
                <a:solidFill>
                  <a:schemeClr val="tx1">
                    <a:lumMod val="75000"/>
                    <a:lumOff val="25000"/>
                  </a:schemeClr>
                </a:solidFill>
                <a:cs typeface="+mn-ea"/>
              </a:rPr>
              <a:t>饮食治疗</a:t>
            </a:r>
            <a:r>
              <a:rPr lang="zh-CN" altLang="en-US" sz="1900" dirty="0">
                <a:solidFill>
                  <a:schemeClr val="bg2">
                    <a:lumMod val="25000"/>
                  </a:schemeClr>
                </a:solidFill>
                <a:latin typeface="微软雅黑" panose="020B0503020204020204" charset="-122"/>
                <a:ea typeface="微软雅黑" panose="020B0503020204020204" charset="-122"/>
              </a:rPr>
              <a:t>，又称“食疗”，指通过饮食来治疗或辅助治疗疾病。饮食疗法和药物疗法基本一致，主要是通过“祛邪”和“扶正”来达到目的。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孙思邈在《备急千金要方·食治方》中曾指出：“食能排邪而安脏腑，悦神爽志，以资血气。”同时又指出两者的不同之处，“药性刚烈，犹若御兵”，以及“若能用食平疴、释情遣疾者，可谓良工”。</a:t>
            </a:r>
          </a:p>
        </p:txBody>
      </p:sp>
      <p:pic>
        <p:nvPicPr>
          <p:cNvPr id="3" name="图片 2"/>
          <p:cNvPicPr/>
          <p:nvPr>
            <p:custDataLst>
              <p:tags r:id="rId2"/>
            </p:custDataLst>
          </p:nvPr>
        </p:nvPicPr>
        <p:blipFill>
          <a:blip r:embed="rId4"/>
          <a:stretch>
            <a:fillRect/>
          </a:stretch>
        </p:blipFill>
        <p:spPr>
          <a:xfrm>
            <a:off x="7806055" y="2035175"/>
            <a:ext cx="3610610" cy="2241550"/>
          </a:xfrm>
          <a:prstGeom prst="rect">
            <a:avLst/>
          </a:prstGeom>
          <a:noFill/>
          <a:ln w="9525">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饮食节制</a:t>
            </a:r>
          </a:p>
          <a:p>
            <a:pPr indent="504190" algn="just" fontAlgn="auto">
              <a:lnSpc>
                <a:spcPct val="175000"/>
              </a:lnSpc>
              <a:buClrTx/>
              <a:buSzTx/>
              <a:buFontTx/>
            </a:pPr>
            <a:r>
              <a:rPr lang="zh-CN" altLang="en-US" sz="1900" b="1" dirty="0">
                <a:solidFill>
                  <a:schemeClr val="tx1">
                    <a:lumMod val="75000"/>
                    <a:lumOff val="25000"/>
                  </a:schemeClr>
                </a:solidFill>
                <a:cs typeface="+mn-ea"/>
              </a:rPr>
              <a:t>饮食节制</a:t>
            </a:r>
            <a:r>
              <a:rPr lang="zh-CN" altLang="en-US" sz="1900" dirty="0">
                <a:solidFill>
                  <a:schemeClr val="bg2">
                    <a:lumMod val="25000"/>
                  </a:schemeClr>
                </a:solidFill>
                <a:latin typeface="微软雅黑" panose="020B0503020204020204" charset="-122"/>
                <a:ea typeface="微软雅黑" panose="020B0503020204020204" charset="-122"/>
              </a:rPr>
              <a:t>，通常指饮食的方法、方式，包括饮食的合理习俗、饮食卫生等。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关于饮食节制，较早出现在《黄帝内经·素问》中：“饮食有节”，“谨和五味”。若无法做到，“饮食自倍，肠胃乃伤”，即饮食过多甚至暴饮暴食会损伤肠胃；“因而饱食，筋脉横解，肠澼为痔。因而大饮，则气逆”，即如果长期过度饱食，可导致食物在胃肠内充满郁积，引发多种疾病，以此阐述节制食量的重要性。</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饮食宜忌</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传统饮食中，通常对于“忌”的讨论多于“宜”。在饮食禁忌方面，传统营养学认为正常人或者病人的饮食不可能是一个固定模式，应根据季节、地域、机体以及病情的不同进行调整。例如，食物之间、食药之间的配伍禁忌，患病期间的饮食禁忌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东汉医学家张仲景曾说：“所食之味，有与病相宜，有与身为害。若得宜则益体，害则成疾。”因此，饮食的宜与忌实质上是强调饮食的针对性。饮食得当则为宜，饮食失当则为忌。</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传统营养学对幼儿营养与膳食的重视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传统营养学重视和倡导母乳喂养。《玉楸药解》曰：“乳汁……养婴育儿，滋生气血，全赖夫此。”母乳由母亲气血而来，最适合婴儿的生长发育需要。传统营养学对于哺乳的方法也有所探究。《备急千金要方》中对哺乳的姿势、哺乳的量以及其他相关的注意事项均有详细说明。而《幼幼集成》则记载：“乳哺亦不宜过饱，所谓忍三分饥，吃七分饱。”</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母亲在哺乳期间的饮食要清淡、易于消化，忌食辛辣、过于寒凉的食物。宜在半岁左右进行辅食的添加，且要荤素搭配。米谷能助胃气，有利于幼儿脾胃功能的发展。</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856869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我国婴幼儿的营养现状</a:t>
            </a:r>
          </a:p>
        </p:txBody>
      </p:sp>
      <p:cxnSp>
        <p:nvCxnSpPr>
          <p:cNvPr id="10" name="直接连接符 9"/>
          <p:cNvCxnSpPr/>
          <p:nvPr>
            <p:custDataLst>
              <p:tags r:id="rId2"/>
            </p:custDataLst>
          </p:nvPr>
        </p:nvCxnSpPr>
        <p:spPr>
          <a:xfrm>
            <a:off x="1679575" y="1554114"/>
            <a:ext cx="41395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custDataLst>
              <p:tags r:id="rId3"/>
            </p:custDataLst>
          </p:nvPr>
        </p:nvSpPr>
        <p:spPr>
          <a:xfrm>
            <a:off x="1013460" y="1828165"/>
            <a:ext cx="10231755"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《中国0—6岁儿童营养发展报告（2012）》显示： 我国儿童营养状况显著改善，其中，城市儿童的平均生长发育水平已达到甚至超过世界卫生组织推荐的儿童生长标准，接近西方发达国家同龄儿童的平均水平；在体重管理上，2010年，我国5岁以下儿童低体重率为3.6%，比1990年下降了74%，提前实现联合国千年发展目标（即降低5岁以下儿童低体重率）；而在生长速率上，2010年生长迟缓率为9.9%，比1990年下降了70%；消瘦率为2.3%，长期保持在低水平。在2010年全国贫困地区农村儿童中，低体重率、生长迟缓率分别为8.0%和20.3%，比1998年分别下降了45%和44%。我国5岁以下儿童死亡归因于营养不良的比例也由2000年的22%下降为2010年的13%。</a:t>
            </a:r>
          </a:p>
        </p:txBody>
      </p:sp>
    </p:spTree>
  </p:cSld>
  <p:clrMapOvr>
    <a:masterClrMapping/>
  </p:clrMapOvr>
  <p:transition spd="slow">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营养状况存在显著的地区差异</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1990—2010年，我国5岁以下儿童营养状况的城乡差异一直较为明显，农村地区儿童的低体重率和生长迟缓率约为城市地区儿童的3—4倍，而贫困地区农村又为一般农村的2倍；2010年贫困地区尚有20%的5岁以下儿童生长迟缓。</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虽然近年来城乡差距逐渐缩小，但是营养不良仍然是影响贫困地区儿童健康的显著问题。</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7660640"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超重和肥胖问题逐步显现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中国城乡儿童的超重率和肥胖率在过去几十年持续升高，日渐成为一项突出的公共健康问题。根据《中国0—6岁儿童营养发展报告（2012）》，2005年，城市和农村5岁以下儿童的超重及肥胖率为5.3%和3.9%；2010年，城市和农村分别升高至8.5%和6.5%。</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可以发现，不仅城市地区儿童的超重和肥胖问题日益突出，农村地区也逐渐显现。同时，由联合国儿童基金会发布的《中国居民营养与健康状况图集2018》中提到，2002—2012年，6岁以下儿童的超重率从6.5%增加至8.4%，肥胖率从2.7%增加至3.1%。</a:t>
            </a:r>
          </a:p>
        </p:txBody>
      </p:sp>
      <p:pic>
        <p:nvPicPr>
          <p:cNvPr id="2" name="图片 1"/>
          <p:cNvPicPr/>
          <p:nvPr>
            <p:custDataLst>
              <p:tags r:id="rId2"/>
            </p:custDataLst>
          </p:nvPr>
        </p:nvPicPr>
        <p:blipFill>
          <a:blip r:embed="rId4"/>
          <a:srcRect l="16980" r="12675" b="6218"/>
          <a:stretch>
            <a:fillRect/>
          </a:stretch>
        </p:blipFill>
        <p:spPr>
          <a:xfrm>
            <a:off x="9312275" y="1644015"/>
            <a:ext cx="2381885" cy="3176270"/>
          </a:xfrm>
          <a:prstGeom prst="rect">
            <a:avLst/>
          </a:prstGeom>
          <a:noFill/>
          <a:ln w="9525">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659320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膳食结构尚不完善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摄入动物性食物明显增加，但谷类和蔬菜的摄入量减少。儿童偏食情况明显，一项针对福州市0—6岁婴幼儿膳食结构状况的调查显示，1—3岁幼儿蔬菜、水果、奶制品、烹调油的摄入量明显低于推荐摄入量，而动物性食物（鱼虾类、禽畜肉类和蛋类）则高于推荐摄入量；3—6岁幼儿蛋类、蔬菜、奶制品、豆制品的摄入量低于推荐量，而禽畜肉类则高于推荐摄入量。</a:t>
            </a:r>
          </a:p>
        </p:txBody>
      </p:sp>
      <p:pic>
        <p:nvPicPr>
          <p:cNvPr id="103" name="图片 102"/>
          <p:cNvPicPr/>
          <p:nvPr>
            <p:custDataLst>
              <p:tags r:id="rId2"/>
            </p:custDataLst>
          </p:nvPr>
        </p:nvPicPr>
        <p:blipFill>
          <a:blip r:embed="rId4"/>
          <a:stretch>
            <a:fillRect/>
          </a:stretch>
        </p:blipFill>
        <p:spPr>
          <a:xfrm>
            <a:off x="8101965" y="1619885"/>
            <a:ext cx="3376295" cy="3028315"/>
          </a:xfrm>
          <a:prstGeom prst="rect">
            <a:avLst/>
          </a:prstGeom>
          <a:noFill/>
          <a:ln w="9525">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220808" y="2110407"/>
            <a:ext cx="5683501" cy="2306955"/>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43B179"/>
                </a:solidFill>
                <a:latin typeface="+mn-ea"/>
                <a:cs typeface="+mn-ea"/>
                <a:sym typeface="+mn-lt"/>
              </a:rPr>
              <a:t>第一章</a:t>
            </a:r>
            <a:endParaRPr lang="en-US" altLang="zh-CN" sz="6000" b="1" dirty="0">
              <a:solidFill>
                <a:srgbClr val="43B179"/>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43B179"/>
                </a:solidFill>
                <a:latin typeface="+mn-ea"/>
                <a:cs typeface="+mn-ea"/>
                <a:sym typeface="+mn-lt"/>
              </a:rPr>
              <a:t> 绪</a:t>
            </a:r>
            <a:r>
              <a:rPr lang="en-US" altLang="zh-CN" sz="6000" b="1" dirty="0">
                <a:solidFill>
                  <a:srgbClr val="43B179"/>
                </a:solidFill>
                <a:latin typeface="+mn-ea"/>
                <a:cs typeface="+mn-ea"/>
                <a:sym typeface="+mn-lt"/>
              </a:rPr>
              <a:t>  </a:t>
            </a:r>
            <a:r>
              <a:rPr lang="zh-CN" altLang="en-US" sz="6000" b="1" dirty="0">
                <a:solidFill>
                  <a:srgbClr val="43B179"/>
                </a:solidFill>
                <a:latin typeface="+mn-ea"/>
                <a:cs typeface="+mn-ea"/>
                <a:sym typeface="+mn-lt"/>
              </a:rPr>
              <a:t>论</a:t>
            </a: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喂养状况不尽合理</a:t>
            </a:r>
            <a:endParaRPr lang="zh-CN" altLang="en-US" sz="1900" dirty="0">
              <a:solidFill>
                <a:srgbClr val="211D1E"/>
              </a:solidFill>
              <a:cs typeface="+mn-ea"/>
            </a:endParaRPr>
          </a:p>
        </p:txBody>
      </p:sp>
      <p:sp>
        <p:nvSpPr>
          <p:cNvPr id="4" name="矩形 3"/>
          <p:cNvSpPr/>
          <p:nvPr>
            <p:custDataLst>
              <p:tags r:id="rId2"/>
            </p:custDataLst>
          </p:nvPr>
        </p:nvSpPr>
        <p:spPr>
          <a:xfrm>
            <a:off x="1038860" y="1899920"/>
            <a:ext cx="9944735" cy="183832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6" name="组合 5"/>
          <p:cNvGrpSpPr/>
          <p:nvPr/>
        </p:nvGrpSpPr>
        <p:grpSpPr>
          <a:xfrm>
            <a:off x="1348740" y="1678940"/>
            <a:ext cx="3730362" cy="450850"/>
            <a:chOff x="1996" y="2352"/>
            <a:chExt cx="6583" cy="795"/>
          </a:xfrm>
        </p:grpSpPr>
        <p:sp>
          <p:nvSpPr>
            <p:cNvPr id="15" name="圆角矩形 14"/>
            <p:cNvSpPr/>
            <p:nvPr>
              <p:custDataLst>
                <p:tags r:id="rId8"/>
              </p:custDataLst>
            </p:nvPr>
          </p:nvSpPr>
          <p:spPr>
            <a:xfrm>
              <a:off x="1996" y="2352"/>
              <a:ext cx="5224"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9"/>
              </p:custDataLst>
            </p:nvPr>
          </p:nvSpPr>
          <p:spPr>
            <a:xfrm>
              <a:off x="2857" y="2404"/>
              <a:ext cx="5722"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母乳喂养率有待提高</a:t>
              </a:r>
            </a:p>
          </p:txBody>
        </p:sp>
        <p:sp>
          <p:nvSpPr>
            <p:cNvPr id="51" name="椭圆 50"/>
            <p:cNvSpPr/>
            <p:nvPr>
              <p:custDataLst>
                <p:tags r:id="rId10"/>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文本框 49"/>
            <p:cNvSpPr txBox="1"/>
            <p:nvPr>
              <p:custDataLst>
                <p:tags r:id="rId11"/>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5" name="文本框 4"/>
          <p:cNvSpPr txBox="1"/>
          <p:nvPr>
            <p:custDataLst>
              <p:tags r:id="rId3"/>
            </p:custDataLst>
          </p:nvPr>
        </p:nvSpPr>
        <p:spPr>
          <a:xfrm>
            <a:off x="1525905" y="2228850"/>
            <a:ext cx="9277985" cy="1337945"/>
          </a:xfrm>
          <a:prstGeom prst="rect">
            <a:avLst/>
          </a:prstGeom>
          <a:noFill/>
        </p:spPr>
        <p:txBody>
          <a:bodyPr wrap="square" rtlCol="0" anchor="t">
            <a:spAutoFit/>
          </a:bodyPr>
          <a:lstStyle/>
          <a:p>
            <a:pPr indent="457200"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母乳提供了婴儿0—6个月成长所需的所有营养素、维生素和矿物质，有助于降低儿童感染性疾病的发病率和死亡率，并提高儿童的智力。2013年，中国6个月内婴儿的纯母乳喂养率仅为20.8%，远远低于全球中等收入和低收入国家的平均水平（37%）。</a:t>
            </a:r>
            <a:endParaRPr lang="en-US" altLang="zh-CN" dirty="0">
              <a:solidFill>
                <a:schemeClr val="bg2">
                  <a:lumMod val="25000"/>
                </a:schemeClr>
              </a:solidFill>
              <a:latin typeface="微软雅黑" panose="020B0503020204020204" charset="-122"/>
              <a:ea typeface="微软雅黑" panose="020B0503020204020204" charset="-122"/>
              <a:sym typeface="+mn-ea"/>
            </a:endParaRPr>
          </a:p>
        </p:txBody>
      </p:sp>
      <p:sp>
        <p:nvSpPr>
          <p:cNvPr id="7" name="矩形 6"/>
          <p:cNvSpPr/>
          <p:nvPr/>
        </p:nvSpPr>
        <p:spPr>
          <a:xfrm>
            <a:off x="1038860" y="4136390"/>
            <a:ext cx="9944735" cy="1831340"/>
          </a:xfrm>
          <a:prstGeom prst="rect">
            <a:avLst/>
          </a:prstGeom>
          <a:gradFill>
            <a:gsLst>
              <a:gs pos="0">
                <a:srgbClr val="EEF6E9">
                  <a:alpha val="0"/>
                  <a:lumMod val="94000"/>
                  <a:lumOff val="6000"/>
                </a:srgbClr>
              </a:gs>
              <a:gs pos="100000">
                <a:srgbClr val="D3E8C5">
                  <a:alpha val="35000"/>
                </a:srgbClr>
              </a:gs>
            </a:gsLst>
            <a:lin ang="0" scaled="0"/>
          </a:gradFill>
          <a:ln>
            <a:gradFill>
              <a:gsLst>
                <a:gs pos="0">
                  <a:srgbClr val="EEF6E9">
                    <a:alpha val="0"/>
                  </a:srgbClr>
                </a:gs>
                <a:gs pos="86000">
                  <a:srgbClr val="A5DDBD"/>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13" name="组合 12"/>
          <p:cNvGrpSpPr/>
          <p:nvPr/>
        </p:nvGrpSpPr>
        <p:grpSpPr>
          <a:xfrm>
            <a:off x="1348740" y="3923030"/>
            <a:ext cx="3929828" cy="450850"/>
            <a:chOff x="1996" y="2352"/>
            <a:chExt cx="6935" cy="795"/>
          </a:xfrm>
        </p:grpSpPr>
        <p:sp>
          <p:nvSpPr>
            <p:cNvPr id="16" name="圆角矩形 15"/>
            <p:cNvSpPr/>
            <p:nvPr>
              <p:custDataLst>
                <p:tags r:id="rId4"/>
              </p:custDataLst>
            </p:nvPr>
          </p:nvSpPr>
          <p:spPr>
            <a:xfrm>
              <a:off x="1996" y="2352"/>
              <a:ext cx="6804" cy="795"/>
            </a:xfrm>
            <a:prstGeom prst="roundRect">
              <a:avLst>
                <a:gd name="adj" fmla="val 50000"/>
              </a:avLst>
            </a:prstGeom>
            <a:solidFill>
              <a:srgbClr val="75C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7" name="文本框 1"/>
            <p:cNvSpPr txBox="1"/>
            <p:nvPr>
              <p:custDataLst>
                <p:tags r:id="rId5"/>
              </p:custDataLst>
            </p:nvPr>
          </p:nvSpPr>
          <p:spPr>
            <a:xfrm>
              <a:off x="2857" y="2404"/>
              <a:ext cx="6074"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1800" b="1">
                  <a:solidFill>
                    <a:schemeClr val="bg1"/>
                  </a:solidFill>
                  <a:latin typeface="微软雅黑" panose="020B0503020204020204" charset="-122"/>
                  <a:ea typeface="微软雅黑" panose="020B0503020204020204" charset="-122"/>
                  <a:sym typeface="+mn-ea"/>
                </a:rPr>
                <a:t>辅食添加的时间和质量需重视</a:t>
              </a:r>
            </a:p>
          </p:txBody>
        </p:sp>
        <p:sp>
          <p:nvSpPr>
            <p:cNvPr id="18" name="椭圆 17"/>
            <p:cNvSpPr/>
            <p:nvPr>
              <p:custDataLst>
                <p:tags r:id="rId6"/>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8"/>
            <p:cNvSpPr txBox="1"/>
            <p:nvPr>
              <p:custDataLst>
                <p:tags r:id="rId7"/>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5CB9A"/>
                  </a:solidFill>
                  <a:latin typeface="微软雅黑" panose="020B0503020204020204" charset="-122"/>
                  <a:ea typeface="微软雅黑" panose="020B0503020204020204" charset="-122"/>
                  <a:sym typeface="+mn-ea"/>
                </a:rPr>
                <a:t>2</a:t>
              </a:r>
            </a:p>
          </p:txBody>
        </p:sp>
      </p:grpSp>
      <p:sp>
        <p:nvSpPr>
          <p:cNvPr id="20" name="文本框 19"/>
          <p:cNvSpPr txBox="1"/>
          <p:nvPr/>
        </p:nvSpPr>
        <p:spPr>
          <a:xfrm>
            <a:off x="1525905" y="4482465"/>
            <a:ext cx="9277985" cy="1337945"/>
          </a:xfrm>
          <a:prstGeom prst="rect">
            <a:avLst/>
          </a:prstGeom>
          <a:noFill/>
        </p:spPr>
        <p:txBody>
          <a:bodyPr wrap="square" rtlCol="0" anchor="t">
            <a:spAutoFit/>
          </a:bodyPr>
          <a:lstStyle/>
          <a:p>
            <a:pPr indent="457200" algn="l"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辅食添加是婴幼儿科学喂养的重要组成部分。2013年中国居民营养与健康状况监测的数据显示，中国6—23月龄婴幼儿达到最低膳食多样性、最低进食频次以及最低可接受膳食标准的比重分别为52.5%、69.8%和27.4%。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1766220"/>
            <a:ext cx="10415615" cy="154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第二节    婴幼儿营养</a:t>
            </a:r>
          </a:p>
          <a:p>
            <a:pPr algn="ctr"/>
            <a:r>
              <a:rPr lang="zh-CN" altLang="en-US" sz="4800" b="1" kern="2200" dirty="0">
                <a:ln w="6600">
                  <a:noFill/>
                  <a:prstDash val="solid"/>
                </a:ln>
                <a:solidFill>
                  <a:srgbClr val="61C38F"/>
                </a:solidFill>
                <a:effectLst/>
                <a:cs typeface="+mn-ea"/>
                <a:sym typeface="+mn-lt"/>
              </a:rPr>
              <a:t>与膳食管理的内容及意义</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5" name="图片 4" descr="摄图网_401776694_母亲喂婴儿吃饭（企业商用）"/>
          <p:cNvPicPr>
            <a:picLocks noChangeAspect="1"/>
          </p:cNvPicPr>
          <p:nvPr/>
        </p:nvPicPr>
        <p:blipFill>
          <a:blip r:embed="rId33"/>
          <a:stretch>
            <a:fillRect/>
          </a:stretch>
        </p:blipFill>
        <p:spPr>
          <a:xfrm>
            <a:off x="31750" y="3255010"/>
            <a:ext cx="5403850" cy="3602990"/>
          </a:xfrm>
          <a:prstGeom prst="rect">
            <a:avLst/>
          </a:prstGeom>
        </p:spPr>
      </p:pic>
    </p:spTree>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856869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家庭营养与膳食管理的具体内容</a:t>
            </a:r>
          </a:p>
        </p:txBody>
      </p:sp>
      <p:cxnSp>
        <p:nvCxnSpPr>
          <p:cNvPr id="10" name="直接连接符 9"/>
          <p:cNvCxnSpPr/>
          <p:nvPr>
            <p:custDataLst>
              <p:tags r:id="rId2"/>
            </p:custDataLst>
          </p:nvPr>
        </p:nvCxnSpPr>
        <p:spPr>
          <a:xfrm>
            <a:off x="1679575" y="1554114"/>
            <a:ext cx="52539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custDataLst>
              <p:tags r:id="rId3"/>
            </p:custDataLst>
          </p:nvPr>
        </p:nvSpPr>
        <p:spPr>
          <a:xfrm>
            <a:off x="1013460" y="1828165"/>
            <a:ext cx="1023175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制定膳食计划</a:t>
            </a:r>
            <a:endParaRPr lang="zh-CN" altLang="en-US" sz="1900" dirty="0">
              <a:solidFill>
                <a:srgbClr val="211D1E"/>
              </a:solidFill>
              <a:cs typeface="+mn-ea"/>
            </a:endParaRPr>
          </a:p>
        </p:txBody>
      </p:sp>
      <p:sp>
        <p:nvSpPr>
          <p:cNvPr id="4" name="矩形 3"/>
          <p:cNvSpPr/>
          <p:nvPr>
            <p:custDataLst>
              <p:tags r:id="rId4"/>
            </p:custDataLst>
          </p:nvPr>
        </p:nvSpPr>
        <p:spPr>
          <a:xfrm>
            <a:off x="1038860" y="2846070"/>
            <a:ext cx="9944735" cy="175641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6" name="组合 5"/>
          <p:cNvGrpSpPr/>
          <p:nvPr/>
        </p:nvGrpSpPr>
        <p:grpSpPr>
          <a:xfrm>
            <a:off x="1348740" y="2625090"/>
            <a:ext cx="2960263" cy="450850"/>
            <a:chOff x="1996" y="2352"/>
            <a:chExt cx="5224" cy="795"/>
          </a:xfrm>
        </p:grpSpPr>
        <p:sp>
          <p:nvSpPr>
            <p:cNvPr id="15" name="圆角矩形 14"/>
            <p:cNvSpPr/>
            <p:nvPr>
              <p:custDataLst>
                <p:tags r:id="rId10"/>
              </p:custDataLst>
            </p:nvPr>
          </p:nvSpPr>
          <p:spPr>
            <a:xfrm>
              <a:off x="1996" y="2352"/>
              <a:ext cx="5224"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11"/>
              </p:custDataLst>
            </p:nvPr>
          </p:nvSpPr>
          <p:spPr>
            <a:xfrm>
              <a:off x="2857" y="2404"/>
              <a:ext cx="3684"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严格把控食物采购</a:t>
              </a:r>
            </a:p>
          </p:txBody>
        </p:sp>
        <p:sp>
          <p:nvSpPr>
            <p:cNvPr id="51" name="椭圆 50"/>
            <p:cNvSpPr/>
            <p:nvPr>
              <p:custDataLst>
                <p:tags r:id="rId12"/>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文本框 49"/>
            <p:cNvSpPr txBox="1"/>
            <p:nvPr>
              <p:custDataLst>
                <p:tags r:id="rId13"/>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5" name="文本框 4"/>
          <p:cNvSpPr txBox="1"/>
          <p:nvPr>
            <p:custDataLst>
              <p:tags r:id="rId5"/>
            </p:custDataLst>
          </p:nvPr>
        </p:nvSpPr>
        <p:spPr>
          <a:xfrm>
            <a:off x="1566545" y="3184525"/>
            <a:ext cx="9277985" cy="1337945"/>
          </a:xfrm>
          <a:prstGeom prst="rect">
            <a:avLst/>
          </a:prstGeom>
          <a:noFill/>
        </p:spPr>
        <p:txBody>
          <a:bodyPr wrap="square" rtlCol="0" anchor="t">
            <a:spAutoFit/>
          </a:bodyPr>
          <a:lstStyle/>
          <a:p>
            <a:pPr indent="457200"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家长应根据幼儿的营养需求及本地市场的供应情况，不从珍、奇、贵的角度考虑，而着眼于季节、地域、幼儿自身体质等因素，选择物美价廉、营养丰富的食物，尽可能选购当季的新鲜蔬菜、水果。</a:t>
            </a:r>
          </a:p>
        </p:txBody>
      </p:sp>
      <p:sp>
        <p:nvSpPr>
          <p:cNvPr id="7" name="矩形 6"/>
          <p:cNvSpPr/>
          <p:nvPr/>
        </p:nvSpPr>
        <p:spPr>
          <a:xfrm>
            <a:off x="1038860" y="5006340"/>
            <a:ext cx="9944735" cy="1371600"/>
          </a:xfrm>
          <a:prstGeom prst="rect">
            <a:avLst/>
          </a:prstGeom>
          <a:gradFill>
            <a:gsLst>
              <a:gs pos="0">
                <a:srgbClr val="EEF6E9">
                  <a:alpha val="0"/>
                  <a:lumMod val="94000"/>
                  <a:lumOff val="6000"/>
                </a:srgbClr>
              </a:gs>
              <a:gs pos="100000">
                <a:srgbClr val="D3E8C5">
                  <a:alpha val="35000"/>
                </a:srgbClr>
              </a:gs>
            </a:gsLst>
            <a:lin ang="0" scaled="0"/>
          </a:gradFill>
          <a:ln>
            <a:gradFill>
              <a:gsLst>
                <a:gs pos="0">
                  <a:srgbClr val="EEF6E9">
                    <a:alpha val="0"/>
                  </a:srgbClr>
                </a:gs>
                <a:gs pos="86000">
                  <a:srgbClr val="A5DDBD"/>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13" name="组合 12"/>
          <p:cNvGrpSpPr/>
          <p:nvPr/>
        </p:nvGrpSpPr>
        <p:grpSpPr>
          <a:xfrm>
            <a:off x="1348740" y="4792980"/>
            <a:ext cx="3929828" cy="450850"/>
            <a:chOff x="1996" y="2352"/>
            <a:chExt cx="6935" cy="795"/>
          </a:xfrm>
        </p:grpSpPr>
        <p:sp>
          <p:nvSpPr>
            <p:cNvPr id="16" name="圆角矩形 15"/>
            <p:cNvSpPr/>
            <p:nvPr>
              <p:custDataLst>
                <p:tags r:id="rId6"/>
              </p:custDataLst>
            </p:nvPr>
          </p:nvSpPr>
          <p:spPr>
            <a:xfrm>
              <a:off x="1996" y="2352"/>
              <a:ext cx="6804" cy="795"/>
            </a:xfrm>
            <a:prstGeom prst="roundRect">
              <a:avLst>
                <a:gd name="adj" fmla="val 50000"/>
              </a:avLst>
            </a:prstGeom>
            <a:solidFill>
              <a:srgbClr val="75CB9A"/>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7" name="文本框 1"/>
            <p:cNvSpPr txBox="1"/>
            <p:nvPr>
              <p:custDataLst>
                <p:tags r:id="rId7"/>
              </p:custDataLst>
            </p:nvPr>
          </p:nvSpPr>
          <p:spPr>
            <a:xfrm>
              <a:off x="2857" y="2404"/>
              <a:ext cx="6074"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1800" b="1">
                  <a:solidFill>
                    <a:schemeClr val="bg1"/>
                  </a:solidFill>
                  <a:latin typeface="微软雅黑" panose="020B0503020204020204" charset="-122"/>
                  <a:ea typeface="微软雅黑" panose="020B0503020204020204" charset="-122"/>
                  <a:sym typeface="+mn-ea"/>
                </a:rPr>
                <a:t>注重膳食搭配</a:t>
              </a:r>
            </a:p>
          </p:txBody>
        </p:sp>
        <p:sp>
          <p:nvSpPr>
            <p:cNvPr id="18" name="椭圆 17"/>
            <p:cNvSpPr/>
            <p:nvPr>
              <p:custDataLst>
                <p:tags r:id="rId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8"/>
            <p:cNvSpPr txBox="1"/>
            <p:nvPr>
              <p:custDataLst>
                <p:tags r:id="rId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5CB9A"/>
                  </a:solidFill>
                  <a:latin typeface="微软雅黑" panose="020B0503020204020204" charset="-122"/>
                  <a:ea typeface="微软雅黑" panose="020B0503020204020204" charset="-122"/>
                  <a:sym typeface="+mn-ea"/>
                </a:rPr>
                <a:t>2</a:t>
              </a:r>
            </a:p>
          </p:txBody>
        </p:sp>
      </p:grpSp>
      <p:sp>
        <p:nvSpPr>
          <p:cNvPr id="20" name="文本框 19"/>
          <p:cNvSpPr txBox="1"/>
          <p:nvPr/>
        </p:nvSpPr>
        <p:spPr>
          <a:xfrm>
            <a:off x="1566545" y="5352415"/>
            <a:ext cx="9277985" cy="922020"/>
          </a:xfrm>
          <a:prstGeom prst="rect">
            <a:avLst/>
          </a:prstGeom>
          <a:noFill/>
        </p:spPr>
        <p:txBody>
          <a:bodyPr wrap="square" rtlCol="0" anchor="t">
            <a:spAutoFit/>
          </a:bodyPr>
          <a:lstStyle/>
          <a:p>
            <a:pPr indent="457200" algn="l"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家长在安排膳食时要合理搭配，如粗细粮、主副食、荤素、软硬等搭配，充分发挥食物中营养元素的互补作用，提高膳食的营养价值。搭配的食物种类越多越好。</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1038860" y="1646555"/>
            <a:ext cx="5658485" cy="322897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6" name="组合 5"/>
          <p:cNvGrpSpPr/>
          <p:nvPr/>
        </p:nvGrpSpPr>
        <p:grpSpPr>
          <a:xfrm>
            <a:off x="1348740" y="1425575"/>
            <a:ext cx="2960263" cy="450850"/>
            <a:chOff x="1996" y="2352"/>
            <a:chExt cx="5224" cy="795"/>
          </a:xfrm>
        </p:grpSpPr>
        <p:sp>
          <p:nvSpPr>
            <p:cNvPr id="15" name="圆角矩形 14"/>
            <p:cNvSpPr/>
            <p:nvPr>
              <p:custDataLst>
                <p:tags r:id="rId4"/>
              </p:custDataLst>
            </p:nvPr>
          </p:nvSpPr>
          <p:spPr>
            <a:xfrm>
              <a:off x="1996" y="2352"/>
              <a:ext cx="5224" cy="795"/>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5"/>
              </p:custDataLst>
            </p:nvPr>
          </p:nvSpPr>
          <p:spPr>
            <a:xfrm>
              <a:off x="2857" y="2404"/>
              <a:ext cx="3684"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提高膳食多样性</a:t>
              </a:r>
            </a:p>
          </p:txBody>
        </p:sp>
        <p:sp>
          <p:nvSpPr>
            <p:cNvPr id="51" name="椭圆 50"/>
            <p:cNvSpPr/>
            <p:nvPr>
              <p:custDataLst>
                <p:tags r:id="rId6"/>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文本框 49"/>
            <p:cNvSpPr txBox="1"/>
            <p:nvPr>
              <p:custDataLst>
                <p:tags r:id="rId7"/>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83B5E0"/>
                  </a:solidFill>
                  <a:latin typeface="微软雅黑" panose="020B0503020204020204" charset="-122"/>
                  <a:ea typeface="微软雅黑" panose="020B0503020204020204" charset="-122"/>
                  <a:sym typeface="+mn-ea"/>
                </a:rPr>
                <a:t>3</a:t>
              </a:r>
            </a:p>
          </p:txBody>
        </p:sp>
      </p:grpSp>
      <p:sp>
        <p:nvSpPr>
          <p:cNvPr id="5" name="文本框 4"/>
          <p:cNvSpPr txBox="1"/>
          <p:nvPr>
            <p:custDataLst>
              <p:tags r:id="rId2"/>
            </p:custDataLst>
          </p:nvPr>
        </p:nvSpPr>
        <p:spPr>
          <a:xfrm>
            <a:off x="1215390" y="1985010"/>
            <a:ext cx="5344160" cy="2584450"/>
          </a:xfrm>
          <a:prstGeom prst="rect">
            <a:avLst/>
          </a:prstGeom>
          <a:noFill/>
        </p:spPr>
        <p:txBody>
          <a:bodyPr wrap="square" rtlCol="0" anchor="t">
            <a:spAutoFit/>
          </a:bodyPr>
          <a:lstStyle/>
          <a:p>
            <a:pPr indent="457200"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所谓多样性，不局限于品种多样，还可从颜色、形态、口感以及烹饪方式等角度来考虑。家长在选择食物时，可采用“同类互换”的原则。例如，用肉类换肉类，如猪肉换成牛肉，猪肉换鱼肉等；以谷换谷，如米饭换面食、大米换杂粮等；各种蔬菜瓜果交替轮换。</a:t>
            </a:r>
          </a:p>
        </p:txBody>
      </p:sp>
      <p:pic>
        <p:nvPicPr>
          <p:cNvPr id="14" name="图片 13" descr="摄图网_401767708_婴儿宝宝营养辅食（企业商用）"/>
          <p:cNvPicPr>
            <a:picLocks noChangeAspect="1"/>
          </p:cNvPicPr>
          <p:nvPr>
            <p:custDataLst>
              <p:tags r:id="rId3"/>
            </p:custDataLst>
          </p:nvPr>
        </p:nvPicPr>
        <p:blipFill>
          <a:blip r:embed="rId9"/>
          <a:stretch>
            <a:fillRect/>
          </a:stretch>
        </p:blipFill>
        <p:spPr>
          <a:xfrm>
            <a:off x="7228840" y="1690370"/>
            <a:ext cx="4776470" cy="318516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4"/>
          <a:stretch>
            <a:fillRect/>
          </a:stretch>
        </p:blipFill>
        <p:spPr>
          <a:xfrm>
            <a:off x="1812925" y="455930"/>
            <a:ext cx="8719185" cy="2358390"/>
          </a:xfrm>
          <a:prstGeom prst="rect">
            <a:avLst/>
          </a:prstGeom>
        </p:spPr>
      </p:pic>
      <p:pic>
        <p:nvPicPr>
          <p:cNvPr id="3" name="图片 2"/>
          <p:cNvPicPr>
            <a:picLocks noChangeAspect="1"/>
          </p:cNvPicPr>
          <p:nvPr>
            <p:custDataLst>
              <p:tags r:id="rId2"/>
            </p:custDataLst>
          </p:nvPr>
        </p:nvPicPr>
        <p:blipFill>
          <a:blip r:embed="rId5"/>
          <a:srcRect t="366"/>
          <a:stretch>
            <a:fillRect/>
          </a:stretch>
        </p:blipFill>
        <p:spPr>
          <a:xfrm>
            <a:off x="1800225" y="2789555"/>
            <a:ext cx="8743950" cy="328104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582993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保证饮食卫生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厨房里准备两套刀和砧板，生、熟食分开处理；准备食物的过程中需经常洗手，在处理生的肉食后、准备熟食前、饭前及便后都应该认真洗手；幼儿的餐具最好用蒸煮的方法进行消毒后再使用；最好不要让幼儿食用隔夜饭菜，若要食用，需要加热透彻。</a:t>
            </a:r>
          </a:p>
        </p:txBody>
      </p:sp>
      <p:pic>
        <p:nvPicPr>
          <p:cNvPr id="2" name="图片 1"/>
          <p:cNvPicPr/>
          <p:nvPr>
            <p:custDataLst>
              <p:tags r:id="rId2"/>
            </p:custDataLst>
          </p:nvPr>
        </p:nvPicPr>
        <p:blipFill>
          <a:blip r:embed="rId4"/>
          <a:stretch>
            <a:fillRect/>
          </a:stretch>
        </p:blipFill>
        <p:spPr>
          <a:xfrm>
            <a:off x="7654290" y="1010920"/>
            <a:ext cx="3584575" cy="3584575"/>
          </a:xfrm>
          <a:prstGeom prst="rect">
            <a:avLst/>
          </a:prstGeom>
          <a:noFill/>
          <a:ln w="9525">
            <a:noFill/>
          </a:ln>
          <a:effectLst>
            <a:softEdge rad="3175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301173" y="2007235"/>
            <a:ext cx="3531235" cy="364109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1"/>
            </p:custDataLst>
          </p:nvPr>
        </p:nvSpPr>
        <p:spPr>
          <a:xfrm>
            <a:off x="8025130" y="2007235"/>
            <a:ext cx="3291205" cy="3641090"/>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2"/>
            </p:custDataLst>
          </p:nvPr>
        </p:nvSpPr>
        <p:spPr>
          <a:xfrm>
            <a:off x="913765" y="2007235"/>
            <a:ext cx="3181350" cy="364109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custDataLst>
              <p:tags r:id="rId3"/>
            </p:custDataLst>
          </p:nvPr>
        </p:nvSpPr>
        <p:spPr>
          <a:xfrm>
            <a:off x="1013460" y="856615"/>
            <a:ext cx="58299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烹调食物需用心</a:t>
            </a:r>
            <a:endParaRPr lang="zh-CN" altLang="en-US" sz="1900" dirty="0">
              <a:solidFill>
                <a:srgbClr val="211D1E"/>
              </a:solidFill>
              <a:cs typeface="+mn-ea"/>
            </a:endParaRPr>
          </a:p>
        </p:txBody>
      </p:sp>
      <p:sp>
        <p:nvSpPr>
          <p:cNvPr id="15" name="圆角矩形 14"/>
          <p:cNvSpPr/>
          <p:nvPr>
            <p:custDataLst>
              <p:tags r:id="rId4"/>
            </p:custDataLst>
          </p:nvPr>
        </p:nvSpPr>
        <p:spPr>
          <a:xfrm>
            <a:off x="1393508" y="1802765"/>
            <a:ext cx="2221865"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5"/>
            </p:custDataLst>
          </p:nvPr>
        </p:nvSpPr>
        <p:spPr>
          <a:xfrm>
            <a:off x="1536383" y="1831975"/>
            <a:ext cx="193611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 1. “因人”烹调</a:t>
            </a:r>
          </a:p>
        </p:txBody>
      </p:sp>
      <p:sp>
        <p:nvSpPr>
          <p:cNvPr id="3" name="圆角矩形 2"/>
          <p:cNvSpPr/>
          <p:nvPr>
            <p:custDataLst>
              <p:tags r:id="rId6"/>
            </p:custDataLst>
          </p:nvPr>
        </p:nvSpPr>
        <p:spPr>
          <a:xfrm>
            <a:off x="4866005" y="1802765"/>
            <a:ext cx="2401570"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 name="文本框 1"/>
          <p:cNvSpPr txBox="1"/>
          <p:nvPr>
            <p:custDataLst>
              <p:tags r:id="rId7"/>
            </p:custDataLst>
          </p:nvPr>
        </p:nvSpPr>
        <p:spPr>
          <a:xfrm>
            <a:off x="4994275" y="1831975"/>
            <a:ext cx="214503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 2. 烹饪方式多样化</a:t>
            </a:r>
          </a:p>
        </p:txBody>
      </p:sp>
      <p:sp>
        <p:nvSpPr>
          <p:cNvPr id="5" name="圆角矩形 4"/>
          <p:cNvSpPr/>
          <p:nvPr>
            <p:custDataLst>
              <p:tags r:id="rId8"/>
            </p:custDataLst>
          </p:nvPr>
        </p:nvSpPr>
        <p:spPr>
          <a:xfrm>
            <a:off x="8314055" y="1831975"/>
            <a:ext cx="2713355" cy="450850"/>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DCEA1"/>
              </a:solidFill>
            </a:endParaRPr>
          </a:p>
        </p:txBody>
      </p:sp>
      <p:sp>
        <p:nvSpPr>
          <p:cNvPr id="7" name="文本框 1"/>
          <p:cNvSpPr txBox="1"/>
          <p:nvPr>
            <p:custDataLst>
              <p:tags r:id="rId9"/>
            </p:custDataLst>
          </p:nvPr>
        </p:nvSpPr>
        <p:spPr>
          <a:xfrm>
            <a:off x="8466138" y="1861185"/>
            <a:ext cx="240919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 3. 营养元素不可偏废</a:t>
            </a:r>
          </a:p>
        </p:txBody>
      </p:sp>
      <p:sp>
        <p:nvSpPr>
          <p:cNvPr id="101" name="文本框 100"/>
          <p:cNvSpPr txBox="1"/>
          <p:nvPr/>
        </p:nvSpPr>
        <p:spPr>
          <a:xfrm>
            <a:off x="1025208" y="2374265"/>
            <a:ext cx="2958465" cy="2515235"/>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在膳食的制作过程中，家长应考虑幼儿当前阶段的生长发育特点，尽可能做到软硬适中、清淡适宜、温度恰当，以便幼儿食用以及消化吸收。</a:t>
            </a:r>
          </a:p>
        </p:txBody>
      </p:sp>
      <p:sp>
        <p:nvSpPr>
          <p:cNvPr id="11" name="文本框 10"/>
          <p:cNvSpPr txBox="1"/>
          <p:nvPr/>
        </p:nvSpPr>
        <p:spPr>
          <a:xfrm>
            <a:off x="4475480" y="2374265"/>
            <a:ext cx="3239770" cy="2999740"/>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在保证食物品种多样化的基础上，对于一些频繁采用的食材，家长还可变换制作方式，交替运用炒、煮、蒸、炖等不同的烹饪方式，以满足幼儿对膳食色、香、味、形兼备的需求。</a:t>
            </a:r>
          </a:p>
        </p:txBody>
      </p:sp>
      <p:sp>
        <p:nvSpPr>
          <p:cNvPr id="12" name="文本框 11"/>
          <p:cNvSpPr txBox="1"/>
          <p:nvPr>
            <p:custDataLst>
              <p:tags r:id="rId10"/>
            </p:custDataLst>
          </p:nvPr>
        </p:nvSpPr>
        <p:spPr>
          <a:xfrm>
            <a:off x="8165783" y="2374265"/>
            <a:ext cx="3009900" cy="203009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家长在追求烹饪方式多样性时，不能只注重菜肴的色、香、味，而忽略食物加工、烹调过程中营养元素的流失。</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301173" y="2007235"/>
            <a:ext cx="3531235" cy="364109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1"/>
            </p:custDataLst>
          </p:nvPr>
        </p:nvSpPr>
        <p:spPr>
          <a:xfrm>
            <a:off x="8025130" y="2007235"/>
            <a:ext cx="3291205" cy="3641090"/>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2"/>
            </p:custDataLst>
          </p:nvPr>
        </p:nvSpPr>
        <p:spPr>
          <a:xfrm>
            <a:off x="913765" y="2007235"/>
            <a:ext cx="3181350" cy="364109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custDataLst>
              <p:tags r:id="rId3"/>
            </p:custDataLst>
          </p:nvPr>
        </p:nvSpPr>
        <p:spPr>
          <a:xfrm>
            <a:off x="1013460" y="856615"/>
            <a:ext cx="58299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营造良好的就餐环境</a:t>
            </a:r>
          </a:p>
        </p:txBody>
      </p:sp>
      <p:sp>
        <p:nvSpPr>
          <p:cNvPr id="15" name="圆角矩形 14"/>
          <p:cNvSpPr/>
          <p:nvPr>
            <p:custDataLst>
              <p:tags r:id="rId4"/>
            </p:custDataLst>
          </p:nvPr>
        </p:nvSpPr>
        <p:spPr>
          <a:xfrm>
            <a:off x="928370" y="1802765"/>
            <a:ext cx="3162935"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5"/>
            </p:custDataLst>
          </p:nvPr>
        </p:nvSpPr>
        <p:spPr>
          <a:xfrm>
            <a:off x="1092835" y="1831975"/>
            <a:ext cx="287464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1. 整洁、安静的就餐环境</a:t>
            </a:r>
          </a:p>
        </p:txBody>
      </p:sp>
      <p:sp>
        <p:nvSpPr>
          <p:cNvPr id="3" name="圆角矩形 2"/>
          <p:cNvSpPr/>
          <p:nvPr>
            <p:custDataLst>
              <p:tags r:id="rId6"/>
            </p:custDataLst>
          </p:nvPr>
        </p:nvSpPr>
        <p:spPr>
          <a:xfrm>
            <a:off x="4307205" y="1802765"/>
            <a:ext cx="3497580"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 name="文本框 1"/>
          <p:cNvSpPr txBox="1"/>
          <p:nvPr>
            <p:custDataLst>
              <p:tags r:id="rId7"/>
            </p:custDataLst>
          </p:nvPr>
        </p:nvSpPr>
        <p:spPr>
          <a:xfrm>
            <a:off x="4307205" y="1831975"/>
            <a:ext cx="352552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 2. 让幼儿参与进餐前的准备工作</a:t>
            </a:r>
          </a:p>
        </p:txBody>
      </p:sp>
      <p:sp>
        <p:nvSpPr>
          <p:cNvPr id="5" name="圆角矩形 4"/>
          <p:cNvSpPr/>
          <p:nvPr>
            <p:custDataLst>
              <p:tags r:id="rId8"/>
            </p:custDataLst>
          </p:nvPr>
        </p:nvSpPr>
        <p:spPr>
          <a:xfrm>
            <a:off x="8020685" y="1831975"/>
            <a:ext cx="3292475" cy="450850"/>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DCEA1"/>
              </a:solidFill>
            </a:endParaRPr>
          </a:p>
        </p:txBody>
      </p:sp>
      <p:sp>
        <p:nvSpPr>
          <p:cNvPr id="7" name="文本框 1"/>
          <p:cNvSpPr txBox="1"/>
          <p:nvPr>
            <p:custDataLst>
              <p:tags r:id="rId9"/>
            </p:custDataLst>
          </p:nvPr>
        </p:nvSpPr>
        <p:spPr>
          <a:xfrm>
            <a:off x="8181975" y="1861185"/>
            <a:ext cx="300672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  3. 保持进餐时的愉悦氛围</a:t>
            </a:r>
          </a:p>
        </p:txBody>
      </p:sp>
      <p:sp>
        <p:nvSpPr>
          <p:cNvPr id="101" name="文本框 100"/>
          <p:cNvSpPr txBox="1"/>
          <p:nvPr/>
        </p:nvSpPr>
        <p:spPr>
          <a:xfrm>
            <a:off x="1025208" y="2374265"/>
            <a:ext cx="2958465" cy="2030095"/>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干净整洁、舒适安静的就餐环境，能让幼儿的注意力更多地集中到进餐上，甚至会促进其消化液的分泌。</a:t>
            </a:r>
          </a:p>
        </p:txBody>
      </p:sp>
      <p:sp>
        <p:nvSpPr>
          <p:cNvPr id="11" name="文本框 10"/>
          <p:cNvSpPr txBox="1"/>
          <p:nvPr/>
        </p:nvSpPr>
        <p:spPr>
          <a:xfrm>
            <a:off x="4446905" y="2374265"/>
            <a:ext cx="3239770" cy="251523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让幼儿参与进餐前的准备工作，如分发筷子、拿勺子、端饭等，使其体会到准备膳食的成就感和乐趣，进而产生浓厚的进食兴趣。</a:t>
            </a:r>
          </a:p>
        </p:txBody>
      </p:sp>
      <p:sp>
        <p:nvSpPr>
          <p:cNvPr id="12" name="文本框 11"/>
          <p:cNvSpPr txBox="1"/>
          <p:nvPr>
            <p:custDataLst>
              <p:tags r:id="rId10"/>
            </p:custDataLst>
          </p:nvPr>
        </p:nvSpPr>
        <p:spPr>
          <a:xfrm>
            <a:off x="8165783" y="2374265"/>
            <a:ext cx="3009900" cy="2999740"/>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家长切不可在进餐时斥责、打骂幼儿，更不可强迫其进食某一种不喜欢食物，要尽可能让幼儿愉悦地享受进餐的过程，避免造成幼儿对进餐的抵触甚至恐惧心理。</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767580" y="2007235"/>
            <a:ext cx="3050540" cy="3641090"/>
          </a:xfrm>
          <a:prstGeom prst="rect">
            <a:avLst/>
          </a:prstGeom>
          <a:solidFill>
            <a:srgbClr val="F1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1"/>
            </p:custDataLst>
          </p:nvPr>
        </p:nvSpPr>
        <p:spPr>
          <a:xfrm>
            <a:off x="8025130" y="2007235"/>
            <a:ext cx="3291205" cy="3641090"/>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2"/>
            </p:custDataLst>
          </p:nvPr>
        </p:nvSpPr>
        <p:spPr>
          <a:xfrm>
            <a:off x="913765" y="2007235"/>
            <a:ext cx="3646170" cy="364109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custDataLst>
              <p:tags r:id="rId3"/>
            </p:custDataLst>
          </p:nvPr>
        </p:nvSpPr>
        <p:spPr>
          <a:xfrm>
            <a:off x="1013460" y="856615"/>
            <a:ext cx="58299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培养良好的进餐习惯</a:t>
            </a:r>
          </a:p>
        </p:txBody>
      </p:sp>
      <p:sp>
        <p:nvSpPr>
          <p:cNvPr id="15" name="圆角矩形 14"/>
          <p:cNvSpPr/>
          <p:nvPr>
            <p:custDataLst>
              <p:tags r:id="rId4"/>
            </p:custDataLst>
          </p:nvPr>
        </p:nvSpPr>
        <p:spPr>
          <a:xfrm>
            <a:off x="1625918" y="1802765"/>
            <a:ext cx="2221865"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5"/>
            </p:custDataLst>
          </p:nvPr>
        </p:nvSpPr>
        <p:spPr>
          <a:xfrm>
            <a:off x="1768793" y="1831975"/>
            <a:ext cx="1936115"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1. 独立进餐</a:t>
            </a:r>
          </a:p>
        </p:txBody>
      </p:sp>
      <p:sp>
        <p:nvSpPr>
          <p:cNvPr id="3" name="圆角矩形 2"/>
          <p:cNvSpPr/>
          <p:nvPr>
            <p:custDataLst>
              <p:tags r:id="rId6"/>
            </p:custDataLst>
          </p:nvPr>
        </p:nvSpPr>
        <p:spPr>
          <a:xfrm>
            <a:off x="5092065" y="1802765"/>
            <a:ext cx="2401570" cy="450850"/>
          </a:xfrm>
          <a:prstGeom prst="roundRect">
            <a:avLst>
              <a:gd name="adj" fmla="val 50000"/>
            </a:avLst>
          </a:prstGeom>
          <a:solidFill>
            <a:srgbClr val="61C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 name="文本框 1"/>
          <p:cNvSpPr txBox="1"/>
          <p:nvPr>
            <p:custDataLst>
              <p:tags r:id="rId7"/>
            </p:custDataLst>
          </p:nvPr>
        </p:nvSpPr>
        <p:spPr>
          <a:xfrm>
            <a:off x="5220335" y="1831975"/>
            <a:ext cx="214503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 2. 定时、定量进餐</a:t>
            </a:r>
          </a:p>
        </p:txBody>
      </p:sp>
      <p:sp>
        <p:nvSpPr>
          <p:cNvPr id="5" name="圆角矩形 4"/>
          <p:cNvSpPr/>
          <p:nvPr>
            <p:custDataLst>
              <p:tags r:id="rId8"/>
            </p:custDataLst>
          </p:nvPr>
        </p:nvSpPr>
        <p:spPr>
          <a:xfrm>
            <a:off x="8314055" y="1831975"/>
            <a:ext cx="2713355" cy="450850"/>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DCEA1"/>
              </a:solidFill>
            </a:endParaRPr>
          </a:p>
        </p:txBody>
      </p:sp>
      <p:sp>
        <p:nvSpPr>
          <p:cNvPr id="7" name="文本框 1"/>
          <p:cNvSpPr txBox="1"/>
          <p:nvPr>
            <p:custDataLst>
              <p:tags r:id="rId9"/>
            </p:custDataLst>
          </p:nvPr>
        </p:nvSpPr>
        <p:spPr>
          <a:xfrm>
            <a:off x="8466138" y="1861185"/>
            <a:ext cx="2409190" cy="36830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a:solidFill>
                  <a:schemeClr val="bg1"/>
                </a:solidFill>
                <a:latin typeface="微软雅黑" panose="020B0503020204020204" charset="-122"/>
                <a:ea typeface="微软雅黑" panose="020B0503020204020204" charset="-122"/>
              </a:rPr>
              <a:t> 3. 专心进餐</a:t>
            </a:r>
          </a:p>
        </p:txBody>
      </p:sp>
      <p:sp>
        <p:nvSpPr>
          <p:cNvPr id="101" name="文本框 100"/>
          <p:cNvSpPr txBox="1"/>
          <p:nvPr/>
        </p:nvSpPr>
        <p:spPr>
          <a:xfrm>
            <a:off x="1038543" y="2374265"/>
            <a:ext cx="3434715" cy="2999740"/>
          </a:xfrm>
          <a:prstGeom prst="rect">
            <a:avLst/>
          </a:prstGeom>
          <a:noFill/>
          <a:ln w="9525">
            <a:noFill/>
          </a:ln>
        </p:spPr>
        <p:txBody>
          <a:bodyPr wrap="square">
            <a:spAutoFit/>
          </a:bodyPr>
          <a:lstStyle/>
          <a:p>
            <a:pPr indent="0" fontAlgn="auto">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对于1岁左右的婴幼儿，家长应尽可能满足其自主进食的愿望，鼓励其手拿食物或使用勺子挖取食物。对于2岁以上的幼儿，家长应注意引导并鼓励其使用勺子、筷子等自主进餐，或用手抓食。</a:t>
            </a:r>
          </a:p>
        </p:txBody>
      </p:sp>
      <p:sp>
        <p:nvSpPr>
          <p:cNvPr id="11" name="文本框 10"/>
          <p:cNvSpPr txBox="1"/>
          <p:nvPr/>
        </p:nvSpPr>
        <p:spPr>
          <a:xfrm>
            <a:off x="4834573" y="2374265"/>
            <a:ext cx="2916555" cy="203009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每餐都应有大致固定的时间点以及时间限制，一般每餐的进食时间应控制在30分钟之内。</a:t>
            </a:r>
          </a:p>
        </p:txBody>
      </p:sp>
      <p:sp>
        <p:nvSpPr>
          <p:cNvPr id="12" name="文本框 11"/>
          <p:cNvSpPr txBox="1"/>
          <p:nvPr>
            <p:custDataLst>
              <p:tags r:id="rId10"/>
            </p:custDataLst>
          </p:nvPr>
        </p:nvSpPr>
        <p:spPr>
          <a:xfrm>
            <a:off x="8165783" y="2374265"/>
            <a:ext cx="3009900" cy="2030095"/>
          </a:xfrm>
          <a:prstGeom prst="rect">
            <a:avLst/>
          </a:prstGeom>
          <a:noFill/>
          <a:ln w="9525">
            <a:noFill/>
          </a:ln>
        </p:spPr>
        <p:txBody>
          <a:bodyPr wrap="square">
            <a:spAutoFit/>
          </a:bodyPr>
          <a:lstStyle/>
          <a:p>
            <a:pPr algn="l">
              <a:lnSpc>
                <a:spcPct val="175000"/>
              </a:lnSpc>
              <a:buClrTx/>
              <a:buSzTx/>
              <a:buFontTx/>
            </a:pPr>
            <a:r>
              <a:rPr lang="zh-CN" altLang="en-US" b="0" dirty="0">
                <a:solidFill>
                  <a:schemeClr val="bg2">
                    <a:lumMod val="25000"/>
                  </a:schemeClr>
                </a:solidFill>
                <a:latin typeface="微软雅黑" panose="020B0503020204020204" charset="-122"/>
                <a:ea typeface="微软雅黑" panose="020B0503020204020204" charset="-122"/>
              </a:rPr>
              <a:t>婴幼儿在进餐时，应尽可能做到全身心投入，不可边吃边玩，也不可边吃边看电视，更不可嬉笑打闹。</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645922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（六） 监测幼儿体重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幼儿体重是考核膳食质量的一项重要指标。一般来说，0—3岁的婴幼儿身高（长）、体重增长较快，3—6岁的幼儿体重每年增长2kg左右为宜。</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在排除疾病因素的前提下，体重增长过快，容易因营养过剩而导致肥胖或超重；增长过慢，可能会因营养不足而导致营养不良。这两种情况都是营养不均衡的表现。</a:t>
            </a:r>
          </a:p>
        </p:txBody>
      </p:sp>
      <p:pic>
        <p:nvPicPr>
          <p:cNvPr id="102" name="图片 101"/>
          <p:cNvPicPr/>
          <p:nvPr>
            <p:custDataLst>
              <p:tags r:id="rId2"/>
            </p:custDataLst>
          </p:nvPr>
        </p:nvPicPr>
        <p:blipFill>
          <a:blip r:embed="rId4"/>
          <a:srcRect l="5279" t="1840" r="3371" b="789"/>
          <a:stretch>
            <a:fillRect/>
          </a:stretch>
        </p:blipFill>
        <p:spPr>
          <a:xfrm>
            <a:off x="8340725" y="1434465"/>
            <a:ext cx="3131820" cy="3528060"/>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31595" y="1635098"/>
            <a:ext cx="9537700" cy="4107752"/>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27418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607128" y="2046141"/>
            <a:ext cx="9088582" cy="3326936"/>
          </a:xfrm>
          <a:prstGeom prst="rect">
            <a:avLst/>
          </a:prstGeom>
          <a:noFill/>
        </p:spPr>
        <p:txBody>
          <a:bodyPr wrap="square" rtlCol="0">
            <a:spAutoFit/>
          </a:bodyPr>
          <a:lstStyle/>
          <a:p>
            <a:pPr indent="457200" algn="just">
              <a:lnSpc>
                <a:spcPct val="175000"/>
              </a:lnSpc>
              <a:buClrTx/>
              <a:buSzTx/>
              <a:buNone/>
            </a:pPr>
            <a:r>
              <a:rPr sz="1750" dirty="0">
                <a:solidFill>
                  <a:schemeClr val="tx1">
                    <a:lumMod val="85000"/>
                    <a:lumOff val="15000"/>
                  </a:schemeClr>
                </a:solidFill>
                <a:latin typeface="+mn-ea"/>
                <a:cs typeface="+mn-ea"/>
              </a:rPr>
              <a:t>儿童的营养与健康状况是衡量国民营养状况的重要指标。随着我国经济的飞速发展和人民生活水平的不断提高，人们的膳食结构和饮食习惯发生了明显的改变。儿童的营养与健康状况引起了全社会的广泛关注，虽已在原有基础上有所改善，但目前依旧面临困难与挑战。</a:t>
            </a:r>
          </a:p>
          <a:p>
            <a:pPr indent="457200" algn="just">
              <a:lnSpc>
                <a:spcPct val="175000"/>
              </a:lnSpc>
              <a:buClrTx/>
              <a:buSzTx/>
              <a:buNone/>
            </a:pPr>
            <a:r>
              <a:rPr sz="1750" dirty="0">
                <a:solidFill>
                  <a:schemeClr val="tx1">
                    <a:lumMod val="85000"/>
                    <a:lumOff val="15000"/>
                  </a:schemeClr>
                </a:solidFill>
                <a:latin typeface="+mn-ea"/>
                <a:cs typeface="+mn-ea"/>
              </a:rPr>
              <a:t>0—6岁是培养良好膳食习惯的重要阶段。儿童时期的饮食习惯、偏好等一旦形成，将直接影响成年以后的健康状况。合理的营养与膳食管理，可为婴幼儿提供充足的营养，促进其身体生长发育，保证其身心健康，使其受益终身。</a:t>
            </a:r>
          </a:p>
          <a:p>
            <a:pPr indent="457200" algn="just">
              <a:lnSpc>
                <a:spcPct val="175000"/>
              </a:lnSpc>
              <a:buClrTx/>
              <a:buSzTx/>
              <a:buNone/>
            </a:pPr>
            <a:r>
              <a:rPr sz="1750" dirty="0">
                <a:solidFill>
                  <a:schemeClr val="tx1">
                    <a:lumMod val="85000"/>
                    <a:lumOff val="15000"/>
                  </a:schemeClr>
                </a:solidFill>
                <a:latin typeface="+mn-ea"/>
                <a:cs typeface="+mn-ea"/>
              </a:rPr>
              <a:t>本章将从营养与膳食管理概述、婴幼儿营养与膳食管理的内容及意义等方面进行阐述。</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856869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二、 学校营养与膳食管理的具体内容</a:t>
            </a:r>
          </a:p>
        </p:txBody>
      </p:sp>
      <p:cxnSp>
        <p:nvCxnSpPr>
          <p:cNvPr id="10" name="直接连接符 9"/>
          <p:cNvCxnSpPr/>
          <p:nvPr>
            <p:custDataLst>
              <p:tags r:id="rId2"/>
            </p:custDataLst>
          </p:nvPr>
        </p:nvCxnSpPr>
        <p:spPr>
          <a:xfrm>
            <a:off x="1679575" y="1554114"/>
            <a:ext cx="52730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custDataLst>
              <p:tags r:id="rId3"/>
            </p:custDataLst>
          </p:nvPr>
        </p:nvSpPr>
        <p:spPr>
          <a:xfrm>
            <a:off x="1013460" y="1828165"/>
            <a:ext cx="102317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制定科学、均衡的带量食谱</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带量食谱是在食谱的基础上，把膳食计划中各类食物的每周用量全部反映在食谱中，制定每餐或每日每人的各种食物原料的用量。</a:t>
            </a:r>
          </a:p>
          <a:p>
            <a:pPr indent="504190" algn="just" fontAlgn="auto">
              <a:lnSpc>
                <a:spcPct val="175000"/>
              </a:lnSpc>
              <a:buClrTx/>
              <a:buSzTx/>
              <a:buFontTx/>
            </a:pPr>
            <a:r>
              <a:rPr lang="zh-CN" altLang="en-US" sz="1900" b="1" dirty="0">
                <a:solidFill>
                  <a:srgbClr val="7DCEA1"/>
                </a:solidFill>
                <a:cs typeface="+mn-ea"/>
              </a:rPr>
              <a:t>1—3岁</a:t>
            </a:r>
            <a:r>
              <a:rPr lang="zh-CN" altLang="en-US" sz="1900" dirty="0">
                <a:solidFill>
                  <a:schemeClr val="bg2">
                    <a:lumMod val="25000"/>
                  </a:schemeClr>
                </a:solidFill>
                <a:latin typeface="微软雅黑" panose="020B0503020204020204" charset="-122"/>
                <a:ea typeface="微软雅黑" panose="020B0503020204020204" charset="-122"/>
              </a:rPr>
              <a:t>幼儿的乳牙逐渐萌出，咀嚼功能逐步完善，饮食应逐渐从以奶制品为主过渡到以更多食物为主。食物的种类应多样化，包括谷物、蔬菜、水果、蛋类、奶制品等，质地应软烂，烹调方式以蒸、煮、炖为主，避免油炸食物，以便幼儿消化和吸收。</a:t>
            </a:r>
          </a:p>
          <a:p>
            <a:pPr indent="504190" algn="just" fontAlgn="auto">
              <a:lnSpc>
                <a:spcPct val="175000"/>
              </a:lnSpc>
              <a:buClrTx/>
              <a:buSzTx/>
              <a:buFontTx/>
            </a:pPr>
            <a:r>
              <a:rPr lang="zh-CN" altLang="en-US" sz="1900" b="1" dirty="0">
                <a:solidFill>
                  <a:srgbClr val="7DCEA1"/>
                </a:solidFill>
                <a:cs typeface="+mn-ea"/>
              </a:rPr>
              <a:t>3—6岁</a:t>
            </a:r>
            <a:r>
              <a:rPr lang="zh-CN" altLang="en-US" sz="1900" dirty="0">
                <a:solidFill>
                  <a:schemeClr val="bg2">
                    <a:lumMod val="25000"/>
                  </a:schemeClr>
                </a:solidFill>
                <a:latin typeface="微软雅黑" panose="020B0503020204020204" charset="-122"/>
                <a:ea typeface="微软雅黑" panose="020B0503020204020204" charset="-122"/>
              </a:rPr>
              <a:t>的幼儿则应参照每日各种食物的进食量制定带量食谱，做到种类多、品种全，合理地搭配各种食物。</a:t>
            </a:r>
          </a:p>
        </p:txBody>
      </p:sp>
    </p:spTree>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16802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（二） 计算采购量及食堂分发量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带量食谱制定完成后，为方便采购，避免不必要的浪费，学校可根据带量食谱以及不同年龄段的分发量表，计算出采购量和每个班级的分发量。</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（三） 采购、验收各种原料</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每学期开学前，要求供货商提供工商经营许可证、卫生许可证、工作人员健康证、食品检验合格报告等材料，由学校存档。</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在采购时必须坚持质优价廉的原则，不采购腐烂变质的食品。肉类、蛋类等定点购买，并请工商、防疫等职能部门监督，确保安全、卫生、质优。</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调味品以及罐装、袋装食品必须从正规厂家进货，要求卫生许可证、出厂日期标识等必须齐全，严禁使用“三无”产品或过期产品。原料进食堂需由专人负责验收，并填写相关表格。</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（四） 制作食品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验收后的原料才可进入制作过程。膳食的准备，不仅要考虑营养是否全面，还要考虑幼儿的心理、生理特点。幼儿的胃容量小，消化液量也较少，经常进食某几种食物容易导致其厌食和偏食。因此，膳食准备要在制作上下功夫。在注意食物的色、香、味、形的同时，还应根据当地的饮食习惯，经常调换花色品种，以激发幼儿的食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在食物的制作上，应以清淡为主，少油、少盐、少糖，多选用蒸、煮、烧等烹制方法，以保证原料烹制后仍然具有软、烂、酥的特点。</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643064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（五） 按量发放，满足需要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食堂工作人员应严格按照分发量表、各班当日出勤人数、各班幼儿不同的食量，按量配餐，准备好每个班级的食物。</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在配餐时要把握适度原则，使餐食满足幼儿对各种营养素的需求，吃饱又不浪费，保证幼儿身体的正常发育。</a:t>
            </a:r>
          </a:p>
        </p:txBody>
      </p:sp>
      <p:pic>
        <p:nvPicPr>
          <p:cNvPr id="104" name="图片 103"/>
          <p:cNvPicPr/>
          <p:nvPr>
            <p:custDataLst>
              <p:tags r:id="rId2"/>
            </p:custDataLst>
          </p:nvPr>
        </p:nvPicPr>
        <p:blipFill>
          <a:blip r:embed="rId4"/>
          <a:stretch>
            <a:fillRect/>
          </a:stretch>
        </p:blipFill>
        <p:spPr>
          <a:xfrm>
            <a:off x="7929880" y="1535430"/>
            <a:ext cx="3891280" cy="2827655"/>
          </a:xfrm>
          <a:prstGeom prst="rect">
            <a:avLst/>
          </a:prstGeom>
          <a:noFill/>
          <a:ln w="9525">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（六） 班级进餐</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餐点送到班级以后，教师极具吸引力的餐点介绍会极大地激起幼儿的食欲。教师可利用集体氛围和情绪感染幼儿，为孩子们树立榜样。</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餐前可进行有关饮食的游戏或者念相关儿歌，营造轻松愉快的就餐氛围。教师也可采用情景带入等生动的形式介绍菜名，再形象地说说这些菜对人体的益处，激发幼儿对食物的兴趣。</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在教师指导幼儿进餐的同时，食堂工作人员可以进班巡视，实地了解餐点是否能满足班级需要、班级餐点分发得是否科学等，并做详细记录，作为制定食谱、改进工作的依据。</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13460" y="856615"/>
            <a:ext cx="102317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（七） 餐食费核算</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制定食谱时，要掌握当季供应新鲜蔬果的情况和各种食品的价格情况，选购物美价廉、营养价值高的食物。统计膳食结算表以后，要由分管园长主持并邀请食堂管理员、教师代表、保育员代表、会计、家长代表来参加每月一次的总结会，总结上月的膳食情况、餐食费收支情况等，并征求家长方的意见与建议等。</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856869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三、 婴幼儿营养与膳食管理的意义</a:t>
            </a:r>
          </a:p>
        </p:txBody>
      </p:sp>
      <p:cxnSp>
        <p:nvCxnSpPr>
          <p:cNvPr id="10" name="直接连接符 9"/>
          <p:cNvCxnSpPr/>
          <p:nvPr>
            <p:custDataLst>
              <p:tags r:id="rId2"/>
            </p:custDataLst>
          </p:nvPr>
        </p:nvCxnSpPr>
        <p:spPr>
          <a:xfrm>
            <a:off x="1679575" y="1554114"/>
            <a:ext cx="49161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13460" y="1828165"/>
            <a:ext cx="10231755" cy="23533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rgbClr val="61C38F"/>
                </a:solidFill>
                <a:cs typeface="+mn-ea"/>
              </a:rPr>
              <a:t>（一） 为婴幼儿提供充足的营养，促进其身体生长发育</a:t>
            </a:r>
          </a:p>
          <a:p>
            <a:pPr indent="504190" algn="just" fontAlgn="auto">
              <a:lnSpc>
                <a:spcPct val="175000"/>
              </a:lnSpc>
              <a:buClrTx/>
              <a:buSzTx/>
              <a:buFontTx/>
            </a:pPr>
            <a:r>
              <a:rPr lang="zh-CN" altLang="en-US" sz="2100" b="1" dirty="0">
                <a:solidFill>
                  <a:srgbClr val="61C38F"/>
                </a:solidFill>
                <a:cs typeface="+mn-ea"/>
              </a:rPr>
              <a:t>（二） 促进婴幼儿大脑及其功能的发育，为婴幼儿的学习和发展提供基础与保障</a:t>
            </a:r>
          </a:p>
          <a:p>
            <a:pPr indent="504190" algn="just" fontAlgn="auto">
              <a:lnSpc>
                <a:spcPct val="175000"/>
              </a:lnSpc>
              <a:buClrTx/>
              <a:buSzTx/>
              <a:buFontTx/>
            </a:pPr>
            <a:r>
              <a:rPr lang="zh-CN" altLang="en-US" sz="2100" b="1" dirty="0">
                <a:solidFill>
                  <a:srgbClr val="61C38F"/>
                </a:solidFill>
                <a:cs typeface="+mn-ea"/>
              </a:rPr>
              <a:t>（三） 有助于减少慢性疾病的发生，保障婴幼儿的身心健康</a:t>
            </a:r>
          </a:p>
          <a:p>
            <a:pPr indent="504190" algn="just" fontAlgn="auto">
              <a:lnSpc>
                <a:spcPct val="175000"/>
              </a:lnSpc>
              <a:buClrTx/>
              <a:buSzTx/>
              <a:buFontTx/>
            </a:pPr>
            <a:r>
              <a:rPr lang="zh-CN" altLang="en-US" sz="2100" b="1" dirty="0" smtClean="0">
                <a:solidFill>
                  <a:srgbClr val="61C38F"/>
                </a:solidFill>
                <a:cs typeface="+mn-ea"/>
              </a:rPr>
              <a:t>（</a:t>
            </a:r>
            <a:r>
              <a:rPr lang="zh-CN" altLang="en-US" sz="2100" b="1" dirty="0">
                <a:solidFill>
                  <a:srgbClr val="61C38F"/>
                </a:solidFill>
                <a:cs typeface="+mn-ea"/>
              </a:rPr>
              <a:t>四） 有利于婴幼儿养成良好的饮食习惯，使其受益终身</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54525"/>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84065"/>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sp>
        <p:nvSpPr>
          <p:cNvPr id="18" name="流程图: 数据 17"/>
          <p:cNvSpPr/>
          <p:nvPr/>
        </p:nvSpPr>
        <p:spPr>
          <a:xfrm flipH="1">
            <a:off x="2512895"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BE0C1"/>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98750" y="1990867"/>
            <a:ext cx="8455212" cy="3538220"/>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营养充足是婴幼儿健康的重要保障之一。此外，健康的生活方式是婴幼儿生长发育的重要前提，而健康的生活方式需要具备四个要素： 适当的运动、充足的休息、乐观的心态、均衡的营养。婴幼儿的喂养是一门学问，需从繁到简，深入浅出。随着经济与社会的不断发展，对于营养素的认识不断深入，因营养素问题所致慢性疾病而造成死亡率高的情况也得到不断认识。本章的重点是掌握营养相关概念、膳食管理相关概念，以及将两者贯通。通过本章的学习，学习者可以了解中国传统营养学对婴幼儿营养与膳食管理的贡献和重视，以及目前我国婴幼儿的营养现状，并且能够学以致用，以便今后更好地开展相关工作。</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chemeClr val="accent6">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43B179"/>
                </a:solidFill>
                <a:sym typeface="+mn-ea"/>
              </a:rPr>
              <a:t>本章小结</a:t>
            </a:r>
          </a:p>
        </p:txBody>
      </p:sp>
    </p:spTree>
  </p:cSld>
  <p:clrMapOvr>
    <a:masterClrMapping/>
  </p:clrMapOvr>
  <p:transition spd="slow">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509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080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320962"/>
            <a:ext cx="8505334" cy="1976120"/>
          </a:xfrm>
          <a:prstGeom prst="rect">
            <a:avLst/>
          </a:prstGeom>
          <a:noFill/>
        </p:spPr>
        <p:txBody>
          <a:bodyPr wrap="square" rtlCol="0">
            <a:spAutoFit/>
          </a:bodyPr>
          <a:lstStyle/>
          <a:p>
            <a:pPr indent="457200" algn="just">
              <a:lnSpc>
                <a:spcPct val="175000"/>
              </a:lnSpc>
              <a:buClrTx/>
              <a:buSzTx/>
              <a:buNone/>
            </a:pPr>
            <a:r>
              <a:rPr sz="1750" dirty="0">
                <a:solidFill>
                  <a:schemeClr val="tx1">
                    <a:lumMod val="85000"/>
                    <a:lumOff val="15000"/>
                  </a:schemeClr>
                </a:solidFill>
                <a:latin typeface="+mn-ea"/>
                <a:cs typeface="+mn-ea"/>
              </a:rPr>
              <a:t>1. 家庭营养与膳食管理的具体内容有哪些？</a:t>
            </a:r>
          </a:p>
          <a:p>
            <a:pPr indent="457200" algn="just">
              <a:lnSpc>
                <a:spcPct val="175000"/>
              </a:lnSpc>
              <a:buClrTx/>
              <a:buSzTx/>
              <a:buNone/>
            </a:pPr>
            <a:r>
              <a:rPr sz="1750" dirty="0">
                <a:solidFill>
                  <a:schemeClr val="tx1">
                    <a:lumMod val="85000"/>
                    <a:lumOff val="15000"/>
                  </a:schemeClr>
                </a:solidFill>
                <a:latin typeface="+mn-ea"/>
                <a:cs typeface="+mn-ea"/>
              </a:rPr>
              <a:t>2. 学校营养与膳食管理的工作流程是什么？</a:t>
            </a:r>
          </a:p>
          <a:p>
            <a:pPr indent="457200" algn="just">
              <a:lnSpc>
                <a:spcPct val="175000"/>
              </a:lnSpc>
              <a:buClrTx/>
              <a:buSzTx/>
              <a:buNone/>
            </a:pPr>
            <a:r>
              <a:rPr sz="1750" dirty="0">
                <a:solidFill>
                  <a:schemeClr val="tx1">
                    <a:lumMod val="85000"/>
                    <a:lumOff val="15000"/>
                  </a:schemeClr>
                </a:solidFill>
                <a:latin typeface="+mn-ea"/>
                <a:cs typeface="+mn-ea"/>
              </a:rPr>
              <a:t>3. 合理的营养与膳食管理对于婴幼儿有什么意义？</a:t>
            </a:r>
          </a:p>
          <a:p>
            <a:pPr indent="457200" algn="just">
              <a:lnSpc>
                <a:spcPct val="175000"/>
              </a:lnSpc>
              <a:buClrTx/>
              <a:buSzTx/>
              <a:buNone/>
            </a:pPr>
            <a:r>
              <a:rPr sz="1750" dirty="0">
                <a:solidFill>
                  <a:schemeClr val="tx1">
                    <a:lumMod val="85000"/>
                    <a:lumOff val="15000"/>
                  </a:schemeClr>
                </a:solidFill>
                <a:latin typeface="+mn-ea"/>
                <a:cs typeface="+mn-ea"/>
              </a:rPr>
              <a:t>4. 作为教育人员，你会如何协调家庭、学校营养与膳食管理之间的平衡？</a:t>
            </a:r>
          </a:p>
        </p:txBody>
      </p:sp>
      <p:sp>
        <p:nvSpPr>
          <p:cNvPr id="7" name="矩形: 圆角 6"/>
          <p:cNvSpPr/>
          <p:nvPr/>
        </p:nvSpPr>
        <p:spPr>
          <a:xfrm>
            <a:off x="1262742" y="15499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768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7461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7664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360484"/>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17617"/>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137447"/>
            <a:ext cx="8505334" cy="244792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1. 了解中国传统营养学对婴幼儿营养与膳食管理的贡献和重视，了解目前我国婴幼儿的营养现状。</a:t>
            </a:r>
          </a:p>
          <a:p>
            <a:pPr indent="457200" algn="just" fontAlgn="auto">
              <a:lnSpc>
                <a:spcPct val="175000"/>
              </a:lnSpc>
              <a:buClrTx/>
              <a:buSzTx/>
              <a:buNone/>
            </a:pPr>
            <a:r>
              <a:rPr sz="1750" dirty="0">
                <a:solidFill>
                  <a:schemeClr val="tx1">
                    <a:lumMod val="85000"/>
                    <a:lumOff val="15000"/>
                  </a:schemeClr>
                </a:solidFill>
                <a:latin typeface="+mn-ea"/>
                <a:cs typeface="+mn-ea"/>
              </a:rPr>
              <a:t>2. 熟悉营养与膳食管理的相关概念。</a:t>
            </a:r>
          </a:p>
          <a:p>
            <a:pPr indent="457200" algn="just" fontAlgn="auto">
              <a:lnSpc>
                <a:spcPct val="175000"/>
              </a:lnSpc>
              <a:buClrTx/>
              <a:buSzTx/>
              <a:buNone/>
            </a:pPr>
            <a:r>
              <a:rPr sz="1750" dirty="0">
                <a:solidFill>
                  <a:schemeClr val="tx1">
                    <a:lumMod val="85000"/>
                    <a:lumOff val="15000"/>
                  </a:schemeClr>
                </a:solidFill>
                <a:latin typeface="+mn-ea"/>
                <a:cs typeface="+mn-ea"/>
              </a:rPr>
              <a:t>3. 认识婴幼儿营养与膳食管理的具体内容。</a:t>
            </a:r>
          </a:p>
          <a:p>
            <a:pPr indent="457200" algn="just" fontAlgn="auto">
              <a:lnSpc>
                <a:spcPct val="175000"/>
              </a:lnSpc>
              <a:buClrTx/>
              <a:buSzTx/>
              <a:buNone/>
            </a:pPr>
            <a:r>
              <a:rPr sz="1750" dirty="0">
                <a:solidFill>
                  <a:schemeClr val="tx1">
                    <a:lumMod val="85000"/>
                    <a:lumOff val="15000"/>
                  </a:schemeClr>
                </a:solidFill>
                <a:latin typeface="+mn-ea"/>
                <a:cs typeface="+mn-ea"/>
              </a:rPr>
              <a:t>4. 掌握婴幼儿营养与膳食管理的意义。</a:t>
            </a:r>
          </a:p>
        </p:txBody>
      </p:sp>
      <p:sp>
        <p:nvSpPr>
          <p:cNvPr id="7" name="矩形: 圆角 6"/>
          <p:cNvSpPr/>
          <p:nvPr/>
        </p:nvSpPr>
        <p:spPr>
          <a:xfrm>
            <a:off x="1262742" y="1559463"/>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286394"/>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72100" y="774700"/>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55285" y="795020"/>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43B179"/>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7DCEA1"/>
              </a:solidFill>
              <a:effectLst/>
              <a:latin typeface="汉仪太极体简" panose="02010600000101010101" pitchFamily="2" charset="-122"/>
              <a:ea typeface="汉仪太极体简" panose="02010600000101010101" pitchFamily="2" charset="-122"/>
            </a:endParaRPr>
          </a:p>
        </p:txBody>
      </p:sp>
      <p:pic>
        <p:nvPicPr>
          <p:cNvPr id="9" name="图片 8" descr="卡通人物&#10;&#10;描述已自动生成"/>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l="34453" r="30255"/>
          <a:stretch>
            <a:fillRect/>
          </a:stretch>
        </p:blipFill>
        <p:spPr>
          <a:xfrm>
            <a:off x="7169150" y="828040"/>
            <a:ext cx="2956560" cy="6283960"/>
          </a:xfrm>
          <a:prstGeom prst="rect">
            <a:avLst/>
          </a:prstGeom>
        </p:spPr>
      </p:pic>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A5DDBD"/>
          </a:solidFill>
          <a:ln>
            <a:solidFill>
              <a:srgbClr val="3D9F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3171"/>
            <a:ext cx="9537700" cy="3559093"/>
          </a:xfrm>
          <a:prstGeom prst="roundRect">
            <a:avLst>
              <a:gd name="adj" fmla="val 7785"/>
            </a:avLst>
          </a:prstGeom>
          <a:solidFill>
            <a:srgbClr val="EEF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2742" y="1555018"/>
            <a:ext cx="9674678" cy="3687892"/>
          </a:xfrm>
          <a:prstGeom prst="roundRect">
            <a:avLst>
              <a:gd name="adj" fmla="val 7785"/>
            </a:avLst>
          </a:prstGeom>
          <a:noFill/>
          <a:ln w="25400">
            <a:solidFill>
              <a:srgbClr val="7DCE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A5DDBD"/>
          </a:solidFill>
          <a:ln>
            <a:solidFill>
              <a:srgbClr val="43B1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D9EBC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61C38F"/>
                </a:solidFill>
              </a:rPr>
              <a:t>本章导览</a:t>
            </a:r>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7" name="直接连接符 6"/>
          <p:cNvCxnSpPr/>
          <p:nvPr/>
        </p:nvCxnSpPr>
        <p:spPr>
          <a:xfrm>
            <a:off x="5897074" y="2416977"/>
            <a:ext cx="0" cy="699135"/>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sp>
        <p:nvSpPr>
          <p:cNvPr id="2" name="矩形: 圆角 1"/>
          <p:cNvSpPr/>
          <p:nvPr/>
        </p:nvSpPr>
        <p:spPr>
          <a:xfrm>
            <a:off x="4834890" y="2095500"/>
            <a:ext cx="2221865" cy="524510"/>
          </a:xfrm>
          <a:prstGeom prst="roundRect">
            <a:avLst>
              <a:gd name="adj" fmla="val 50000"/>
            </a:avLst>
          </a:prstGeom>
          <a:solidFill>
            <a:srgbClr val="61C38F"/>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4" name="文本框 23"/>
          <p:cNvSpPr txBox="1"/>
          <p:nvPr/>
        </p:nvSpPr>
        <p:spPr>
          <a:xfrm>
            <a:off x="5057140" y="2098675"/>
            <a:ext cx="1763395" cy="488315"/>
          </a:xfrm>
          <a:prstGeom prst="rect">
            <a:avLst/>
          </a:prstGeom>
          <a:noFill/>
        </p:spPr>
        <p:txBody>
          <a:bodyPr wrap="square" lIns="0" tIns="0" rtlCol="0">
            <a:spAutoFit/>
          </a:bodyPr>
          <a:lstStyle/>
          <a:p>
            <a:pPr algn="ctr">
              <a:lnSpc>
                <a:spcPct val="120000"/>
              </a:lnSpc>
            </a:pPr>
            <a:r>
              <a:rPr lang="zh-CN" altLang="en-US" sz="2400" b="1" dirty="0">
                <a:solidFill>
                  <a:schemeClr val="bg1"/>
                </a:solidFill>
                <a:cs typeface="+mn-ea"/>
                <a:sym typeface="+mn-lt"/>
              </a:rPr>
              <a:t>绪 论</a:t>
            </a:r>
          </a:p>
        </p:txBody>
      </p:sp>
      <p:cxnSp>
        <p:nvCxnSpPr>
          <p:cNvPr id="20" name="直接连接符 19"/>
          <p:cNvCxnSpPr/>
          <p:nvPr/>
        </p:nvCxnSpPr>
        <p:spPr>
          <a:xfrm>
            <a:off x="3799986" y="3107163"/>
            <a:ext cx="4194175" cy="0"/>
          </a:xfrm>
          <a:prstGeom prst="line">
            <a:avLst/>
          </a:prstGeom>
          <a:ln w="38100">
            <a:solidFill>
              <a:srgbClr val="61C38F"/>
            </a:soli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nvCxnSpPr>
        <p:spPr>
          <a:xfrm>
            <a:off x="8003540" y="3090545"/>
            <a:ext cx="0" cy="610870"/>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cxnSp>
        <p:nvCxnSpPr>
          <p:cNvPr id="30" name="直接连接符 29"/>
          <p:cNvCxnSpPr/>
          <p:nvPr/>
        </p:nvCxnSpPr>
        <p:spPr>
          <a:xfrm>
            <a:off x="3789680" y="3090545"/>
            <a:ext cx="635" cy="611505"/>
          </a:xfrm>
          <a:prstGeom prst="line">
            <a:avLst/>
          </a:prstGeom>
          <a:ln w="38100">
            <a:solidFill>
              <a:srgbClr val="61C38F"/>
            </a:solidFill>
            <a:tailEnd type="oval"/>
          </a:ln>
        </p:spPr>
        <p:style>
          <a:lnRef idx="1">
            <a:schemeClr val="accent3"/>
          </a:lnRef>
          <a:fillRef idx="0">
            <a:schemeClr val="accent3"/>
          </a:fillRef>
          <a:effectRef idx="0">
            <a:schemeClr val="accent3"/>
          </a:effectRef>
          <a:fontRef idx="minor">
            <a:schemeClr val="tx1"/>
          </a:fontRef>
        </p:style>
      </p:cxnSp>
      <p:sp>
        <p:nvSpPr>
          <p:cNvPr id="32" name="矩形: 圆角 2"/>
          <p:cNvSpPr/>
          <p:nvPr/>
        </p:nvSpPr>
        <p:spPr>
          <a:xfrm>
            <a:off x="6706870" y="3810635"/>
            <a:ext cx="2631440" cy="767080"/>
          </a:xfrm>
          <a:prstGeom prst="roundRect">
            <a:avLst>
              <a:gd name="adj" fmla="val 25165"/>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5" name="矩形: 圆角 11"/>
          <p:cNvSpPr/>
          <p:nvPr/>
        </p:nvSpPr>
        <p:spPr>
          <a:xfrm>
            <a:off x="2619375" y="3811270"/>
            <a:ext cx="2359025" cy="767080"/>
          </a:xfrm>
          <a:prstGeom prst="roundRect">
            <a:avLst>
              <a:gd name="adj" fmla="val 26158"/>
            </a:avLst>
          </a:prstGeom>
          <a:solidFill>
            <a:srgbClr val="D9EBCE"/>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nvSpPr>
        <p:spPr>
          <a:xfrm>
            <a:off x="2707640" y="3869055"/>
            <a:ext cx="2182495" cy="709930"/>
          </a:xfrm>
          <a:prstGeom prst="rect">
            <a:avLst/>
          </a:prstGeom>
          <a:noFill/>
        </p:spPr>
        <p:txBody>
          <a:bodyPr wrap="square" lIns="0" tIns="0" rtlCol="0">
            <a:spAutoFit/>
          </a:bodyPr>
          <a:lstStyle/>
          <a:p>
            <a:pPr algn="ctr">
              <a:lnSpc>
                <a:spcPct val="120000"/>
              </a:lnSpc>
            </a:pPr>
            <a:r>
              <a:rPr lang="zh-CN" altLang="en-US" dirty="0">
                <a:cs typeface="+mn-ea"/>
                <a:sym typeface="+mn-lt"/>
              </a:rPr>
              <a:t>营养与膳食管理</a:t>
            </a:r>
          </a:p>
          <a:p>
            <a:pPr algn="ctr">
              <a:lnSpc>
                <a:spcPct val="120000"/>
              </a:lnSpc>
            </a:pPr>
            <a:r>
              <a:rPr lang="zh-CN" altLang="en-US" dirty="0">
                <a:cs typeface="+mn-ea"/>
                <a:sym typeface="+mn-lt"/>
              </a:rPr>
              <a:t>概述</a:t>
            </a:r>
          </a:p>
        </p:txBody>
      </p:sp>
      <p:sp>
        <p:nvSpPr>
          <p:cNvPr id="39" name="文本框 38"/>
          <p:cNvSpPr txBox="1"/>
          <p:nvPr/>
        </p:nvSpPr>
        <p:spPr>
          <a:xfrm>
            <a:off x="6922770" y="3868420"/>
            <a:ext cx="2199640" cy="709930"/>
          </a:xfrm>
          <a:prstGeom prst="rect">
            <a:avLst/>
          </a:prstGeom>
          <a:noFill/>
        </p:spPr>
        <p:txBody>
          <a:bodyPr wrap="square" lIns="0" tIns="0" rtlCol="0">
            <a:spAutoFit/>
          </a:bodyPr>
          <a:lstStyle/>
          <a:p>
            <a:pPr algn="ctr">
              <a:lnSpc>
                <a:spcPct val="120000"/>
              </a:lnSpc>
            </a:pPr>
            <a:r>
              <a:rPr lang="zh-CN" altLang="en-US" dirty="0">
                <a:cs typeface="+mn-ea"/>
                <a:sym typeface="+mn-lt"/>
              </a:rPr>
              <a:t>婴幼儿营养与膳食管</a:t>
            </a:r>
          </a:p>
          <a:p>
            <a:pPr algn="ctr">
              <a:lnSpc>
                <a:spcPct val="120000"/>
              </a:lnSpc>
            </a:pPr>
            <a:r>
              <a:rPr lang="zh-CN" altLang="en-US" dirty="0">
                <a:cs typeface="+mn-ea"/>
                <a:sym typeface="+mn-lt"/>
              </a:rPr>
              <a:t>理的内容及意义</a:t>
            </a:r>
          </a:p>
        </p:txBody>
      </p:sp>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61C3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A5DDBD"/>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61C38F"/>
                </a:solidFill>
                <a:effectLst/>
                <a:cs typeface="+mn-ea"/>
                <a:sym typeface="+mn-lt"/>
              </a:rPr>
              <a:t>第一节    营养与膳食管理概述</a:t>
            </a: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custDataLst>
                <p:tags r:id="rId28"/>
              </p:custDataLst>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custDataLst>
                <p:tags r:id="rId29"/>
              </p:custDataLst>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5208588" y="5778501"/>
            <a:ext cx="246063" cy="246063"/>
            <a:chOff x="4751388" y="6130926"/>
            <a:chExt cx="246063" cy="246063"/>
          </a:xfrm>
        </p:grpSpPr>
        <p:sp>
          <p:nvSpPr>
            <p:cNvPr id="19" name="Freeform 29"/>
            <p:cNvSpPr/>
            <p:nvPr>
              <p:custDataLst>
                <p:tags r:id="rId26"/>
              </p:custDataLst>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custDataLst>
                <p:tags r:id="rId27"/>
              </p:custDataLst>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custDataLst>
                <p:tags r:id="rId22"/>
              </p:custDataLst>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custDataLst>
                <p:tags r:id="rId23"/>
              </p:custDataLst>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custDataLst>
                <p:tags r:id="rId24"/>
              </p:custDataLst>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custDataLst>
                <p:tags r:id="rId25"/>
              </p:custDataLst>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7543674" y="4591050"/>
            <a:ext cx="962025" cy="1385888"/>
            <a:chOff x="4576763" y="4421188"/>
            <a:chExt cx="962025" cy="1385888"/>
          </a:xfrm>
        </p:grpSpPr>
        <p:sp>
          <p:nvSpPr>
            <p:cNvPr id="27" name="Freeform 39"/>
            <p:cNvSpPr/>
            <p:nvPr>
              <p:custDataLst>
                <p:tags r:id="rId11"/>
              </p:custDataLst>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custDataLst>
                <p:tags r:id="rId12"/>
              </p:custDataLst>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custDataLst>
                <p:tags r:id="rId13"/>
              </p:custDataLst>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custDataLst>
                <p:tags r:id="rId14"/>
              </p:custDataLst>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custDataLst>
                <p:tags r:id="rId15"/>
              </p:custDataLst>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custDataLst>
                <p:tags r:id="rId16"/>
              </p:custDataLst>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custDataLst>
                <p:tags r:id="rId17"/>
              </p:custDataLst>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custDataLst>
                <p:tags r:id="rId18"/>
              </p:custDataLst>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custDataLst>
                <p:tags r:id="rId19"/>
              </p:custDataLst>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custDataLst>
                <p:tags r:id="rId20"/>
              </p:custDataLst>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custDataLst>
                <p:tags r:id="rId21"/>
              </p:custDataLst>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pic>
        <p:nvPicPr>
          <p:cNvPr id="2" name="图片 1" descr="形状&#10;&#10;中度可信度描述已自动生成"/>
          <p:cNvPicPr>
            <a:picLocks noChangeAspect="1"/>
          </p:cNvPicPr>
          <p:nvPr>
            <p:custDataLst>
              <p:tags r:id="rId10"/>
            </p:custDataLst>
          </p:nvPr>
        </p:nvPicPr>
        <p:blipFill rotWithShape="1">
          <a:blip r:embed="rId32" cstate="print">
            <a:extLst>
              <a:ext uri="{28A0092B-C50C-407E-A947-70E740481C1C}">
                <a14:useLocalDpi xmlns:a14="http://schemas.microsoft.com/office/drawing/2010/main" val="0"/>
              </a:ext>
            </a:extLst>
          </a:blip>
          <a:srcRect r="90532" b="74613"/>
          <a:stretch>
            <a:fillRect/>
          </a:stretch>
        </p:blipFill>
        <p:spPr>
          <a:xfrm>
            <a:off x="10056817" y="5267497"/>
            <a:ext cx="626807" cy="607986"/>
          </a:xfrm>
          <a:prstGeom prst="rect">
            <a:avLst/>
          </a:prstGeom>
        </p:spPr>
      </p:pic>
      <p:pic>
        <p:nvPicPr>
          <p:cNvPr id="6" name="图片 5" descr="摄图网_400281925_丰富的水果（企业商用）"/>
          <p:cNvPicPr>
            <a:picLocks noChangeAspect="1"/>
          </p:cNvPicPr>
          <p:nvPr/>
        </p:nvPicPr>
        <p:blipFill>
          <a:blip r:embed="rId33"/>
          <a:stretch>
            <a:fillRect/>
          </a:stretch>
        </p:blipFill>
        <p:spPr>
          <a:xfrm>
            <a:off x="581660" y="3430905"/>
            <a:ext cx="4336415" cy="3010535"/>
          </a:xfrm>
          <a:prstGeom prst="rect">
            <a:avLst/>
          </a:prstGeom>
        </p:spPr>
      </p:pic>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9825" y="655320"/>
            <a:ext cx="2009140" cy="532130"/>
          </a:xfrm>
        </p:spPr>
        <p:txBody>
          <a:bodyPr/>
          <a:lstStyle/>
          <a:p>
            <a:r>
              <a:rPr lang="zh-CN" altLang="en-US" sz="2600" b="1" dirty="0">
                <a:solidFill>
                  <a:srgbClr val="61C38F"/>
                </a:solidFill>
                <a:latin typeface="+mn-lt"/>
                <a:cs typeface="+mn-ea"/>
                <a:sym typeface="+mn-lt"/>
              </a:rPr>
              <a:t>案例导入</a:t>
            </a:r>
          </a:p>
        </p:txBody>
      </p:sp>
      <p:sp>
        <p:nvSpPr>
          <p:cNvPr id="100" name="文本框 99"/>
          <p:cNvSpPr txBox="1"/>
          <p:nvPr/>
        </p:nvSpPr>
        <p:spPr>
          <a:xfrm>
            <a:off x="1034415" y="871855"/>
            <a:ext cx="10156190" cy="5339080"/>
          </a:xfrm>
          <a:prstGeom prst="rect">
            <a:avLst/>
          </a:prstGeom>
          <a:noFill/>
          <a:ln w="9525">
            <a:noFill/>
          </a:ln>
        </p:spPr>
        <p:txBody>
          <a:bodyPr wrap="square">
            <a:spAutoFit/>
          </a:bodyPr>
          <a:lstStyle/>
          <a:p>
            <a:pPr indent="0" algn="ctr" fontAlgn="auto">
              <a:lnSpc>
                <a:spcPct val="175000"/>
              </a:lnSpc>
              <a:buClrTx/>
              <a:buSzTx/>
              <a:buFontTx/>
            </a:pPr>
            <a:r>
              <a:rPr lang="zh-CN" altLang="en-US" sz="2000" b="1" dirty="0">
                <a:solidFill>
                  <a:srgbClr val="43B179"/>
                </a:solidFill>
                <a:cs typeface="+mn-ea"/>
              </a:rPr>
              <a:t>2030年，全国将有近5000万“小胖墩”</a:t>
            </a:r>
          </a:p>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由北京大学公共卫生学院、首都儿科研究所、农业农村部食物与营养发展研究所、中国营养学会等多家机构的专家联合编写的首部《中国儿童肥胖报告》指出，自20世纪90年代以来，我国儿童的超重率和肥胖率不断攀升。1985年至2005年，我国主要大城市0岁至7岁儿童肥胖检出率由0.9%增长至3.2%，肥胖人数也由141万人增至404万人；估测目前0岁至7岁儿童的肥胖率约为4.3%。1985年至2014年，我国7岁以上学龄儿童的超重率由2.1%增至12.2%，肥胖率则由0.5%增至7.3%，相应地，超重和肥胖人数也由615万人增至3496万人。如果不采取有效的干预措施，到2030年，我国0岁至7岁儿童的肥胖检出率将达到6.0%，肥胖儿童数将增至664万人；7岁及以上学龄儿童的超重及肥胖检出率将28.0%，超重和肥胖的儿童人数将增至4948万人。</a:t>
            </a:r>
          </a:p>
        </p:txBody>
      </p:sp>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34415" y="871855"/>
            <a:ext cx="10156190" cy="4799965"/>
          </a:xfrm>
          <a:prstGeom prst="rect">
            <a:avLst/>
          </a:prstGeom>
          <a:noFill/>
          <a:ln w="9525">
            <a:noFill/>
          </a:ln>
        </p:spPr>
        <p:txBody>
          <a:bodyPr wrap="square">
            <a:spAutoFit/>
          </a:bodyPr>
          <a:lstStyle/>
          <a:p>
            <a:pPr indent="485775" algn="just" fontAlgn="auto">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专家指出，儿童肥胖的发生和流行受到遗传、环境、社会文化等多种因素的共同影响。父母双方、仅父亲、仅母亲超重或肥胖的儿童，发生超重或肥胖的概率分别是父母双方均为正常体重的儿童的4.0倍、3.1倍和2.71倍。出生前母亲的体形及营养代谢状况、儿童期的环境因素，也会增加儿童期甚至成年期与肥胖相关的慢性疾病发生的风险。同时，膳食结构的改变、身体活动的减少及不健康的饮食行为等均会增加肥胖发生的风险。除此以外，肠道菌群的组成在肥胖的发展过程中也会起到一定作用。</a:t>
            </a:r>
          </a:p>
          <a:p>
            <a:pPr indent="485775" algn="just">
              <a:lnSpc>
                <a:spcPct val="170000"/>
              </a:lnSpc>
              <a:buClrTx/>
              <a:buSzTx/>
              <a:buFontTx/>
            </a:pPr>
            <a:r>
              <a:rPr lang="zh-CN" altLang="en-US" sz="2000" b="0" dirty="0">
                <a:solidFill>
                  <a:schemeClr val="tx1">
                    <a:lumMod val="85000"/>
                    <a:lumOff val="15000"/>
                  </a:schemeClr>
                </a:solidFill>
                <a:latin typeface="楷体" panose="02010609060101010101" charset="-122"/>
                <a:ea typeface="楷体" panose="02010609060101010101" charset="-122"/>
                <a:cs typeface="楷体" panose="02010609060101010101" charset="-122"/>
              </a:rPr>
              <a:t>现阶段的儿童膳食结构与肥胖之间有何关系？除了肥胖，儿童的营养与膳食是否还存在其他问题？家庭和校园怎样实施儿童营养与膳食管理？合理的营养与膳食管理对于儿童具有什么意义？本章将对以上问题进行探讨。</a:t>
            </a:r>
          </a:p>
        </p:txBody>
      </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37055" y="1029970"/>
            <a:ext cx="8568690" cy="445135"/>
          </a:xfrm>
          <a:prstGeom prst="rect">
            <a:avLst/>
          </a:prstGeom>
          <a:noFill/>
        </p:spPr>
        <p:txBody>
          <a:bodyPr wrap="square">
            <a:spAutoFit/>
          </a:bodyPr>
          <a:lstStyle/>
          <a:p>
            <a:pPr algn="l" fontAlgn="auto"/>
            <a:r>
              <a:rPr lang="zh-CN" altLang="en-US" sz="2300" b="1" dirty="0">
                <a:solidFill>
                  <a:srgbClr val="61C38F"/>
                </a:solidFill>
                <a:cs typeface="+mn-ea"/>
                <a:sym typeface="+mn-lt"/>
              </a:rPr>
              <a:t>一、 营养与膳食管理的相关概念</a:t>
            </a:r>
          </a:p>
        </p:txBody>
      </p:sp>
      <p:cxnSp>
        <p:nvCxnSpPr>
          <p:cNvPr id="10" name="直接连接符 9"/>
          <p:cNvCxnSpPr/>
          <p:nvPr>
            <p:custDataLst>
              <p:tags r:id="rId2"/>
            </p:custDataLst>
          </p:nvPr>
        </p:nvCxnSpPr>
        <p:spPr>
          <a:xfrm>
            <a:off x="1679575" y="1554114"/>
            <a:ext cx="47491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7" name="矩形: 圆角 12"/>
          <p:cNvSpPr/>
          <p:nvPr>
            <p:custDataLst>
              <p:tags r:id="rId3"/>
            </p:custDataLst>
          </p:nvPr>
        </p:nvSpPr>
        <p:spPr>
          <a:xfrm>
            <a:off x="1387475" y="2120900"/>
            <a:ext cx="4526915" cy="3495040"/>
          </a:xfrm>
          <a:prstGeom prst="roundRect">
            <a:avLst>
              <a:gd name="adj" fmla="val 10078"/>
            </a:avLst>
          </a:prstGeom>
          <a:solidFill>
            <a:srgbClr val="FFFFFF"/>
          </a:solidFill>
          <a:ln w="28575" cap="flat" cmpd="sng" algn="ctr">
            <a:solidFill>
              <a:srgbClr val="61C38F"/>
            </a:solidFill>
            <a:prstDash val="solid"/>
            <a:miter lim="800000"/>
          </a:ln>
          <a:effectLst>
            <a:outerShdw blurRad="254000" dist="63500" dir="5400000" algn="t" rotWithShape="0">
              <a:srgbClr val="61C38F">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8" name="文本框 17"/>
          <p:cNvSpPr txBox="1"/>
          <p:nvPr>
            <p:custDataLst>
              <p:tags r:id="rId4"/>
            </p:custDataLst>
          </p:nvPr>
        </p:nvSpPr>
        <p:spPr>
          <a:xfrm>
            <a:off x="1645920" y="2302510"/>
            <a:ext cx="4059555" cy="3088640"/>
          </a:xfrm>
          <a:prstGeom prst="rect">
            <a:avLst/>
          </a:prstGeom>
          <a:noFill/>
        </p:spPr>
        <p:txBody>
          <a:bodyPr wrap="square" lIns="0" tIns="0" rtlCol="0" anchor="t">
            <a:spAutoFit/>
          </a:bodyPr>
          <a:lstStyle/>
          <a:p>
            <a:pPr algn="just">
              <a:lnSpc>
                <a:spcPct val="150000"/>
              </a:lnSpc>
              <a:buClrTx/>
              <a:buSzTx/>
              <a:buFontTx/>
            </a:pPr>
            <a:r>
              <a:rPr lang="zh-CN" altLang="en-US" sz="2100" b="1" dirty="0">
                <a:solidFill>
                  <a:srgbClr val="61C38F"/>
                </a:solidFill>
                <a:cs typeface="+mn-ea"/>
                <a:sym typeface="+mn-ea"/>
              </a:rPr>
              <a:t>（一） 营养</a:t>
            </a:r>
            <a:endParaRPr lang="zh-CN" altLang="en-US" sz="2000" b="1" dirty="0">
              <a:solidFill>
                <a:srgbClr val="61C38F"/>
              </a:solidFill>
              <a:cs typeface="+mn-ea"/>
              <a:sym typeface="+mn-ea"/>
            </a:endParaRPr>
          </a:p>
          <a:p>
            <a:pPr algn="just">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营养，原意为谋求养身，指人体为了满足生理需要、维持生命活动而从外界摄取和利用食物养料的生物学过程。因此，营养所表示的是一种“作用”“行为”“生物学过程”。</a:t>
            </a:r>
          </a:p>
        </p:txBody>
      </p:sp>
      <p:sp>
        <p:nvSpPr>
          <p:cNvPr id="19" name="矩形: 圆角 12"/>
          <p:cNvSpPr/>
          <p:nvPr>
            <p:custDataLst>
              <p:tags r:id="rId5"/>
            </p:custDataLst>
          </p:nvPr>
        </p:nvSpPr>
        <p:spPr>
          <a:xfrm>
            <a:off x="6692265" y="2120900"/>
            <a:ext cx="4318635" cy="3495040"/>
          </a:xfrm>
          <a:prstGeom prst="roundRect">
            <a:avLst>
              <a:gd name="adj" fmla="val 10078"/>
            </a:avLst>
          </a:prstGeom>
          <a:solidFill>
            <a:srgbClr val="FFFFFF"/>
          </a:solidFill>
          <a:ln w="28575" cap="flat" cmpd="sng" algn="ctr">
            <a:solidFill>
              <a:srgbClr val="61C38F"/>
            </a:solidFill>
            <a:prstDash val="solid"/>
            <a:miter lim="800000"/>
          </a:ln>
          <a:effectLst>
            <a:outerShdw blurRad="254000" dist="63500" dir="5400000" algn="t" rotWithShape="0">
              <a:srgbClr val="61C38F">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20" name="文本框 19"/>
          <p:cNvSpPr txBox="1"/>
          <p:nvPr>
            <p:custDataLst>
              <p:tags r:id="rId6"/>
            </p:custDataLst>
          </p:nvPr>
        </p:nvSpPr>
        <p:spPr>
          <a:xfrm>
            <a:off x="6931660" y="2302510"/>
            <a:ext cx="3856355" cy="2576830"/>
          </a:xfrm>
          <a:prstGeom prst="rect">
            <a:avLst/>
          </a:prstGeom>
          <a:noFill/>
        </p:spPr>
        <p:txBody>
          <a:bodyPr wrap="square" lIns="0" tIns="0" rtlCol="0" anchor="t">
            <a:spAutoFit/>
          </a:bodyPr>
          <a:lstStyle/>
          <a:p>
            <a:pPr algn="just">
              <a:lnSpc>
                <a:spcPct val="150000"/>
              </a:lnSpc>
              <a:buClrTx/>
              <a:buSzTx/>
              <a:buFontTx/>
            </a:pPr>
            <a:r>
              <a:rPr lang="zh-CN" altLang="en-US" sz="2100" b="1" dirty="0">
                <a:solidFill>
                  <a:srgbClr val="61C38F"/>
                </a:solidFill>
                <a:cs typeface="+mn-ea"/>
                <a:sym typeface="+mn-ea"/>
              </a:rPr>
              <a:t>（二） 健康</a:t>
            </a:r>
            <a:endParaRPr lang="zh-CN" altLang="en-US" sz="2000" b="1" dirty="0">
              <a:solidFill>
                <a:srgbClr val="61C38F"/>
              </a:solidFill>
              <a:cs typeface="+mn-ea"/>
              <a:sym typeface="+mn-ea"/>
            </a:endParaRPr>
          </a:p>
          <a:p>
            <a:pPr indent="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世界卫生组织对健康的定义为： 健康不仅仅是没有疾病或不虚弱，而且是身体的、精神的健康和社会适应的完好状态。</a:t>
            </a:r>
          </a:p>
        </p:txBody>
      </p:sp>
    </p:spTree>
  </p:cSld>
  <p:clrMapOvr>
    <a:masterClrMapping/>
  </p:clrMapOvr>
  <p:transition spd="slow">
    <p:rand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PA" val="v3.0.1"/>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5774</Words>
  <Application>Microsoft Office PowerPoint</Application>
  <PresentationFormat>宽屏</PresentationFormat>
  <Paragraphs>145</Paragraphs>
  <Slides>40</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40</vt:i4>
      </vt:variant>
    </vt:vector>
  </HeadingPairs>
  <TitlesOfParts>
    <vt:vector size="51" baseType="lpstr">
      <vt:lpstr>等线</vt:lpstr>
      <vt:lpstr>汉仪太极体简</vt:lpstr>
      <vt:lpstr>楷体</vt:lpstr>
      <vt:lpstr>宋体</vt:lpstr>
      <vt:lpstr>微软雅黑</vt:lpstr>
      <vt:lpstr>字魂27号-布丁体</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191</cp:revision>
  <dcterms:created xsi:type="dcterms:W3CDTF">2022-05-22T12:08:00Z</dcterms:created>
  <dcterms:modified xsi:type="dcterms:W3CDTF">2023-03-09T01:16:23Z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1CC6F21DC4424AACA767A35CA985498D</vt:lpwstr>
  </property>
  <property fmtid="{D5CDD505-2E9C-101B-9397-08002B2CF9AE}" pid="3" name="KSOProductBuildVer">
    <vt:lpwstr>2052-11.1.0.13703</vt:lpwstr>
  </property>
</Properties>
</file>