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2.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3.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4.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5.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3"/>
  </p:notesMasterIdLst>
  <p:handoutMasterIdLst>
    <p:handoutMasterId r:id="rId104"/>
  </p:handoutMasterIdLst>
  <p:sldIdLst>
    <p:sldId id="286" r:id="rId2"/>
    <p:sldId id="291" r:id="rId3"/>
    <p:sldId id="327" r:id="rId4"/>
    <p:sldId id="328" r:id="rId5"/>
    <p:sldId id="329" r:id="rId6"/>
    <p:sldId id="299" r:id="rId7"/>
    <p:sldId id="506" r:id="rId8"/>
    <p:sldId id="930" r:id="rId9"/>
    <p:sldId id="931" r:id="rId10"/>
    <p:sldId id="632" r:id="rId11"/>
    <p:sldId id="934" r:id="rId12"/>
    <p:sldId id="936" r:id="rId13"/>
    <p:sldId id="937" r:id="rId14"/>
    <p:sldId id="938" r:id="rId15"/>
    <p:sldId id="939" r:id="rId16"/>
    <p:sldId id="940" r:id="rId17"/>
    <p:sldId id="941" r:id="rId18"/>
    <p:sldId id="942" r:id="rId19"/>
    <p:sldId id="943" r:id="rId20"/>
    <p:sldId id="944" r:id="rId21"/>
    <p:sldId id="945" r:id="rId22"/>
    <p:sldId id="946" r:id="rId23"/>
    <p:sldId id="947" r:id="rId24"/>
    <p:sldId id="948" r:id="rId25"/>
    <p:sldId id="949" r:id="rId26"/>
    <p:sldId id="932" r:id="rId27"/>
    <p:sldId id="952" r:id="rId28"/>
    <p:sldId id="953" r:id="rId29"/>
    <p:sldId id="954" r:id="rId30"/>
    <p:sldId id="955" r:id="rId31"/>
    <p:sldId id="956" r:id="rId32"/>
    <p:sldId id="957" r:id="rId33"/>
    <p:sldId id="950" r:id="rId34"/>
    <p:sldId id="958" r:id="rId35"/>
    <p:sldId id="959" r:id="rId36"/>
    <p:sldId id="960" r:id="rId37"/>
    <p:sldId id="1025" r:id="rId38"/>
    <p:sldId id="1026" r:id="rId39"/>
    <p:sldId id="1027" r:id="rId40"/>
    <p:sldId id="1028" r:id="rId41"/>
    <p:sldId id="1029" r:id="rId42"/>
    <p:sldId id="1030" r:id="rId43"/>
    <p:sldId id="1031" r:id="rId44"/>
    <p:sldId id="1032" r:id="rId45"/>
    <p:sldId id="1033" r:id="rId46"/>
    <p:sldId id="1035" r:id="rId47"/>
    <p:sldId id="1036" r:id="rId48"/>
    <p:sldId id="1034" r:id="rId49"/>
    <p:sldId id="1037" r:id="rId50"/>
    <p:sldId id="1038" r:id="rId51"/>
    <p:sldId id="1039" r:id="rId52"/>
    <p:sldId id="1040" r:id="rId53"/>
    <p:sldId id="1041" r:id="rId54"/>
    <p:sldId id="1042" r:id="rId55"/>
    <p:sldId id="1043" r:id="rId56"/>
    <p:sldId id="1044" r:id="rId57"/>
    <p:sldId id="1045" r:id="rId58"/>
    <p:sldId id="1046" r:id="rId59"/>
    <p:sldId id="951" r:id="rId60"/>
    <p:sldId id="935" r:id="rId61"/>
    <p:sldId id="1050" r:id="rId62"/>
    <p:sldId id="1053" r:id="rId63"/>
    <p:sldId id="1051" r:id="rId64"/>
    <p:sldId id="1052" r:id="rId65"/>
    <p:sldId id="1054" r:id="rId66"/>
    <p:sldId id="1055" r:id="rId67"/>
    <p:sldId id="1056" r:id="rId68"/>
    <p:sldId id="1057" r:id="rId69"/>
    <p:sldId id="1058" r:id="rId70"/>
    <p:sldId id="1059" r:id="rId71"/>
    <p:sldId id="1060" r:id="rId72"/>
    <p:sldId id="1061" r:id="rId73"/>
    <p:sldId id="1062" r:id="rId74"/>
    <p:sldId id="1063" r:id="rId75"/>
    <p:sldId id="1064" r:id="rId76"/>
    <p:sldId id="1065" r:id="rId77"/>
    <p:sldId id="1066" r:id="rId78"/>
    <p:sldId id="1088" r:id="rId79"/>
    <p:sldId id="1067" r:id="rId80"/>
    <p:sldId id="1068" r:id="rId81"/>
    <p:sldId id="1070" r:id="rId82"/>
    <p:sldId id="1071" r:id="rId83"/>
    <p:sldId id="1072" r:id="rId84"/>
    <p:sldId id="1073" r:id="rId85"/>
    <p:sldId id="1074" r:id="rId86"/>
    <p:sldId id="1075" r:id="rId87"/>
    <p:sldId id="1076" r:id="rId88"/>
    <p:sldId id="1077" r:id="rId89"/>
    <p:sldId id="1078" r:id="rId90"/>
    <p:sldId id="1079" r:id="rId91"/>
    <p:sldId id="1080" r:id="rId92"/>
    <p:sldId id="1081" r:id="rId93"/>
    <p:sldId id="1082" r:id="rId94"/>
    <p:sldId id="1083" r:id="rId95"/>
    <p:sldId id="1084" r:id="rId96"/>
    <p:sldId id="1085" r:id="rId97"/>
    <p:sldId id="1086" r:id="rId98"/>
    <p:sldId id="502" r:id="rId99"/>
    <p:sldId id="503" r:id="rId100"/>
    <p:sldId id="1087" r:id="rId101"/>
    <p:sldId id="504" r:id="rId102"/>
  </p:sldIdLst>
  <p:sldSz cx="12192000" cy="6858000"/>
  <p:notesSz cx="6858000" cy="9144000"/>
  <p:custDataLst>
    <p:tags r:id="rId10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DCEA1"/>
    <a:srgbClr val="ABE0C1"/>
    <a:srgbClr val="43B179"/>
    <a:srgbClr val="83B5E0"/>
    <a:srgbClr val="E7F1FA"/>
    <a:srgbClr val="FDEFE3"/>
    <a:srgbClr val="F39D57"/>
    <a:srgbClr val="F1F8ED"/>
    <a:srgbClr val="F9FCF7"/>
    <a:srgbClr val="75CB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122627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1938838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2482636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54201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21</a:t>
            </a:fld>
            <a:endParaRPr lang="zh-CN" altLang="en-US"/>
          </a:p>
        </p:txBody>
      </p:sp>
    </p:spTree>
    <p:extLst>
      <p:ext uri="{BB962C8B-B14F-4D97-AF65-F5344CB8AC3E}">
        <p14:creationId xmlns:p14="http://schemas.microsoft.com/office/powerpoint/2010/main" val="2474158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80</a:t>
            </a:fld>
            <a:endParaRPr lang="zh-CN" altLang="en-US"/>
          </a:p>
        </p:txBody>
      </p:sp>
    </p:spTree>
    <p:extLst>
      <p:ext uri="{BB962C8B-B14F-4D97-AF65-F5344CB8AC3E}">
        <p14:creationId xmlns:p14="http://schemas.microsoft.com/office/powerpoint/2010/main" val="2482390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87</a:t>
            </a:fld>
            <a:endParaRPr lang="zh-CN" altLang="en-US"/>
          </a:p>
        </p:txBody>
      </p:sp>
    </p:spTree>
    <p:extLst>
      <p:ext uri="{BB962C8B-B14F-4D97-AF65-F5344CB8AC3E}">
        <p14:creationId xmlns:p14="http://schemas.microsoft.com/office/powerpoint/2010/main" val="2204411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101</a:t>
            </a:fld>
            <a:endParaRPr lang="zh-CN" altLang="en-US"/>
          </a:p>
        </p:txBody>
      </p:sp>
    </p:spTree>
    <p:extLst>
      <p:ext uri="{BB962C8B-B14F-4D97-AF65-F5344CB8AC3E}">
        <p14:creationId xmlns:p14="http://schemas.microsoft.com/office/powerpoint/2010/main" val="256167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Master" Target="../slideMasters/slideMaster1.xml"/><Relationship Id="rId1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0" name="图片 39" descr="图标&#10;&#10;描述已自动生成"/>
          <p:cNvPicPr>
            <a:picLocks noChangeAspect="1"/>
          </p:cNvPicPr>
          <p:nvPr userDrawn="1">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9836785" y="636905"/>
            <a:ext cx="1298575" cy="1144270"/>
          </a:xfrm>
          <a:prstGeom prst="rect">
            <a:avLst/>
          </a:prstGeom>
        </p:spPr>
      </p:pic>
      <p:pic>
        <p:nvPicPr>
          <p:cNvPr id="21" name="图片 20" descr="图标&#10;&#10;描述已自动生成"/>
          <p:cNvPicPr>
            <a:picLocks noChangeAspect="1"/>
          </p:cNvPicPr>
          <p:nvPr userDrawn="1">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rot="961639">
            <a:off x="10695940" y="621030"/>
            <a:ext cx="883285" cy="1409700"/>
          </a:xfrm>
          <a:prstGeom prst="rect">
            <a:avLst/>
          </a:prstGeom>
        </p:spPr>
      </p:pic>
      <p:pic>
        <p:nvPicPr>
          <p:cNvPr id="13" name="图片 12" descr="人在玩飞盘&#10;&#10;低可信度描述已自动生成"/>
          <p:cNvPicPr>
            <a:picLocks noChangeAspect="1"/>
          </p:cNvPicPr>
          <p:nvPr userDrawn="1">
            <p:custDataLst>
              <p:tags r:id="rId3"/>
            </p:custDataLst>
          </p:nvPr>
        </p:nvPicPr>
        <p:blipFill rotWithShape="1">
          <a:blip r:embed="rId1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custDataLst>
              <p:tags r:id="rId4"/>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custDataLst>
              <p:tags r:id="rId5"/>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1" name="图片 40" descr="图片包含 游戏机, 粉色&#10;&#10;描述已自动生成"/>
          <p:cNvPicPr>
            <a:picLocks noChangeAspect="1"/>
          </p:cNvPicPr>
          <p:nvPr userDrawn="1">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custDataLst>
              <p:tags r:id="rId7"/>
            </p:custDataLst>
          </p:nvPr>
        </p:nvPicPr>
        <p:blipFill>
          <a:blip r:embed="rId15"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custDataLst>
              <p:tags r:id="rId8"/>
            </p:custDataLst>
          </p:nvPr>
        </p:nvPicPr>
        <p:blipFill>
          <a:blip r:embed="rId15" cstate="print">
            <a:extLst>
              <a:ext uri="{28A0092B-C50C-407E-A947-70E740481C1C}">
                <a14:useLocalDpi xmlns:a14="http://schemas.microsoft.com/office/drawing/2010/main" val="0"/>
              </a:ext>
            </a:extLst>
          </a:blip>
          <a:stretch>
            <a:fillRect/>
          </a:stretch>
        </p:blipFill>
        <p:spPr>
          <a:xfrm rot="4500000">
            <a:off x="10660348" y="3938417"/>
            <a:ext cx="388753" cy="4981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4" name="图片 13" descr="蔬菜"/>
          <p:cNvPicPr>
            <a:picLocks noChangeAspect="1"/>
          </p:cNvPicPr>
          <p:nvPr userDrawn="1">
            <p:custDataLst>
              <p:tags r:id="rId1"/>
            </p:custDataLst>
          </p:nvPr>
        </p:nvPicPr>
        <p:blipFill>
          <a:blip r:embed="rId3"/>
          <a:stretch>
            <a:fillRect/>
          </a:stretch>
        </p:blipFill>
        <p:spPr>
          <a:xfrm rot="21300000">
            <a:off x="295910" y="1711960"/>
            <a:ext cx="4019550" cy="37242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61C38F">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5" name="任意多边形: 形状 4"/>
          <p:cNvSpPr/>
          <p:nvPr userDrawn="1"/>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9"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635"/>
            <a:ext cx="12192000" cy="6873240"/>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43B179">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9"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5" name="任意多边形: 形状 4"/>
          <p:cNvSpPr/>
          <p:nvPr userDrawn="1">
            <p:custDataLst>
              <p:tags r:id="rId5"/>
            </p:custDataLst>
          </p:nvPr>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custDataLst>
              <p:tags r:id="rId6"/>
            </p:custDataLst>
          </p:nvPr>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p:cNvPicPr>
            <a:picLocks noChangeAspect="1"/>
          </p:cNvPicPr>
          <p:nvPr userDrawn="1">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tags" Target="../tags/tag80.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9"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tags" Target="../tags/tag223.xml"/><Relationship Id="rId7" Type="http://schemas.openxmlformats.org/officeDocument/2006/relationships/image" Target="../media/image11.pn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slideLayout" Target="../slideLayouts/slideLayout5.xml"/><Relationship Id="rId5" Type="http://schemas.openxmlformats.org/officeDocument/2006/relationships/tags" Target="../tags/tag225.xml"/><Relationship Id="rId4" Type="http://schemas.openxmlformats.org/officeDocument/2006/relationships/tags" Target="../tags/tag224.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26.xml"/><Relationship Id="rId5" Type="http://schemas.openxmlformats.org/officeDocument/2006/relationships/image" Target="../media/image17.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5.xml"/><Relationship Id="rId1" Type="http://schemas.openxmlformats.org/officeDocument/2006/relationships/tags" Target="../tags/tag8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8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5.xml"/><Relationship Id="rId1" Type="http://schemas.openxmlformats.org/officeDocument/2006/relationships/tags" Target="../tags/tag8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13" Type="http://schemas.openxmlformats.org/officeDocument/2006/relationships/tags" Target="../tags/tag100.xml"/><Relationship Id="rId18" Type="http://schemas.openxmlformats.org/officeDocument/2006/relationships/tags" Target="../tags/tag105.xml"/><Relationship Id="rId26" Type="http://schemas.openxmlformats.org/officeDocument/2006/relationships/tags" Target="../tags/tag113.xml"/><Relationship Id="rId3" Type="http://schemas.openxmlformats.org/officeDocument/2006/relationships/tags" Target="../tags/tag90.xml"/><Relationship Id="rId21" Type="http://schemas.openxmlformats.org/officeDocument/2006/relationships/tags" Target="../tags/tag108.xml"/><Relationship Id="rId34" Type="http://schemas.openxmlformats.org/officeDocument/2006/relationships/image" Target="../media/image22.png"/><Relationship Id="rId7" Type="http://schemas.openxmlformats.org/officeDocument/2006/relationships/tags" Target="../tags/tag94.xml"/><Relationship Id="rId12" Type="http://schemas.openxmlformats.org/officeDocument/2006/relationships/tags" Target="../tags/tag99.xml"/><Relationship Id="rId17" Type="http://schemas.openxmlformats.org/officeDocument/2006/relationships/tags" Target="../tags/tag104.xml"/><Relationship Id="rId25" Type="http://schemas.openxmlformats.org/officeDocument/2006/relationships/tags" Target="../tags/tag112.xml"/><Relationship Id="rId33" Type="http://schemas.openxmlformats.org/officeDocument/2006/relationships/image" Target="../media/image15.png"/><Relationship Id="rId2" Type="http://schemas.openxmlformats.org/officeDocument/2006/relationships/tags" Target="../tags/tag89.xml"/><Relationship Id="rId16" Type="http://schemas.openxmlformats.org/officeDocument/2006/relationships/tags" Target="../tags/tag103.xml"/><Relationship Id="rId20" Type="http://schemas.openxmlformats.org/officeDocument/2006/relationships/tags" Target="../tags/tag107.xml"/><Relationship Id="rId29" Type="http://schemas.openxmlformats.org/officeDocument/2006/relationships/tags" Target="../tags/tag116.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24" Type="http://schemas.openxmlformats.org/officeDocument/2006/relationships/tags" Target="../tags/tag111.xml"/><Relationship Id="rId32" Type="http://schemas.openxmlformats.org/officeDocument/2006/relationships/notesSlide" Target="../notesSlides/notesSlide3.xml"/><Relationship Id="rId5" Type="http://schemas.openxmlformats.org/officeDocument/2006/relationships/tags" Target="../tags/tag92.xml"/><Relationship Id="rId15" Type="http://schemas.openxmlformats.org/officeDocument/2006/relationships/tags" Target="../tags/tag102.xml"/><Relationship Id="rId23" Type="http://schemas.openxmlformats.org/officeDocument/2006/relationships/tags" Target="../tags/tag110.xml"/><Relationship Id="rId28" Type="http://schemas.openxmlformats.org/officeDocument/2006/relationships/tags" Target="../tags/tag115.xml"/><Relationship Id="rId10" Type="http://schemas.openxmlformats.org/officeDocument/2006/relationships/tags" Target="../tags/tag97.xml"/><Relationship Id="rId19" Type="http://schemas.openxmlformats.org/officeDocument/2006/relationships/tags" Target="../tags/tag106.xml"/><Relationship Id="rId31" Type="http://schemas.openxmlformats.org/officeDocument/2006/relationships/slideLayout" Target="../slideLayouts/slideLayout9.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tags" Target="../tags/tag101.xml"/><Relationship Id="rId22" Type="http://schemas.openxmlformats.org/officeDocument/2006/relationships/tags" Target="../tags/tag109.xml"/><Relationship Id="rId27" Type="http://schemas.openxmlformats.org/officeDocument/2006/relationships/tags" Target="../tags/tag114.xml"/><Relationship Id="rId30" Type="http://schemas.openxmlformats.org/officeDocument/2006/relationships/tags" Target="../tags/tag117.xml"/><Relationship Id="rId8" Type="http://schemas.openxmlformats.org/officeDocument/2006/relationships/tags" Target="../tags/tag95.xml"/></Relationships>
</file>

<file path=ppt/slides/_rels/slide22.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image" Target="../media/image23.jpeg"/><Relationship Id="rId5" Type="http://schemas.openxmlformats.org/officeDocument/2006/relationships/slideLayout" Target="../slideLayouts/slideLayout5.xml"/><Relationship Id="rId4" Type="http://schemas.openxmlformats.org/officeDocument/2006/relationships/tags" Target="../tags/tag1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5.xml"/><Relationship Id="rId1" Type="http://schemas.openxmlformats.org/officeDocument/2006/relationships/tags" Target="../tags/tag12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5.xml"/><Relationship Id="rId1" Type="http://schemas.openxmlformats.org/officeDocument/2006/relationships/tags" Target="../tags/tag12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5.xml"/><Relationship Id="rId1" Type="http://schemas.openxmlformats.org/officeDocument/2006/relationships/tags" Target="../tags/tag12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5.xml"/><Relationship Id="rId1" Type="http://schemas.openxmlformats.org/officeDocument/2006/relationships/tags" Target="../tags/tag125.xml"/></Relationships>
</file>

<file path=ppt/slides/_rels/slide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5.xml"/><Relationship Id="rId1" Type="http://schemas.openxmlformats.org/officeDocument/2006/relationships/tags" Target="../tags/tag126.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5.xml"/><Relationship Id="rId1" Type="http://schemas.openxmlformats.org/officeDocument/2006/relationships/tags" Target="../tags/tag127.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5.xml"/><Relationship Id="rId1" Type="http://schemas.openxmlformats.org/officeDocument/2006/relationships/tags" Target="../tags/tag128.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5.xml"/><Relationship Id="rId1" Type="http://schemas.openxmlformats.org/officeDocument/2006/relationships/tags" Target="../tags/tag1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5.xml"/><Relationship Id="rId1" Type="http://schemas.openxmlformats.org/officeDocument/2006/relationships/tags" Target="../tags/tag130.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32.xml"/><Relationship Id="rId1" Type="http://schemas.openxmlformats.org/officeDocument/2006/relationships/tags" Target="../tags/tag131.xml"/><Relationship Id="rId4" Type="http://schemas.openxmlformats.org/officeDocument/2006/relationships/image" Target="../media/image33.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5.xml"/><Relationship Id="rId1" Type="http://schemas.openxmlformats.org/officeDocument/2006/relationships/tags" Target="../tags/tag13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39.xml"/><Relationship Id="rId7" Type="http://schemas.openxmlformats.org/officeDocument/2006/relationships/slideLayout" Target="../slideLayouts/slideLayout5.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5.xml"/><Relationship Id="rId1" Type="http://schemas.openxmlformats.org/officeDocument/2006/relationships/tags" Target="../tags/tag1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5.xml"/><Relationship Id="rId1" Type="http://schemas.openxmlformats.org/officeDocument/2006/relationships/tags" Target="../tags/tag138.xml"/></Relationships>
</file>

<file path=ppt/slides/_rels/slide6.xml.rels><?xml version="1.0" encoding="UTF-8" standalone="yes"?>
<Relationships xmlns="http://schemas.openxmlformats.org/package/2006/relationships"><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33" Type="http://schemas.openxmlformats.org/officeDocument/2006/relationships/image" Target="../media/image16.png"/><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29" Type="http://schemas.openxmlformats.org/officeDocument/2006/relationships/tags" Target="../tags/tag71.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32" Type="http://schemas.openxmlformats.org/officeDocument/2006/relationships/image" Target="../media/image15.png"/><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tags" Target="../tags/tag70.xml"/><Relationship Id="rId10" Type="http://schemas.openxmlformats.org/officeDocument/2006/relationships/tags" Target="../tags/tag52.xml"/><Relationship Id="rId19" Type="http://schemas.openxmlformats.org/officeDocument/2006/relationships/tags" Target="../tags/tag61.xml"/><Relationship Id="rId31" Type="http://schemas.openxmlformats.org/officeDocument/2006/relationships/notesSlide" Target="../notesSlides/notesSlide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 Id="rId30" Type="http://schemas.openxmlformats.org/officeDocument/2006/relationships/slideLayout" Target="../slideLayouts/slideLayout9.xml"/><Relationship Id="rId8" Type="http://schemas.openxmlformats.org/officeDocument/2006/relationships/tags" Target="../tags/tag50.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5.xml"/><Relationship Id="rId1" Type="http://schemas.openxmlformats.org/officeDocument/2006/relationships/tags" Target="../tags/tag13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5.xml"/><Relationship Id="rId1" Type="http://schemas.openxmlformats.org/officeDocument/2006/relationships/tags" Target="../tags/tag14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5.xml"/><Relationship Id="rId1" Type="http://schemas.openxmlformats.org/officeDocument/2006/relationships/tags" Target="../tags/tag14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4"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5.xml"/><Relationship Id="rId1" Type="http://schemas.openxmlformats.org/officeDocument/2006/relationships/tags" Target="../tags/tag14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5.xml"/><Relationship Id="rId1" Type="http://schemas.openxmlformats.org/officeDocument/2006/relationships/tags" Target="../tags/tag14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3" Type="http://schemas.openxmlformats.org/officeDocument/2006/relationships/tags" Target="../tags/tag159.xml"/><Relationship Id="rId18" Type="http://schemas.openxmlformats.org/officeDocument/2006/relationships/tags" Target="../tags/tag164.xml"/><Relationship Id="rId26" Type="http://schemas.openxmlformats.org/officeDocument/2006/relationships/tags" Target="../tags/tag172.xml"/><Relationship Id="rId3" Type="http://schemas.openxmlformats.org/officeDocument/2006/relationships/tags" Target="../tags/tag149.xml"/><Relationship Id="rId21" Type="http://schemas.openxmlformats.org/officeDocument/2006/relationships/tags" Target="../tags/tag167.xml"/><Relationship Id="rId7" Type="http://schemas.openxmlformats.org/officeDocument/2006/relationships/tags" Target="../tags/tag153.xml"/><Relationship Id="rId12" Type="http://schemas.openxmlformats.org/officeDocument/2006/relationships/tags" Target="../tags/tag158.xml"/><Relationship Id="rId17" Type="http://schemas.openxmlformats.org/officeDocument/2006/relationships/tags" Target="../tags/tag163.xml"/><Relationship Id="rId25" Type="http://schemas.openxmlformats.org/officeDocument/2006/relationships/tags" Target="../tags/tag171.xml"/><Relationship Id="rId33" Type="http://schemas.openxmlformats.org/officeDocument/2006/relationships/image" Target="../media/image42.png"/><Relationship Id="rId2" Type="http://schemas.openxmlformats.org/officeDocument/2006/relationships/tags" Target="../tags/tag148.xml"/><Relationship Id="rId16" Type="http://schemas.openxmlformats.org/officeDocument/2006/relationships/tags" Target="../tags/tag162.xml"/><Relationship Id="rId20" Type="http://schemas.openxmlformats.org/officeDocument/2006/relationships/tags" Target="../tags/tag166.xml"/><Relationship Id="rId29" Type="http://schemas.openxmlformats.org/officeDocument/2006/relationships/tags" Target="../tags/tag175.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24" Type="http://schemas.openxmlformats.org/officeDocument/2006/relationships/tags" Target="../tags/tag170.xml"/><Relationship Id="rId32" Type="http://schemas.openxmlformats.org/officeDocument/2006/relationships/image" Target="../media/image15.png"/><Relationship Id="rId5" Type="http://schemas.openxmlformats.org/officeDocument/2006/relationships/tags" Target="../tags/tag151.xml"/><Relationship Id="rId15" Type="http://schemas.openxmlformats.org/officeDocument/2006/relationships/tags" Target="../tags/tag161.xml"/><Relationship Id="rId23" Type="http://schemas.openxmlformats.org/officeDocument/2006/relationships/tags" Target="../tags/tag169.xml"/><Relationship Id="rId28" Type="http://schemas.openxmlformats.org/officeDocument/2006/relationships/tags" Target="../tags/tag174.xml"/><Relationship Id="rId10" Type="http://schemas.openxmlformats.org/officeDocument/2006/relationships/tags" Target="../tags/tag156.xml"/><Relationship Id="rId19" Type="http://schemas.openxmlformats.org/officeDocument/2006/relationships/tags" Target="../tags/tag165.xml"/><Relationship Id="rId31" Type="http://schemas.openxmlformats.org/officeDocument/2006/relationships/notesSlide" Target="../notesSlides/notesSlide4.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tags" Target="../tags/tag160.xml"/><Relationship Id="rId22" Type="http://schemas.openxmlformats.org/officeDocument/2006/relationships/tags" Target="../tags/tag168.xml"/><Relationship Id="rId27" Type="http://schemas.openxmlformats.org/officeDocument/2006/relationships/tags" Target="../tags/tag173.xml"/><Relationship Id="rId30" Type="http://schemas.openxmlformats.org/officeDocument/2006/relationships/slideLayout" Target="../slideLayouts/slideLayout9.xml"/><Relationship Id="rId8" Type="http://schemas.openxmlformats.org/officeDocument/2006/relationships/tags" Target="../tags/tag154.xml"/></Relationships>
</file>

<file path=ppt/slides/_rels/slide8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5.xml"/><Relationship Id="rId1" Type="http://schemas.openxmlformats.org/officeDocument/2006/relationships/tags" Target="../tags/tag176.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5.xml"/><Relationship Id="rId1" Type="http://schemas.openxmlformats.org/officeDocument/2006/relationships/tags" Target="../tags/tag177.xml"/></Relationships>
</file>

<file path=ppt/slides/_rels/slide8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5.xml"/><Relationship Id="rId1" Type="http://schemas.openxmlformats.org/officeDocument/2006/relationships/tags" Target="../tags/tag17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3" Type="http://schemas.openxmlformats.org/officeDocument/2006/relationships/tags" Target="../tags/tag191.xml"/><Relationship Id="rId18" Type="http://schemas.openxmlformats.org/officeDocument/2006/relationships/tags" Target="../tags/tag196.xml"/><Relationship Id="rId26" Type="http://schemas.openxmlformats.org/officeDocument/2006/relationships/tags" Target="../tags/tag204.xml"/><Relationship Id="rId3" Type="http://schemas.openxmlformats.org/officeDocument/2006/relationships/tags" Target="../tags/tag181.xml"/><Relationship Id="rId21" Type="http://schemas.openxmlformats.org/officeDocument/2006/relationships/tags" Target="../tags/tag199.xml"/><Relationship Id="rId7" Type="http://schemas.openxmlformats.org/officeDocument/2006/relationships/tags" Target="../tags/tag185.xml"/><Relationship Id="rId12" Type="http://schemas.openxmlformats.org/officeDocument/2006/relationships/tags" Target="../tags/tag190.xml"/><Relationship Id="rId17" Type="http://schemas.openxmlformats.org/officeDocument/2006/relationships/tags" Target="../tags/tag195.xml"/><Relationship Id="rId25" Type="http://schemas.openxmlformats.org/officeDocument/2006/relationships/tags" Target="../tags/tag203.xml"/><Relationship Id="rId33" Type="http://schemas.openxmlformats.org/officeDocument/2006/relationships/image" Target="../media/image46.png"/><Relationship Id="rId2" Type="http://schemas.openxmlformats.org/officeDocument/2006/relationships/tags" Target="../tags/tag180.xml"/><Relationship Id="rId16" Type="http://schemas.openxmlformats.org/officeDocument/2006/relationships/tags" Target="../tags/tag194.xml"/><Relationship Id="rId20" Type="http://schemas.openxmlformats.org/officeDocument/2006/relationships/tags" Target="../tags/tag198.xml"/><Relationship Id="rId29" Type="http://schemas.openxmlformats.org/officeDocument/2006/relationships/tags" Target="../tags/tag207.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tags" Target="../tags/tag189.xml"/><Relationship Id="rId24" Type="http://schemas.openxmlformats.org/officeDocument/2006/relationships/tags" Target="../tags/tag202.xml"/><Relationship Id="rId32" Type="http://schemas.openxmlformats.org/officeDocument/2006/relationships/image" Target="../media/image15.png"/><Relationship Id="rId5" Type="http://schemas.openxmlformats.org/officeDocument/2006/relationships/tags" Target="../tags/tag183.xml"/><Relationship Id="rId15" Type="http://schemas.openxmlformats.org/officeDocument/2006/relationships/tags" Target="../tags/tag193.xml"/><Relationship Id="rId23" Type="http://schemas.openxmlformats.org/officeDocument/2006/relationships/tags" Target="../tags/tag201.xml"/><Relationship Id="rId28" Type="http://schemas.openxmlformats.org/officeDocument/2006/relationships/tags" Target="../tags/tag206.xml"/><Relationship Id="rId10" Type="http://schemas.openxmlformats.org/officeDocument/2006/relationships/tags" Target="../tags/tag188.xml"/><Relationship Id="rId19" Type="http://schemas.openxmlformats.org/officeDocument/2006/relationships/tags" Target="../tags/tag197.xml"/><Relationship Id="rId31" Type="http://schemas.openxmlformats.org/officeDocument/2006/relationships/notesSlide" Target="../notesSlides/notesSlide5.xml"/><Relationship Id="rId4" Type="http://schemas.openxmlformats.org/officeDocument/2006/relationships/tags" Target="../tags/tag182.xml"/><Relationship Id="rId9" Type="http://schemas.openxmlformats.org/officeDocument/2006/relationships/tags" Target="../tags/tag187.xml"/><Relationship Id="rId14" Type="http://schemas.openxmlformats.org/officeDocument/2006/relationships/tags" Target="../tags/tag192.xml"/><Relationship Id="rId22" Type="http://schemas.openxmlformats.org/officeDocument/2006/relationships/tags" Target="../tags/tag200.xml"/><Relationship Id="rId27" Type="http://schemas.openxmlformats.org/officeDocument/2006/relationships/tags" Target="../tags/tag205.xml"/><Relationship Id="rId30" Type="http://schemas.openxmlformats.org/officeDocument/2006/relationships/slideLayout" Target="../slideLayouts/slideLayout9.xml"/><Relationship Id="rId8" Type="http://schemas.openxmlformats.org/officeDocument/2006/relationships/tags" Target="../tags/tag186.xml"/></Relationships>
</file>

<file path=ppt/slides/_rels/slide88.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4"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4"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5.xml"/><Relationship Id="rId1" Type="http://schemas.openxmlformats.org/officeDocument/2006/relationships/tags" Target="../tags/tag214.xml"/></Relationships>
</file>

<file path=ppt/slides/_rels/slide98.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image" Target="../media/image11.png"/><Relationship Id="rId4"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p:nvPr/>
        </p:nvSpPr>
        <p:spPr>
          <a:xfrm>
            <a:off x="728837" y="2761992"/>
            <a:ext cx="6780137" cy="708938"/>
          </a:xfrm>
          <a:custGeom>
            <a:avLst/>
            <a:gdLst/>
            <a:ahLst/>
            <a:cxnLst>
              <a:cxn ang="3">
                <a:pos x="hc" y="t"/>
              </a:cxn>
              <a:cxn ang="cd2">
                <a:pos x="l" y="vc"/>
              </a:cxn>
              <a:cxn ang="cd4">
                <a:pos x="hc" y="b"/>
              </a:cxn>
              <a:cxn ang="0">
                <a:pos x="r" y="vc"/>
              </a:cxn>
            </a:cxnLst>
            <a:rect l="l" t="t" r="r" b="b"/>
            <a:pathLst>
              <a:path w="10677" h="1116">
                <a:moveTo>
                  <a:pt x="9017" y="880"/>
                </a:moveTo>
                <a:cubicBezTo>
                  <a:pt x="8966" y="880"/>
                  <a:pt x="8904" y="883"/>
                  <a:pt x="8832" y="888"/>
                </a:cubicBezTo>
                <a:lnTo>
                  <a:pt x="8831" y="929"/>
                </a:lnTo>
                <a:lnTo>
                  <a:pt x="8832" y="962"/>
                </a:lnTo>
                <a:lnTo>
                  <a:pt x="8876" y="962"/>
                </a:lnTo>
                <a:cubicBezTo>
                  <a:pt x="8926" y="962"/>
                  <a:pt x="8965" y="961"/>
                  <a:pt x="8991" y="959"/>
                </a:cubicBezTo>
                <a:cubicBezTo>
                  <a:pt x="9017" y="958"/>
                  <a:pt x="9038" y="954"/>
                  <a:pt x="9054" y="947"/>
                </a:cubicBezTo>
                <a:cubicBezTo>
                  <a:pt x="9062" y="944"/>
                  <a:pt x="9069" y="937"/>
                  <a:pt x="9075" y="929"/>
                </a:cubicBezTo>
                <a:cubicBezTo>
                  <a:pt x="9080" y="920"/>
                  <a:pt x="9083" y="911"/>
                  <a:pt x="9083" y="902"/>
                </a:cubicBezTo>
                <a:cubicBezTo>
                  <a:pt x="9083" y="894"/>
                  <a:pt x="9081" y="888"/>
                  <a:pt x="9078" y="886"/>
                </a:cubicBezTo>
                <a:cubicBezTo>
                  <a:pt x="9072" y="882"/>
                  <a:pt x="9052" y="880"/>
                  <a:pt x="9017" y="880"/>
                </a:cubicBezTo>
                <a:close/>
                <a:moveTo>
                  <a:pt x="8021" y="826"/>
                </a:moveTo>
                <a:lnTo>
                  <a:pt x="8022" y="827"/>
                </a:lnTo>
                <a:cubicBezTo>
                  <a:pt x="8029" y="832"/>
                  <a:pt x="8036" y="839"/>
                  <a:pt x="8043" y="850"/>
                </a:cubicBezTo>
                <a:cubicBezTo>
                  <a:pt x="8051" y="862"/>
                  <a:pt x="8056" y="873"/>
                  <a:pt x="8056" y="883"/>
                </a:cubicBezTo>
                <a:cubicBezTo>
                  <a:pt x="8056" y="894"/>
                  <a:pt x="8050" y="906"/>
                  <a:pt x="8039" y="917"/>
                </a:cubicBezTo>
                <a:lnTo>
                  <a:pt x="8020" y="931"/>
                </a:lnTo>
                <a:lnTo>
                  <a:pt x="7993" y="941"/>
                </a:lnTo>
                <a:cubicBezTo>
                  <a:pt x="8002" y="942"/>
                  <a:pt x="8011" y="943"/>
                  <a:pt x="8020" y="944"/>
                </a:cubicBezTo>
                <a:cubicBezTo>
                  <a:pt x="8050" y="949"/>
                  <a:pt x="8065" y="961"/>
                  <a:pt x="8065" y="981"/>
                </a:cubicBezTo>
                <a:cubicBezTo>
                  <a:pt x="8065" y="989"/>
                  <a:pt x="8060" y="1003"/>
                  <a:pt x="8049" y="1022"/>
                </a:cubicBezTo>
                <a:cubicBezTo>
                  <a:pt x="8033" y="1048"/>
                  <a:pt x="8020" y="1064"/>
                  <a:pt x="8010" y="1072"/>
                </a:cubicBezTo>
                <a:cubicBezTo>
                  <a:pt x="7995" y="1084"/>
                  <a:pt x="7980" y="1091"/>
                  <a:pt x="7965" y="1091"/>
                </a:cubicBezTo>
                <a:cubicBezTo>
                  <a:pt x="7948" y="1091"/>
                  <a:pt x="7929" y="1085"/>
                  <a:pt x="7910" y="1075"/>
                </a:cubicBezTo>
                <a:cubicBezTo>
                  <a:pt x="7886" y="1063"/>
                  <a:pt x="7865" y="1047"/>
                  <a:pt x="7846" y="1027"/>
                </a:cubicBezTo>
                <a:cubicBezTo>
                  <a:pt x="7828" y="1008"/>
                  <a:pt x="7807" y="982"/>
                  <a:pt x="7784" y="949"/>
                </a:cubicBezTo>
                <a:cubicBezTo>
                  <a:pt x="7776" y="938"/>
                  <a:pt x="7773" y="928"/>
                  <a:pt x="7773" y="918"/>
                </a:cubicBezTo>
                <a:cubicBezTo>
                  <a:pt x="7773" y="905"/>
                  <a:pt x="7779" y="894"/>
                  <a:pt x="7793" y="885"/>
                </a:cubicBezTo>
                <a:cubicBezTo>
                  <a:pt x="7812" y="874"/>
                  <a:pt x="7832" y="865"/>
                  <a:pt x="7854" y="859"/>
                </a:cubicBezTo>
                <a:cubicBezTo>
                  <a:pt x="7863" y="856"/>
                  <a:pt x="7873" y="858"/>
                  <a:pt x="7884" y="864"/>
                </a:cubicBezTo>
                <a:cubicBezTo>
                  <a:pt x="7895" y="871"/>
                  <a:pt x="7907" y="880"/>
                  <a:pt x="7919" y="891"/>
                </a:cubicBezTo>
                <a:cubicBezTo>
                  <a:pt x="7937" y="872"/>
                  <a:pt x="7956" y="854"/>
                  <a:pt x="7976" y="838"/>
                </a:cubicBezTo>
                <a:lnTo>
                  <a:pt x="7983" y="833"/>
                </a:lnTo>
                <a:lnTo>
                  <a:pt x="7988" y="832"/>
                </a:lnTo>
                <a:cubicBezTo>
                  <a:pt x="7997" y="831"/>
                  <a:pt x="8005" y="829"/>
                  <a:pt x="8013" y="828"/>
                </a:cubicBezTo>
                <a:lnTo>
                  <a:pt x="8021" y="826"/>
                </a:lnTo>
                <a:close/>
                <a:moveTo>
                  <a:pt x="6863" y="734"/>
                </a:moveTo>
                <a:cubicBezTo>
                  <a:pt x="6915" y="734"/>
                  <a:pt x="6955" y="737"/>
                  <a:pt x="6982" y="741"/>
                </a:cubicBezTo>
                <a:cubicBezTo>
                  <a:pt x="7019" y="746"/>
                  <a:pt x="7043" y="763"/>
                  <a:pt x="7055" y="793"/>
                </a:cubicBezTo>
                <a:cubicBezTo>
                  <a:pt x="7067" y="826"/>
                  <a:pt x="7073" y="866"/>
                  <a:pt x="7073" y="913"/>
                </a:cubicBezTo>
                <a:cubicBezTo>
                  <a:pt x="7073" y="942"/>
                  <a:pt x="7070" y="969"/>
                  <a:pt x="7064" y="992"/>
                </a:cubicBezTo>
                <a:cubicBezTo>
                  <a:pt x="7059" y="1016"/>
                  <a:pt x="7052" y="1029"/>
                  <a:pt x="7045" y="1033"/>
                </a:cubicBezTo>
                <a:cubicBezTo>
                  <a:pt x="7019" y="1050"/>
                  <a:pt x="6971" y="1062"/>
                  <a:pt x="6902" y="1069"/>
                </a:cubicBezTo>
                <a:cubicBezTo>
                  <a:pt x="6833" y="1075"/>
                  <a:pt x="6759" y="1079"/>
                  <a:pt x="6680" y="1079"/>
                </a:cubicBezTo>
                <a:cubicBezTo>
                  <a:pt x="6601" y="1079"/>
                  <a:pt x="6543" y="1076"/>
                  <a:pt x="6509" y="1070"/>
                </a:cubicBezTo>
                <a:cubicBezTo>
                  <a:pt x="6477" y="1066"/>
                  <a:pt x="6455" y="1045"/>
                  <a:pt x="6442" y="1008"/>
                </a:cubicBezTo>
                <a:cubicBezTo>
                  <a:pt x="6438" y="998"/>
                  <a:pt x="6434" y="980"/>
                  <a:pt x="6431" y="954"/>
                </a:cubicBezTo>
                <a:cubicBezTo>
                  <a:pt x="6429" y="928"/>
                  <a:pt x="6427" y="899"/>
                  <a:pt x="6427" y="868"/>
                </a:cubicBezTo>
                <a:cubicBezTo>
                  <a:pt x="6427" y="833"/>
                  <a:pt x="6429" y="799"/>
                  <a:pt x="6433" y="769"/>
                </a:cubicBezTo>
                <a:lnTo>
                  <a:pt x="6558" y="756"/>
                </a:lnTo>
                <a:cubicBezTo>
                  <a:pt x="6553" y="806"/>
                  <a:pt x="6550" y="848"/>
                  <a:pt x="6550" y="882"/>
                </a:cubicBezTo>
                <a:cubicBezTo>
                  <a:pt x="6550" y="925"/>
                  <a:pt x="6554" y="950"/>
                  <a:pt x="6563" y="957"/>
                </a:cubicBezTo>
                <a:cubicBezTo>
                  <a:pt x="6567" y="961"/>
                  <a:pt x="6591" y="963"/>
                  <a:pt x="6636" y="963"/>
                </a:cubicBezTo>
                <a:cubicBezTo>
                  <a:pt x="6674" y="963"/>
                  <a:pt x="6711" y="961"/>
                  <a:pt x="6749" y="957"/>
                </a:cubicBezTo>
                <a:cubicBezTo>
                  <a:pt x="6787" y="953"/>
                  <a:pt x="6812" y="949"/>
                  <a:pt x="6825" y="943"/>
                </a:cubicBezTo>
                <a:cubicBezTo>
                  <a:pt x="6833" y="939"/>
                  <a:pt x="6839" y="932"/>
                  <a:pt x="6844" y="920"/>
                </a:cubicBezTo>
                <a:cubicBezTo>
                  <a:pt x="6848" y="908"/>
                  <a:pt x="6851" y="896"/>
                  <a:pt x="6851" y="882"/>
                </a:cubicBezTo>
                <a:cubicBezTo>
                  <a:pt x="6851" y="867"/>
                  <a:pt x="6848" y="858"/>
                  <a:pt x="6844" y="853"/>
                </a:cubicBezTo>
                <a:cubicBezTo>
                  <a:pt x="6840" y="849"/>
                  <a:pt x="6815" y="847"/>
                  <a:pt x="6771" y="847"/>
                </a:cubicBezTo>
                <a:cubicBezTo>
                  <a:pt x="6719" y="847"/>
                  <a:pt x="6649" y="850"/>
                  <a:pt x="6561" y="856"/>
                </a:cubicBezTo>
                <a:lnTo>
                  <a:pt x="6565" y="750"/>
                </a:lnTo>
                <a:cubicBezTo>
                  <a:pt x="6683" y="740"/>
                  <a:pt x="6782" y="734"/>
                  <a:pt x="6863" y="734"/>
                </a:cubicBezTo>
                <a:close/>
                <a:moveTo>
                  <a:pt x="3921" y="734"/>
                </a:moveTo>
                <a:lnTo>
                  <a:pt x="4102" y="734"/>
                </a:lnTo>
                <a:cubicBezTo>
                  <a:pt x="4094" y="809"/>
                  <a:pt x="4081" y="880"/>
                  <a:pt x="4064" y="949"/>
                </a:cubicBezTo>
                <a:cubicBezTo>
                  <a:pt x="4046" y="1018"/>
                  <a:pt x="4029" y="1060"/>
                  <a:pt x="4011" y="1076"/>
                </a:cubicBezTo>
                <a:cubicBezTo>
                  <a:pt x="3985" y="1099"/>
                  <a:pt x="3950" y="1111"/>
                  <a:pt x="3906" y="1111"/>
                </a:cubicBezTo>
                <a:cubicBezTo>
                  <a:pt x="3885" y="1111"/>
                  <a:pt x="3861" y="1109"/>
                  <a:pt x="3835" y="1106"/>
                </a:cubicBezTo>
                <a:cubicBezTo>
                  <a:pt x="3823" y="1103"/>
                  <a:pt x="3809" y="1102"/>
                  <a:pt x="3792" y="1102"/>
                </a:cubicBezTo>
                <a:cubicBezTo>
                  <a:pt x="3799" y="1062"/>
                  <a:pt x="3817" y="997"/>
                  <a:pt x="3846" y="908"/>
                </a:cubicBezTo>
                <a:cubicBezTo>
                  <a:pt x="3865" y="852"/>
                  <a:pt x="3879" y="808"/>
                  <a:pt x="3891" y="777"/>
                </a:cubicBezTo>
                <a:lnTo>
                  <a:pt x="3892" y="774"/>
                </a:lnTo>
                <a:lnTo>
                  <a:pt x="3893" y="772"/>
                </a:lnTo>
                <a:cubicBezTo>
                  <a:pt x="3899" y="764"/>
                  <a:pt x="3906" y="755"/>
                  <a:pt x="3913" y="745"/>
                </a:cubicBezTo>
                <a:lnTo>
                  <a:pt x="3921" y="734"/>
                </a:lnTo>
                <a:close/>
                <a:moveTo>
                  <a:pt x="3061" y="734"/>
                </a:moveTo>
                <a:cubicBezTo>
                  <a:pt x="3129" y="734"/>
                  <a:pt x="3182" y="737"/>
                  <a:pt x="3222" y="742"/>
                </a:cubicBezTo>
                <a:cubicBezTo>
                  <a:pt x="3242" y="744"/>
                  <a:pt x="3260" y="750"/>
                  <a:pt x="3274" y="759"/>
                </a:cubicBezTo>
                <a:cubicBezTo>
                  <a:pt x="3288" y="767"/>
                  <a:pt x="3297" y="778"/>
                  <a:pt x="3301" y="792"/>
                </a:cubicBezTo>
                <a:cubicBezTo>
                  <a:pt x="3307" y="812"/>
                  <a:pt x="3310" y="837"/>
                  <a:pt x="3310" y="868"/>
                </a:cubicBezTo>
                <a:cubicBezTo>
                  <a:pt x="3310" y="907"/>
                  <a:pt x="3306" y="946"/>
                  <a:pt x="3297" y="986"/>
                </a:cubicBezTo>
                <a:cubicBezTo>
                  <a:pt x="3288" y="1025"/>
                  <a:pt x="3277" y="1049"/>
                  <a:pt x="3265" y="1058"/>
                </a:cubicBezTo>
                <a:cubicBezTo>
                  <a:pt x="3242" y="1073"/>
                  <a:pt x="3195" y="1084"/>
                  <a:pt x="3126" y="1090"/>
                </a:cubicBezTo>
                <a:cubicBezTo>
                  <a:pt x="3056" y="1096"/>
                  <a:pt x="2976" y="1099"/>
                  <a:pt x="2886" y="1099"/>
                </a:cubicBezTo>
                <a:cubicBezTo>
                  <a:pt x="2759" y="1099"/>
                  <a:pt x="2667" y="1095"/>
                  <a:pt x="2609" y="1087"/>
                </a:cubicBezTo>
                <a:cubicBezTo>
                  <a:pt x="2575" y="1082"/>
                  <a:pt x="2550" y="1062"/>
                  <a:pt x="2535" y="1025"/>
                </a:cubicBezTo>
                <a:cubicBezTo>
                  <a:pt x="2530" y="1012"/>
                  <a:pt x="2525" y="987"/>
                  <a:pt x="2519" y="949"/>
                </a:cubicBezTo>
                <a:cubicBezTo>
                  <a:pt x="2514" y="912"/>
                  <a:pt x="2512" y="875"/>
                  <a:pt x="2512" y="838"/>
                </a:cubicBezTo>
                <a:cubicBezTo>
                  <a:pt x="2512" y="816"/>
                  <a:pt x="2513" y="792"/>
                  <a:pt x="2516" y="767"/>
                </a:cubicBezTo>
                <a:lnTo>
                  <a:pt x="2653" y="755"/>
                </a:lnTo>
                <a:cubicBezTo>
                  <a:pt x="2651" y="792"/>
                  <a:pt x="2650" y="827"/>
                  <a:pt x="2650" y="858"/>
                </a:cubicBezTo>
                <a:cubicBezTo>
                  <a:pt x="2650" y="926"/>
                  <a:pt x="2657" y="966"/>
                  <a:pt x="2671" y="976"/>
                </a:cubicBezTo>
                <a:cubicBezTo>
                  <a:pt x="2675" y="979"/>
                  <a:pt x="2714" y="980"/>
                  <a:pt x="2787" y="980"/>
                </a:cubicBezTo>
                <a:cubicBezTo>
                  <a:pt x="2841" y="980"/>
                  <a:pt x="2893" y="979"/>
                  <a:pt x="2943" y="975"/>
                </a:cubicBezTo>
                <a:cubicBezTo>
                  <a:pt x="2994" y="971"/>
                  <a:pt x="3028" y="966"/>
                  <a:pt x="3044" y="960"/>
                </a:cubicBezTo>
                <a:cubicBezTo>
                  <a:pt x="3052" y="957"/>
                  <a:pt x="3059" y="948"/>
                  <a:pt x="3066" y="931"/>
                </a:cubicBezTo>
                <a:cubicBezTo>
                  <a:pt x="3073" y="915"/>
                  <a:pt x="3077" y="899"/>
                  <a:pt x="3077" y="882"/>
                </a:cubicBezTo>
                <a:cubicBezTo>
                  <a:pt x="3077" y="867"/>
                  <a:pt x="3074" y="858"/>
                  <a:pt x="3070" y="855"/>
                </a:cubicBezTo>
                <a:cubicBezTo>
                  <a:pt x="3064" y="850"/>
                  <a:pt x="3023" y="848"/>
                  <a:pt x="2945" y="848"/>
                </a:cubicBezTo>
                <a:cubicBezTo>
                  <a:pt x="2870" y="848"/>
                  <a:pt x="2774" y="850"/>
                  <a:pt x="2659" y="855"/>
                </a:cubicBezTo>
                <a:lnTo>
                  <a:pt x="2664" y="748"/>
                </a:lnTo>
                <a:cubicBezTo>
                  <a:pt x="2823" y="739"/>
                  <a:pt x="2955" y="734"/>
                  <a:pt x="3061" y="734"/>
                </a:cubicBezTo>
                <a:close/>
                <a:moveTo>
                  <a:pt x="5333" y="734"/>
                </a:moveTo>
                <a:cubicBezTo>
                  <a:pt x="5345" y="735"/>
                  <a:pt x="5357" y="739"/>
                  <a:pt x="5370" y="746"/>
                </a:cubicBezTo>
                <a:cubicBezTo>
                  <a:pt x="5387" y="756"/>
                  <a:pt x="5400" y="769"/>
                  <a:pt x="5407" y="785"/>
                </a:cubicBezTo>
                <a:cubicBezTo>
                  <a:pt x="5411" y="794"/>
                  <a:pt x="5413" y="802"/>
                  <a:pt x="5413" y="808"/>
                </a:cubicBezTo>
                <a:cubicBezTo>
                  <a:pt x="5413" y="821"/>
                  <a:pt x="5407" y="830"/>
                  <a:pt x="5396" y="834"/>
                </a:cubicBezTo>
                <a:cubicBezTo>
                  <a:pt x="5332" y="849"/>
                  <a:pt x="5251" y="864"/>
                  <a:pt x="5151" y="878"/>
                </a:cubicBezTo>
                <a:cubicBezTo>
                  <a:pt x="5052" y="892"/>
                  <a:pt x="4958" y="904"/>
                  <a:pt x="4868" y="912"/>
                </a:cubicBezTo>
                <a:lnTo>
                  <a:pt x="4854" y="913"/>
                </a:lnTo>
                <a:cubicBezTo>
                  <a:pt x="4833" y="913"/>
                  <a:pt x="4821" y="907"/>
                  <a:pt x="4816" y="896"/>
                </a:cubicBezTo>
                <a:cubicBezTo>
                  <a:pt x="4809" y="882"/>
                  <a:pt x="4806" y="866"/>
                  <a:pt x="4806" y="849"/>
                </a:cubicBezTo>
                <a:cubicBezTo>
                  <a:pt x="4806" y="830"/>
                  <a:pt x="4811" y="813"/>
                  <a:pt x="4820" y="798"/>
                </a:cubicBezTo>
                <a:cubicBezTo>
                  <a:pt x="5135" y="757"/>
                  <a:pt x="5303" y="736"/>
                  <a:pt x="5322" y="735"/>
                </a:cubicBezTo>
                <a:cubicBezTo>
                  <a:pt x="5325" y="734"/>
                  <a:pt x="5329" y="734"/>
                  <a:pt x="5333" y="734"/>
                </a:cubicBezTo>
                <a:close/>
                <a:moveTo>
                  <a:pt x="4315" y="705"/>
                </a:moveTo>
                <a:lnTo>
                  <a:pt x="4316" y="706"/>
                </a:lnTo>
                <a:cubicBezTo>
                  <a:pt x="4321" y="713"/>
                  <a:pt x="4327" y="720"/>
                  <a:pt x="4332" y="727"/>
                </a:cubicBezTo>
                <a:lnTo>
                  <a:pt x="4339" y="735"/>
                </a:lnTo>
                <a:lnTo>
                  <a:pt x="4339" y="742"/>
                </a:lnTo>
                <a:cubicBezTo>
                  <a:pt x="4348" y="825"/>
                  <a:pt x="4352" y="896"/>
                  <a:pt x="4352" y="955"/>
                </a:cubicBezTo>
                <a:cubicBezTo>
                  <a:pt x="4352" y="1000"/>
                  <a:pt x="4349" y="1039"/>
                  <a:pt x="4343" y="1072"/>
                </a:cubicBezTo>
                <a:cubicBezTo>
                  <a:pt x="4340" y="1084"/>
                  <a:pt x="4334" y="1092"/>
                  <a:pt x="4326" y="1097"/>
                </a:cubicBezTo>
                <a:cubicBezTo>
                  <a:pt x="4318" y="1102"/>
                  <a:pt x="4305" y="1105"/>
                  <a:pt x="4288" y="1108"/>
                </a:cubicBezTo>
                <a:cubicBezTo>
                  <a:pt x="4256" y="1114"/>
                  <a:pt x="4205" y="1116"/>
                  <a:pt x="4137" y="1116"/>
                </a:cubicBezTo>
                <a:cubicBezTo>
                  <a:pt x="4139" y="1057"/>
                  <a:pt x="4140" y="1008"/>
                  <a:pt x="4140" y="969"/>
                </a:cubicBezTo>
                <a:lnTo>
                  <a:pt x="4138" y="779"/>
                </a:lnTo>
                <a:cubicBezTo>
                  <a:pt x="4138" y="750"/>
                  <a:pt x="4139" y="730"/>
                  <a:pt x="4141" y="719"/>
                </a:cubicBezTo>
                <a:cubicBezTo>
                  <a:pt x="4207" y="710"/>
                  <a:pt x="4262" y="706"/>
                  <a:pt x="4306" y="705"/>
                </a:cubicBezTo>
                <a:lnTo>
                  <a:pt x="4315" y="705"/>
                </a:lnTo>
                <a:close/>
                <a:moveTo>
                  <a:pt x="4448" y="604"/>
                </a:moveTo>
                <a:lnTo>
                  <a:pt x="4473" y="618"/>
                </a:lnTo>
                <a:cubicBezTo>
                  <a:pt x="4500" y="632"/>
                  <a:pt x="4525" y="648"/>
                  <a:pt x="4550" y="665"/>
                </a:cubicBezTo>
                <a:cubicBezTo>
                  <a:pt x="4562" y="674"/>
                  <a:pt x="4572" y="683"/>
                  <a:pt x="4579" y="692"/>
                </a:cubicBezTo>
                <a:cubicBezTo>
                  <a:pt x="4586" y="700"/>
                  <a:pt x="4590" y="709"/>
                  <a:pt x="4590" y="720"/>
                </a:cubicBezTo>
                <a:cubicBezTo>
                  <a:pt x="4590" y="729"/>
                  <a:pt x="4586" y="740"/>
                  <a:pt x="4578" y="754"/>
                </a:cubicBezTo>
                <a:cubicBezTo>
                  <a:pt x="4558" y="784"/>
                  <a:pt x="4542" y="804"/>
                  <a:pt x="4529" y="816"/>
                </a:cubicBezTo>
                <a:cubicBezTo>
                  <a:pt x="4518" y="825"/>
                  <a:pt x="4504" y="829"/>
                  <a:pt x="4488" y="829"/>
                </a:cubicBezTo>
                <a:cubicBezTo>
                  <a:pt x="4470" y="829"/>
                  <a:pt x="4451" y="824"/>
                  <a:pt x="4430" y="813"/>
                </a:cubicBezTo>
                <a:cubicBezTo>
                  <a:pt x="4404" y="799"/>
                  <a:pt x="4382" y="783"/>
                  <a:pt x="4362" y="762"/>
                </a:cubicBezTo>
                <a:cubicBezTo>
                  <a:pt x="4355" y="754"/>
                  <a:pt x="4347" y="745"/>
                  <a:pt x="4340" y="736"/>
                </a:cubicBezTo>
                <a:lnTo>
                  <a:pt x="4339" y="735"/>
                </a:lnTo>
                <a:lnTo>
                  <a:pt x="4335" y="706"/>
                </a:lnTo>
                <a:cubicBezTo>
                  <a:pt x="4329" y="705"/>
                  <a:pt x="4323" y="705"/>
                  <a:pt x="4316" y="705"/>
                </a:cubicBezTo>
                <a:lnTo>
                  <a:pt x="4315" y="705"/>
                </a:lnTo>
                <a:lnTo>
                  <a:pt x="4308" y="695"/>
                </a:lnTo>
                <a:cubicBezTo>
                  <a:pt x="4306" y="692"/>
                  <a:pt x="4303" y="688"/>
                  <a:pt x="4300" y="684"/>
                </a:cubicBezTo>
                <a:cubicBezTo>
                  <a:pt x="4291" y="670"/>
                  <a:pt x="4287" y="658"/>
                  <a:pt x="4287" y="649"/>
                </a:cubicBezTo>
                <a:cubicBezTo>
                  <a:pt x="4287" y="636"/>
                  <a:pt x="4294" y="624"/>
                  <a:pt x="4309" y="614"/>
                </a:cubicBezTo>
                <a:cubicBezTo>
                  <a:pt x="4311" y="613"/>
                  <a:pt x="4313" y="612"/>
                  <a:pt x="4315" y="610"/>
                </a:cubicBezTo>
                <a:lnTo>
                  <a:pt x="4321" y="607"/>
                </a:lnTo>
                <a:lnTo>
                  <a:pt x="4337" y="607"/>
                </a:lnTo>
                <a:cubicBezTo>
                  <a:pt x="4376" y="606"/>
                  <a:pt x="4412" y="605"/>
                  <a:pt x="4445" y="604"/>
                </a:cubicBezTo>
                <a:lnTo>
                  <a:pt x="4448" y="604"/>
                </a:lnTo>
                <a:close/>
                <a:moveTo>
                  <a:pt x="6226" y="546"/>
                </a:moveTo>
                <a:cubicBezTo>
                  <a:pt x="6221" y="548"/>
                  <a:pt x="6204" y="550"/>
                  <a:pt x="6176" y="553"/>
                </a:cubicBezTo>
                <a:lnTo>
                  <a:pt x="6176" y="589"/>
                </a:lnTo>
                <a:cubicBezTo>
                  <a:pt x="6176" y="635"/>
                  <a:pt x="6175" y="669"/>
                  <a:pt x="6175" y="690"/>
                </a:cubicBezTo>
                <a:cubicBezTo>
                  <a:pt x="6181" y="689"/>
                  <a:pt x="6200" y="687"/>
                  <a:pt x="6233" y="684"/>
                </a:cubicBezTo>
                <a:lnTo>
                  <a:pt x="6226" y="546"/>
                </a:lnTo>
                <a:close/>
                <a:moveTo>
                  <a:pt x="8823" y="517"/>
                </a:moveTo>
                <a:lnTo>
                  <a:pt x="8842" y="517"/>
                </a:lnTo>
                <a:cubicBezTo>
                  <a:pt x="8845" y="546"/>
                  <a:pt x="8847" y="574"/>
                  <a:pt x="8847" y="600"/>
                </a:cubicBezTo>
                <a:cubicBezTo>
                  <a:pt x="8847" y="613"/>
                  <a:pt x="8846" y="635"/>
                  <a:pt x="8845" y="666"/>
                </a:cubicBezTo>
                <a:cubicBezTo>
                  <a:pt x="8864" y="666"/>
                  <a:pt x="8891" y="665"/>
                  <a:pt x="8926" y="662"/>
                </a:cubicBezTo>
                <a:cubicBezTo>
                  <a:pt x="8962" y="659"/>
                  <a:pt x="8981" y="656"/>
                  <a:pt x="8984" y="654"/>
                </a:cubicBezTo>
                <a:cubicBezTo>
                  <a:pt x="8985" y="654"/>
                  <a:pt x="8987" y="650"/>
                  <a:pt x="8989" y="643"/>
                </a:cubicBezTo>
                <a:cubicBezTo>
                  <a:pt x="8992" y="636"/>
                  <a:pt x="8994" y="628"/>
                  <a:pt x="8994" y="621"/>
                </a:cubicBezTo>
                <a:cubicBezTo>
                  <a:pt x="8994" y="615"/>
                  <a:pt x="8992" y="611"/>
                  <a:pt x="8990" y="609"/>
                </a:cubicBezTo>
                <a:cubicBezTo>
                  <a:pt x="8985" y="605"/>
                  <a:pt x="8964" y="603"/>
                  <a:pt x="8927" y="603"/>
                </a:cubicBezTo>
                <a:cubicBezTo>
                  <a:pt x="8905" y="603"/>
                  <a:pt x="8879" y="604"/>
                  <a:pt x="8848" y="606"/>
                </a:cubicBezTo>
                <a:lnTo>
                  <a:pt x="8849" y="531"/>
                </a:lnTo>
                <a:cubicBezTo>
                  <a:pt x="8906" y="529"/>
                  <a:pt x="8956" y="528"/>
                  <a:pt x="8997" y="528"/>
                </a:cubicBezTo>
                <a:cubicBezTo>
                  <a:pt x="9070" y="528"/>
                  <a:pt x="9123" y="531"/>
                  <a:pt x="9154" y="535"/>
                </a:cubicBezTo>
                <a:cubicBezTo>
                  <a:pt x="9182" y="537"/>
                  <a:pt x="9201" y="549"/>
                  <a:pt x="9210" y="568"/>
                </a:cubicBezTo>
                <a:cubicBezTo>
                  <a:pt x="9212" y="573"/>
                  <a:pt x="9214" y="581"/>
                  <a:pt x="9214" y="591"/>
                </a:cubicBezTo>
                <a:lnTo>
                  <a:pt x="9215" y="594"/>
                </a:lnTo>
                <a:lnTo>
                  <a:pt x="9214" y="601"/>
                </a:lnTo>
                <a:cubicBezTo>
                  <a:pt x="9211" y="619"/>
                  <a:pt x="9209" y="635"/>
                  <a:pt x="9209" y="649"/>
                </a:cubicBezTo>
                <a:lnTo>
                  <a:pt x="9213" y="649"/>
                </a:lnTo>
                <a:lnTo>
                  <a:pt x="9212" y="661"/>
                </a:lnTo>
                <a:cubicBezTo>
                  <a:pt x="9211" y="667"/>
                  <a:pt x="9210" y="672"/>
                  <a:pt x="9209" y="678"/>
                </a:cubicBezTo>
                <a:cubicBezTo>
                  <a:pt x="9205" y="701"/>
                  <a:pt x="9199" y="716"/>
                  <a:pt x="9192" y="723"/>
                </a:cubicBezTo>
                <a:cubicBezTo>
                  <a:pt x="9180" y="733"/>
                  <a:pt x="9147" y="740"/>
                  <a:pt x="9095" y="744"/>
                </a:cubicBezTo>
                <a:cubicBezTo>
                  <a:pt x="9042" y="748"/>
                  <a:pt x="8983" y="750"/>
                  <a:pt x="8916" y="750"/>
                </a:cubicBezTo>
                <a:cubicBezTo>
                  <a:pt x="8875" y="750"/>
                  <a:pt x="8850" y="750"/>
                  <a:pt x="8841" y="749"/>
                </a:cubicBezTo>
                <a:lnTo>
                  <a:pt x="8837" y="786"/>
                </a:lnTo>
                <a:cubicBezTo>
                  <a:pt x="8954" y="779"/>
                  <a:pt x="9049" y="776"/>
                  <a:pt x="9122" y="776"/>
                </a:cubicBezTo>
                <a:cubicBezTo>
                  <a:pt x="9171" y="776"/>
                  <a:pt x="9211" y="777"/>
                  <a:pt x="9240" y="781"/>
                </a:cubicBezTo>
                <a:cubicBezTo>
                  <a:pt x="9261" y="783"/>
                  <a:pt x="9278" y="790"/>
                  <a:pt x="9290" y="800"/>
                </a:cubicBezTo>
                <a:cubicBezTo>
                  <a:pt x="9302" y="810"/>
                  <a:pt x="9310" y="822"/>
                  <a:pt x="9313" y="836"/>
                </a:cubicBezTo>
                <a:cubicBezTo>
                  <a:pt x="9314" y="851"/>
                  <a:pt x="9315" y="864"/>
                  <a:pt x="9315" y="875"/>
                </a:cubicBezTo>
                <a:cubicBezTo>
                  <a:pt x="9315" y="910"/>
                  <a:pt x="9311" y="946"/>
                  <a:pt x="9303" y="984"/>
                </a:cubicBezTo>
                <a:cubicBezTo>
                  <a:pt x="9295" y="1021"/>
                  <a:pt x="9283" y="1045"/>
                  <a:pt x="9269" y="1055"/>
                </a:cubicBezTo>
                <a:cubicBezTo>
                  <a:pt x="9255" y="1065"/>
                  <a:pt x="9218" y="1072"/>
                  <a:pt x="9156" y="1077"/>
                </a:cubicBezTo>
                <a:cubicBezTo>
                  <a:pt x="9095" y="1081"/>
                  <a:pt x="9023" y="1083"/>
                  <a:pt x="8942" y="1083"/>
                </a:cubicBezTo>
                <a:cubicBezTo>
                  <a:pt x="8870" y="1083"/>
                  <a:pt x="8805" y="1082"/>
                  <a:pt x="8748" y="1079"/>
                </a:cubicBezTo>
                <a:cubicBezTo>
                  <a:pt x="8690" y="1076"/>
                  <a:pt x="8653" y="1071"/>
                  <a:pt x="8635" y="1064"/>
                </a:cubicBezTo>
                <a:cubicBezTo>
                  <a:pt x="8632" y="1033"/>
                  <a:pt x="8630" y="992"/>
                  <a:pt x="8630" y="940"/>
                </a:cubicBezTo>
                <a:cubicBezTo>
                  <a:pt x="8630" y="870"/>
                  <a:pt x="8632" y="790"/>
                  <a:pt x="8638" y="699"/>
                </a:cubicBezTo>
                <a:cubicBezTo>
                  <a:pt x="8642" y="614"/>
                  <a:pt x="8646" y="555"/>
                  <a:pt x="8649" y="523"/>
                </a:cubicBezTo>
                <a:lnTo>
                  <a:pt x="8650" y="518"/>
                </a:lnTo>
                <a:lnTo>
                  <a:pt x="8656" y="518"/>
                </a:lnTo>
                <a:cubicBezTo>
                  <a:pt x="8665" y="518"/>
                  <a:pt x="8676" y="519"/>
                  <a:pt x="8688" y="519"/>
                </a:cubicBezTo>
                <a:cubicBezTo>
                  <a:pt x="8724" y="519"/>
                  <a:pt x="8766" y="518"/>
                  <a:pt x="8815" y="517"/>
                </a:cubicBezTo>
                <a:lnTo>
                  <a:pt x="8823" y="517"/>
                </a:lnTo>
                <a:close/>
                <a:moveTo>
                  <a:pt x="2998" y="493"/>
                </a:moveTo>
                <a:cubicBezTo>
                  <a:pt x="3055" y="493"/>
                  <a:pt x="3097" y="495"/>
                  <a:pt x="3122" y="498"/>
                </a:cubicBezTo>
                <a:cubicBezTo>
                  <a:pt x="3150" y="502"/>
                  <a:pt x="3168" y="514"/>
                  <a:pt x="3176" y="536"/>
                </a:cubicBezTo>
                <a:cubicBezTo>
                  <a:pt x="3180" y="544"/>
                  <a:pt x="3182" y="560"/>
                  <a:pt x="3182" y="583"/>
                </a:cubicBezTo>
                <a:cubicBezTo>
                  <a:pt x="3182" y="606"/>
                  <a:pt x="3180" y="630"/>
                  <a:pt x="3175" y="655"/>
                </a:cubicBezTo>
                <a:cubicBezTo>
                  <a:pt x="3171" y="679"/>
                  <a:pt x="3166" y="695"/>
                  <a:pt x="3158" y="703"/>
                </a:cubicBezTo>
                <a:cubicBezTo>
                  <a:pt x="3147" y="714"/>
                  <a:pt x="3114" y="722"/>
                  <a:pt x="3059" y="726"/>
                </a:cubicBezTo>
                <a:cubicBezTo>
                  <a:pt x="3005" y="731"/>
                  <a:pt x="2945" y="733"/>
                  <a:pt x="2879" y="733"/>
                </a:cubicBezTo>
                <a:cubicBezTo>
                  <a:pt x="2801" y="733"/>
                  <a:pt x="2748" y="731"/>
                  <a:pt x="2721" y="727"/>
                </a:cubicBezTo>
                <a:cubicBezTo>
                  <a:pt x="2702" y="724"/>
                  <a:pt x="2688" y="720"/>
                  <a:pt x="2679" y="714"/>
                </a:cubicBezTo>
                <a:cubicBezTo>
                  <a:pt x="2671" y="708"/>
                  <a:pt x="2664" y="699"/>
                  <a:pt x="2658" y="686"/>
                </a:cubicBezTo>
                <a:cubicBezTo>
                  <a:pt x="2652" y="672"/>
                  <a:pt x="2649" y="647"/>
                  <a:pt x="2649" y="611"/>
                </a:cubicBezTo>
                <a:cubicBezTo>
                  <a:pt x="2649" y="598"/>
                  <a:pt x="2651" y="563"/>
                  <a:pt x="2653" y="505"/>
                </a:cubicBezTo>
                <a:lnTo>
                  <a:pt x="2769" y="496"/>
                </a:lnTo>
                <a:cubicBezTo>
                  <a:pt x="2765" y="538"/>
                  <a:pt x="2764" y="573"/>
                  <a:pt x="2764" y="600"/>
                </a:cubicBezTo>
                <a:cubicBezTo>
                  <a:pt x="2764" y="625"/>
                  <a:pt x="2765" y="640"/>
                  <a:pt x="2768" y="642"/>
                </a:cubicBezTo>
                <a:cubicBezTo>
                  <a:pt x="2769" y="642"/>
                  <a:pt x="2779" y="643"/>
                  <a:pt x="2800" y="643"/>
                </a:cubicBezTo>
                <a:cubicBezTo>
                  <a:pt x="2827" y="643"/>
                  <a:pt x="2858" y="641"/>
                  <a:pt x="2893" y="638"/>
                </a:cubicBezTo>
                <a:cubicBezTo>
                  <a:pt x="2927" y="634"/>
                  <a:pt x="2947" y="631"/>
                  <a:pt x="2951" y="629"/>
                </a:cubicBezTo>
                <a:cubicBezTo>
                  <a:pt x="2951" y="629"/>
                  <a:pt x="2953" y="625"/>
                  <a:pt x="2956" y="617"/>
                </a:cubicBezTo>
                <a:cubicBezTo>
                  <a:pt x="2958" y="609"/>
                  <a:pt x="2960" y="600"/>
                  <a:pt x="2960" y="591"/>
                </a:cubicBezTo>
                <a:cubicBezTo>
                  <a:pt x="2960" y="585"/>
                  <a:pt x="2958" y="580"/>
                  <a:pt x="2955" y="576"/>
                </a:cubicBezTo>
                <a:cubicBezTo>
                  <a:pt x="2951" y="572"/>
                  <a:pt x="2910" y="570"/>
                  <a:pt x="2832" y="570"/>
                </a:cubicBezTo>
                <a:lnTo>
                  <a:pt x="2779" y="570"/>
                </a:lnTo>
                <a:lnTo>
                  <a:pt x="2776" y="499"/>
                </a:lnTo>
                <a:cubicBezTo>
                  <a:pt x="2865" y="495"/>
                  <a:pt x="2938" y="493"/>
                  <a:pt x="2998" y="493"/>
                </a:cubicBezTo>
                <a:close/>
                <a:moveTo>
                  <a:pt x="8447" y="399"/>
                </a:moveTo>
                <a:lnTo>
                  <a:pt x="8616" y="402"/>
                </a:lnTo>
                <a:lnTo>
                  <a:pt x="8617" y="411"/>
                </a:lnTo>
                <a:lnTo>
                  <a:pt x="8615" y="412"/>
                </a:lnTo>
                <a:cubicBezTo>
                  <a:pt x="8616" y="423"/>
                  <a:pt x="8617" y="436"/>
                  <a:pt x="8617" y="451"/>
                </a:cubicBezTo>
                <a:lnTo>
                  <a:pt x="8617" y="479"/>
                </a:lnTo>
                <a:cubicBezTo>
                  <a:pt x="8617" y="495"/>
                  <a:pt x="8618" y="507"/>
                  <a:pt x="8620" y="516"/>
                </a:cubicBezTo>
                <a:lnTo>
                  <a:pt x="8624" y="517"/>
                </a:lnTo>
                <a:lnTo>
                  <a:pt x="8624" y="522"/>
                </a:lnTo>
                <a:cubicBezTo>
                  <a:pt x="8624" y="533"/>
                  <a:pt x="8624" y="542"/>
                  <a:pt x="8624" y="550"/>
                </a:cubicBezTo>
                <a:cubicBezTo>
                  <a:pt x="8624" y="588"/>
                  <a:pt x="8622" y="616"/>
                  <a:pt x="8617" y="633"/>
                </a:cubicBezTo>
                <a:cubicBezTo>
                  <a:pt x="8614" y="641"/>
                  <a:pt x="8610" y="646"/>
                  <a:pt x="8603" y="649"/>
                </a:cubicBezTo>
                <a:cubicBezTo>
                  <a:pt x="8597" y="652"/>
                  <a:pt x="8589" y="654"/>
                  <a:pt x="8580" y="656"/>
                </a:cubicBezTo>
                <a:cubicBezTo>
                  <a:pt x="8562" y="658"/>
                  <a:pt x="8547" y="659"/>
                  <a:pt x="8534" y="659"/>
                </a:cubicBezTo>
                <a:cubicBezTo>
                  <a:pt x="8513" y="659"/>
                  <a:pt x="8496" y="658"/>
                  <a:pt x="8484" y="657"/>
                </a:cubicBezTo>
                <a:cubicBezTo>
                  <a:pt x="8473" y="657"/>
                  <a:pt x="8462" y="656"/>
                  <a:pt x="8451" y="656"/>
                </a:cubicBezTo>
                <a:cubicBezTo>
                  <a:pt x="8446" y="617"/>
                  <a:pt x="8443" y="570"/>
                  <a:pt x="8443" y="515"/>
                </a:cubicBezTo>
                <a:cubicBezTo>
                  <a:pt x="8443" y="465"/>
                  <a:pt x="8444" y="427"/>
                  <a:pt x="8447" y="399"/>
                </a:cubicBezTo>
                <a:close/>
                <a:moveTo>
                  <a:pt x="2572" y="370"/>
                </a:moveTo>
                <a:cubicBezTo>
                  <a:pt x="2583" y="370"/>
                  <a:pt x="2593" y="370"/>
                  <a:pt x="2602" y="370"/>
                </a:cubicBezTo>
                <a:cubicBezTo>
                  <a:pt x="2607" y="434"/>
                  <a:pt x="2610" y="484"/>
                  <a:pt x="2610" y="518"/>
                </a:cubicBezTo>
                <a:cubicBezTo>
                  <a:pt x="2610" y="555"/>
                  <a:pt x="2607" y="583"/>
                  <a:pt x="2602" y="600"/>
                </a:cubicBezTo>
                <a:cubicBezTo>
                  <a:pt x="2599" y="609"/>
                  <a:pt x="2595" y="615"/>
                  <a:pt x="2588" y="617"/>
                </a:cubicBezTo>
                <a:cubicBezTo>
                  <a:pt x="2582" y="620"/>
                  <a:pt x="2575" y="622"/>
                  <a:pt x="2566" y="623"/>
                </a:cubicBezTo>
                <a:cubicBezTo>
                  <a:pt x="2550" y="626"/>
                  <a:pt x="2528" y="627"/>
                  <a:pt x="2499" y="628"/>
                </a:cubicBezTo>
                <a:cubicBezTo>
                  <a:pt x="2471" y="629"/>
                  <a:pt x="2447" y="629"/>
                  <a:pt x="2427" y="629"/>
                </a:cubicBezTo>
                <a:cubicBezTo>
                  <a:pt x="2421" y="590"/>
                  <a:pt x="2419" y="543"/>
                  <a:pt x="2419" y="488"/>
                </a:cubicBezTo>
                <a:cubicBezTo>
                  <a:pt x="2419" y="436"/>
                  <a:pt x="2420" y="397"/>
                  <a:pt x="2423" y="372"/>
                </a:cubicBezTo>
                <a:cubicBezTo>
                  <a:pt x="2487" y="370"/>
                  <a:pt x="2537" y="370"/>
                  <a:pt x="2572" y="370"/>
                </a:cubicBezTo>
                <a:close/>
                <a:moveTo>
                  <a:pt x="3298" y="337"/>
                </a:moveTo>
                <a:cubicBezTo>
                  <a:pt x="3324" y="337"/>
                  <a:pt x="3341" y="337"/>
                  <a:pt x="3350" y="338"/>
                </a:cubicBezTo>
                <a:cubicBezTo>
                  <a:pt x="3387" y="341"/>
                  <a:pt x="3415" y="349"/>
                  <a:pt x="3433" y="361"/>
                </a:cubicBezTo>
                <a:cubicBezTo>
                  <a:pt x="3451" y="374"/>
                  <a:pt x="3459" y="392"/>
                  <a:pt x="3459" y="417"/>
                </a:cubicBezTo>
                <a:cubicBezTo>
                  <a:pt x="3459" y="424"/>
                  <a:pt x="3458" y="436"/>
                  <a:pt x="3454" y="454"/>
                </a:cubicBezTo>
                <a:cubicBezTo>
                  <a:pt x="3451" y="468"/>
                  <a:pt x="3441" y="492"/>
                  <a:pt x="3425" y="525"/>
                </a:cubicBezTo>
                <a:cubicBezTo>
                  <a:pt x="3409" y="559"/>
                  <a:pt x="3395" y="580"/>
                  <a:pt x="3384" y="589"/>
                </a:cubicBezTo>
                <a:cubicBezTo>
                  <a:pt x="3372" y="597"/>
                  <a:pt x="3353" y="603"/>
                  <a:pt x="3326" y="607"/>
                </a:cubicBezTo>
                <a:cubicBezTo>
                  <a:pt x="3300" y="611"/>
                  <a:pt x="3267" y="613"/>
                  <a:pt x="3228" y="613"/>
                </a:cubicBezTo>
                <a:cubicBezTo>
                  <a:pt x="3228" y="588"/>
                  <a:pt x="3234" y="551"/>
                  <a:pt x="3244" y="502"/>
                </a:cubicBezTo>
                <a:cubicBezTo>
                  <a:pt x="3251" y="473"/>
                  <a:pt x="3254" y="460"/>
                  <a:pt x="3254" y="461"/>
                </a:cubicBezTo>
                <a:cubicBezTo>
                  <a:pt x="3205" y="466"/>
                  <a:pt x="3115" y="472"/>
                  <a:pt x="2984" y="477"/>
                </a:cubicBezTo>
                <a:cubicBezTo>
                  <a:pt x="2853" y="482"/>
                  <a:pt x="2751" y="484"/>
                  <a:pt x="2678" y="484"/>
                </a:cubicBezTo>
                <a:cubicBezTo>
                  <a:pt x="2651" y="484"/>
                  <a:pt x="2632" y="484"/>
                  <a:pt x="2620" y="482"/>
                </a:cubicBezTo>
                <a:cubicBezTo>
                  <a:pt x="2616" y="473"/>
                  <a:pt x="2614" y="458"/>
                  <a:pt x="2614" y="438"/>
                </a:cubicBezTo>
                <a:lnTo>
                  <a:pt x="2614" y="406"/>
                </a:lnTo>
                <a:cubicBezTo>
                  <a:pt x="2614" y="396"/>
                  <a:pt x="2614" y="387"/>
                  <a:pt x="2613" y="378"/>
                </a:cubicBezTo>
                <a:cubicBezTo>
                  <a:pt x="2647" y="369"/>
                  <a:pt x="2748" y="359"/>
                  <a:pt x="2916" y="350"/>
                </a:cubicBezTo>
                <a:cubicBezTo>
                  <a:pt x="3083" y="341"/>
                  <a:pt x="3211" y="337"/>
                  <a:pt x="3298" y="337"/>
                </a:cubicBezTo>
                <a:close/>
                <a:moveTo>
                  <a:pt x="8891" y="297"/>
                </a:moveTo>
                <a:lnTo>
                  <a:pt x="8902" y="300"/>
                </a:lnTo>
                <a:cubicBezTo>
                  <a:pt x="8930" y="306"/>
                  <a:pt x="8955" y="309"/>
                  <a:pt x="8976" y="309"/>
                </a:cubicBezTo>
                <a:cubicBezTo>
                  <a:pt x="8989" y="309"/>
                  <a:pt x="9000" y="308"/>
                  <a:pt x="9009" y="305"/>
                </a:cubicBezTo>
                <a:lnTo>
                  <a:pt x="9009" y="305"/>
                </a:lnTo>
                <a:lnTo>
                  <a:pt x="9009" y="305"/>
                </a:lnTo>
                <a:cubicBezTo>
                  <a:pt x="9025" y="313"/>
                  <a:pt x="9041" y="323"/>
                  <a:pt x="9056" y="334"/>
                </a:cubicBezTo>
                <a:cubicBezTo>
                  <a:pt x="9069" y="343"/>
                  <a:pt x="9079" y="352"/>
                  <a:pt x="9085" y="361"/>
                </a:cubicBezTo>
                <a:cubicBezTo>
                  <a:pt x="9091" y="370"/>
                  <a:pt x="9094" y="375"/>
                  <a:pt x="9093" y="377"/>
                </a:cubicBezTo>
                <a:cubicBezTo>
                  <a:pt x="9154" y="374"/>
                  <a:pt x="9214" y="373"/>
                  <a:pt x="9274" y="373"/>
                </a:cubicBezTo>
                <a:cubicBezTo>
                  <a:pt x="9302" y="373"/>
                  <a:pt x="9320" y="374"/>
                  <a:pt x="9330" y="375"/>
                </a:cubicBezTo>
                <a:cubicBezTo>
                  <a:pt x="9369" y="378"/>
                  <a:pt x="9397" y="386"/>
                  <a:pt x="9415" y="398"/>
                </a:cubicBezTo>
                <a:cubicBezTo>
                  <a:pt x="9432" y="410"/>
                  <a:pt x="9441" y="429"/>
                  <a:pt x="9441" y="454"/>
                </a:cubicBezTo>
                <a:cubicBezTo>
                  <a:pt x="9441" y="460"/>
                  <a:pt x="9440" y="472"/>
                  <a:pt x="9436" y="489"/>
                </a:cubicBezTo>
                <a:cubicBezTo>
                  <a:pt x="9433" y="505"/>
                  <a:pt x="9423" y="530"/>
                  <a:pt x="9407" y="563"/>
                </a:cubicBezTo>
                <a:cubicBezTo>
                  <a:pt x="9390" y="596"/>
                  <a:pt x="9376" y="617"/>
                  <a:pt x="9364" y="626"/>
                </a:cubicBezTo>
                <a:cubicBezTo>
                  <a:pt x="9353" y="634"/>
                  <a:pt x="9335" y="640"/>
                  <a:pt x="9308" y="644"/>
                </a:cubicBezTo>
                <a:cubicBezTo>
                  <a:pt x="9284" y="647"/>
                  <a:pt x="9256" y="649"/>
                  <a:pt x="9223" y="649"/>
                </a:cubicBezTo>
                <a:lnTo>
                  <a:pt x="9213" y="649"/>
                </a:lnTo>
                <a:lnTo>
                  <a:pt x="9214" y="644"/>
                </a:lnTo>
                <a:cubicBezTo>
                  <a:pt x="9215" y="633"/>
                  <a:pt x="9215" y="623"/>
                  <a:pt x="9215" y="612"/>
                </a:cubicBezTo>
                <a:cubicBezTo>
                  <a:pt x="9215" y="607"/>
                  <a:pt x="9215" y="602"/>
                  <a:pt x="9215" y="597"/>
                </a:cubicBezTo>
                <a:lnTo>
                  <a:pt x="9215" y="594"/>
                </a:lnTo>
                <a:lnTo>
                  <a:pt x="9216" y="587"/>
                </a:lnTo>
                <a:cubicBezTo>
                  <a:pt x="9218" y="573"/>
                  <a:pt x="9221" y="558"/>
                  <a:pt x="9225" y="543"/>
                </a:cubicBezTo>
                <a:cubicBezTo>
                  <a:pt x="9232" y="513"/>
                  <a:pt x="9235" y="498"/>
                  <a:pt x="9235" y="497"/>
                </a:cubicBezTo>
                <a:cubicBezTo>
                  <a:pt x="9186" y="503"/>
                  <a:pt x="9101" y="508"/>
                  <a:pt x="8979" y="512"/>
                </a:cubicBezTo>
                <a:cubicBezTo>
                  <a:pt x="8926" y="514"/>
                  <a:pt x="8877" y="515"/>
                  <a:pt x="8833" y="516"/>
                </a:cubicBezTo>
                <a:lnTo>
                  <a:pt x="8823" y="517"/>
                </a:lnTo>
                <a:lnTo>
                  <a:pt x="8763" y="517"/>
                </a:lnTo>
                <a:lnTo>
                  <a:pt x="8650" y="517"/>
                </a:lnTo>
                <a:lnTo>
                  <a:pt x="8650" y="518"/>
                </a:lnTo>
                <a:lnTo>
                  <a:pt x="8647" y="518"/>
                </a:lnTo>
                <a:cubicBezTo>
                  <a:pt x="8639" y="518"/>
                  <a:pt x="8632" y="517"/>
                  <a:pt x="8626" y="517"/>
                </a:cubicBezTo>
                <a:lnTo>
                  <a:pt x="8624" y="517"/>
                </a:lnTo>
                <a:lnTo>
                  <a:pt x="8624" y="514"/>
                </a:lnTo>
                <a:cubicBezTo>
                  <a:pt x="8623" y="488"/>
                  <a:pt x="8620" y="454"/>
                  <a:pt x="8617" y="414"/>
                </a:cubicBezTo>
                <a:lnTo>
                  <a:pt x="8617" y="411"/>
                </a:lnTo>
                <a:lnTo>
                  <a:pt x="8621" y="410"/>
                </a:lnTo>
                <a:cubicBezTo>
                  <a:pt x="8654" y="403"/>
                  <a:pt x="8728" y="396"/>
                  <a:pt x="8842" y="389"/>
                </a:cubicBezTo>
                <a:lnTo>
                  <a:pt x="8858" y="388"/>
                </a:lnTo>
                <a:lnTo>
                  <a:pt x="8859" y="390"/>
                </a:lnTo>
                <a:cubicBezTo>
                  <a:pt x="8862" y="394"/>
                  <a:pt x="8865" y="394"/>
                  <a:pt x="8868" y="388"/>
                </a:cubicBezTo>
                <a:lnTo>
                  <a:pt x="8858" y="388"/>
                </a:lnTo>
                <a:lnTo>
                  <a:pt x="8855" y="384"/>
                </a:lnTo>
                <a:cubicBezTo>
                  <a:pt x="8854" y="382"/>
                  <a:pt x="8853" y="380"/>
                  <a:pt x="8851" y="379"/>
                </a:cubicBezTo>
                <a:cubicBezTo>
                  <a:pt x="8843" y="366"/>
                  <a:pt x="8838" y="355"/>
                  <a:pt x="8838" y="346"/>
                </a:cubicBezTo>
                <a:cubicBezTo>
                  <a:pt x="8838" y="334"/>
                  <a:pt x="8846" y="322"/>
                  <a:pt x="8863" y="311"/>
                </a:cubicBezTo>
                <a:cubicBezTo>
                  <a:pt x="8869" y="307"/>
                  <a:pt x="8877" y="303"/>
                  <a:pt x="8886" y="299"/>
                </a:cubicBezTo>
                <a:lnTo>
                  <a:pt x="8891" y="297"/>
                </a:lnTo>
                <a:close/>
                <a:moveTo>
                  <a:pt x="7736" y="293"/>
                </a:moveTo>
                <a:cubicBezTo>
                  <a:pt x="7742" y="293"/>
                  <a:pt x="7747" y="293"/>
                  <a:pt x="7753" y="293"/>
                </a:cubicBezTo>
                <a:cubicBezTo>
                  <a:pt x="7761" y="294"/>
                  <a:pt x="7769" y="296"/>
                  <a:pt x="7776" y="299"/>
                </a:cubicBezTo>
                <a:lnTo>
                  <a:pt x="7784" y="303"/>
                </a:lnTo>
                <a:lnTo>
                  <a:pt x="7785" y="304"/>
                </a:lnTo>
                <a:cubicBezTo>
                  <a:pt x="7790" y="309"/>
                  <a:pt x="7795" y="313"/>
                  <a:pt x="7802" y="317"/>
                </a:cubicBezTo>
                <a:cubicBezTo>
                  <a:pt x="7803" y="318"/>
                  <a:pt x="7805" y="319"/>
                  <a:pt x="7807" y="320"/>
                </a:cubicBezTo>
                <a:lnTo>
                  <a:pt x="7810" y="322"/>
                </a:lnTo>
                <a:lnTo>
                  <a:pt x="7815" y="326"/>
                </a:lnTo>
                <a:cubicBezTo>
                  <a:pt x="7835" y="346"/>
                  <a:pt x="7845" y="369"/>
                  <a:pt x="7845" y="394"/>
                </a:cubicBezTo>
                <a:cubicBezTo>
                  <a:pt x="7845" y="401"/>
                  <a:pt x="7843" y="410"/>
                  <a:pt x="7840" y="423"/>
                </a:cubicBezTo>
                <a:cubicBezTo>
                  <a:pt x="7836" y="436"/>
                  <a:pt x="7830" y="446"/>
                  <a:pt x="7821" y="453"/>
                </a:cubicBezTo>
                <a:lnTo>
                  <a:pt x="7818" y="456"/>
                </a:lnTo>
                <a:lnTo>
                  <a:pt x="7809" y="456"/>
                </a:lnTo>
                <a:cubicBezTo>
                  <a:pt x="7778" y="457"/>
                  <a:pt x="7743" y="458"/>
                  <a:pt x="7703" y="460"/>
                </a:cubicBezTo>
                <a:lnTo>
                  <a:pt x="7700" y="460"/>
                </a:lnTo>
                <a:lnTo>
                  <a:pt x="7698" y="459"/>
                </a:lnTo>
                <a:cubicBezTo>
                  <a:pt x="7684" y="451"/>
                  <a:pt x="7672" y="438"/>
                  <a:pt x="7663" y="419"/>
                </a:cubicBezTo>
                <a:cubicBezTo>
                  <a:pt x="7651" y="398"/>
                  <a:pt x="7646" y="378"/>
                  <a:pt x="7646" y="358"/>
                </a:cubicBezTo>
                <a:lnTo>
                  <a:pt x="7646" y="349"/>
                </a:lnTo>
                <a:lnTo>
                  <a:pt x="7651" y="343"/>
                </a:lnTo>
                <a:cubicBezTo>
                  <a:pt x="7660" y="333"/>
                  <a:pt x="7669" y="323"/>
                  <a:pt x="7678" y="313"/>
                </a:cubicBezTo>
                <a:lnTo>
                  <a:pt x="7692" y="297"/>
                </a:lnTo>
                <a:lnTo>
                  <a:pt x="7694" y="297"/>
                </a:lnTo>
                <a:cubicBezTo>
                  <a:pt x="7707" y="294"/>
                  <a:pt x="7721" y="293"/>
                  <a:pt x="7736" y="293"/>
                </a:cubicBezTo>
                <a:close/>
                <a:moveTo>
                  <a:pt x="10374" y="249"/>
                </a:moveTo>
                <a:lnTo>
                  <a:pt x="10379" y="362"/>
                </a:lnTo>
                <a:lnTo>
                  <a:pt x="10388" y="361"/>
                </a:lnTo>
                <a:cubicBezTo>
                  <a:pt x="10400" y="359"/>
                  <a:pt x="10410" y="364"/>
                  <a:pt x="10418" y="377"/>
                </a:cubicBezTo>
                <a:cubicBezTo>
                  <a:pt x="10422" y="383"/>
                  <a:pt x="10426" y="389"/>
                  <a:pt x="10429" y="395"/>
                </a:cubicBezTo>
                <a:lnTo>
                  <a:pt x="10433" y="402"/>
                </a:lnTo>
                <a:lnTo>
                  <a:pt x="10432" y="414"/>
                </a:lnTo>
                <a:cubicBezTo>
                  <a:pt x="10432" y="423"/>
                  <a:pt x="10431" y="433"/>
                  <a:pt x="10430" y="442"/>
                </a:cubicBezTo>
                <a:lnTo>
                  <a:pt x="10429" y="445"/>
                </a:lnTo>
                <a:lnTo>
                  <a:pt x="10417" y="448"/>
                </a:lnTo>
                <a:cubicBezTo>
                  <a:pt x="10404" y="452"/>
                  <a:pt x="10392" y="454"/>
                  <a:pt x="10382" y="455"/>
                </a:cubicBezTo>
                <a:cubicBezTo>
                  <a:pt x="10382" y="474"/>
                  <a:pt x="10383" y="499"/>
                  <a:pt x="10384" y="530"/>
                </a:cubicBezTo>
                <a:cubicBezTo>
                  <a:pt x="10395" y="526"/>
                  <a:pt x="10402" y="524"/>
                  <a:pt x="10404" y="523"/>
                </a:cubicBezTo>
                <a:cubicBezTo>
                  <a:pt x="10413" y="519"/>
                  <a:pt x="10421" y="501"/>
                  <a:pt x="10426" y="468"/>
                </a:cubicBezTo>
                <a:cubicBezTo>
                  <a:pt x="10427" y="464"/>
                  <a:pt x="10427" y="459"/>
                  <a:pt x="10428" y="455"/>
                </a:cubicBezTo>
                <a:lnTo>
                  <a:pt x="10429" y="445"/>
                </a:lnTo>
                <a:lnTo>
                  <a:pt x="10431" y="445"/>
                </a:lnTo>
                <a:cubicBezTo>
                  <a:pt x="10437" y="442"/>
                  <a:pt x="10440" y="437"/>
                  <a:pt x="10441" y="429"/>
                </a:cubicBezTo>
                <a:cubicBezTo>
                  <a:pt x="10442" y="422"/>
                  <a:pt x="10441" y="416"/>
                  <a:pt x="10438" y="411"/>
                </a:cubicBezTo>
                <a:cubicBezTo>
                  <a:pt x="10437" y="409"/>
                  <a:pt x="10435" y="406"/>
                  <a:pt x="10434" y="403"/>
                </a:cubicBezTo>
                <a:lnTo>
                  <a:pt x="10433" y="402"/>
                </a:lnTo>
                <a:lnTo>
                  <a:pt x="10433" y="399"/>
                </a:lnTo>
                <a:cubicBezTo>
                  <a:pt x="10434" y="384"/>
                  <a:pt x="10434" y="369"/>
                  <a:pt x="10434" y="352"/>
                </a:cubicBezTo>
                <a:cubicBezTo>
                  <a:pt x="10434" y="327"/>
                  <a:pt x="10433" y="306"/>
                  <a:pt x="10431" y="287"/>
                </a:cubicBezTo>
                <a:cubicBezTo>
                  <a:pt x="10429" y="268"/>
                  <a:pt x="10427" y="258"/>
                  <a:pt x="10426" y="256"/>
                </a:cubicBezTo>
                <a:cubicBezTo>
                  <a:pt x="10423" y="253"/>
                  <a:pt x="10405" y="250"/>
                  <a:pt x="10374" y="249"/>
                </a:cubicBezTo>
                <a:close/>
                <a:moveTo>
                  <a:pt x="1412" y="199"/>
                </a:moveTo>
                <a:lnTo>
                  <a:pt x="1625" y="234"/>
                </a:lnTo>
                <a:cubicBezTo>
                  <a:pt x="1623" y="250"/>
                  <a:pt x="1619" y="275"/>
                  <a:pt x="1615" y="311"/>
                </a:cubicBezTo>
                <a:cubicBezTo>
                  <a:pt x="1610" y="346"/>
                  <a:pt x="1606" y="374"/>
                  <a:pt x="1603" y="393"/>
                </a:cubicBezTo>
                <a:cubicBezTo>
                  <a:pt x="1579" y="557"/>
                  <a:pt x="1558" y="689"/>
                  <a:pt x="1541" y="789"/>
                </a:cubicBezTo>
                <a:cubicBezTo>
                  <a:pt x="1523" y="889"/>
                  <a:pt x="1505" y="953"/>
                  <a:pt x="1485" y="979"/>
                </a:cubicBezTo>
                <a:cubicBezTo>
                  <a:pt x="1475" y="994"/>
                  <a:pt x="1454" y="1001"/>
                  <a:pt x="1420" y="1001"/>
                </a:cubicBezTo>
                <a:cubicBezTo>
                  <a:pt x="1382" y="1001"/>
                  <a:pt x="1321" y="992"/>
                  <a:pt x="1237" y="973"/>
                </a:cubicBezTo>
                <a:cubicBezTo>
                  <a:pt x="1243" y="945"/>
                  <a:pt x="1257" y="882"/>
                  <a:pt x="1279" y="784"/>
                </a:cubicBezTo>
                <a:cubicBezTo>
                  <a:pt x="1300" y="686"/>
                  <a:pt x="1314" y="623"/>
                  <a:pt x="1320" y="594"/>
                </a:cubicBezTo>
                <a:cubicBezTo>
                  <a:pt x="1331" y="547"/>
                  <a:pt x="1346" y="476"/>
                  <a:pt x="1368" y="380"/>
                </a:cubicBezTo>
                <a:cubicBezTo>
                  <a:pt x="1389" y="283"/>
                  <a:pt x="1404" y="223"/>
                  <a:pt x="1412" y="199"/>
                </a:cubicBezTo>
                <a:close/>
                <a:moveTo>
                  <a:pt x="8793" y="191"/>
                </a:moveTo>
                <a:lnTo>
                  <a:pt x="8794" y="192"/>
                </a:lnTo>
                <a:cubicBezTo>
                  <a:pt x="8807" y="195"/>
                  <a:pt x="8820" y="203"/>
                  <a:pt x="8832" y="216"/>
                </a:cubicBezTo>
                <a:cubicBezTo>
                  <a:pt x="8844" y="228"/>
                  <a:pt x="8852" y="241"/>
                  <a:pt x="8855" y="255"/>
                </a:cubicBezTo>
                <a:lnTo>
                  <a:pt x="8855" y="260"/>
                </a:lnTo>
                <a:lnTo>
                  <a:pt x="8854" y="265"/>
                </a:lnTo>
                <a:cubicBezTo>
                  <a:pt x="8851" y="272"/>
                  <a:pt x="8848" y="279"/>
                  <a:pt x="8846" y="285"/>
                </a:cubicBezTo>
                <a:lnTo>
                  <a:pt x="8855" y="287"/>
                </a:lnTo>
                <a:lnTo>
                  <a:pt x="8853" y="291"/>
                </a:lnTo>
                <a:cubicBezTo>
                  <a:pt x="8845" y="320"/>
                  <a:pt x="8823" y="335"/>
                  <a:pt x="8788" y="335"/>
                </a:cubicBezTo>
                <a:cubicBezTo>
                  <a:pt x="8771" y="335"/>
                  <a:pt x="8755" y="332"/>
                  <a:pt x="8741" y="325"/>
                </a:cubicBezTo>
                <a:cubicBezTo>
                  <a:pt x="8729" y="321"/>
                  <a:pt x="8718" y="310"/>
                  <a:pt x="8709" y="292"/>
                </a:cubicBezTo>
                <a:cubicBezTo>
                  <a:pt x="8702" y="279"/>
                  <a:pt x="8697" y="267"/>
                  <a:pt x="8695" y="254"/>
                </a:cubicBezTo>
                <a:lnTo>
                  <a:pt x="8695" y="249"/>
                </a:lnTo>
                <a:lnTo>
                  <a:pt x="8696" y="247"/>
                </a:lnTo>
                <a:cubicBezTo>
                  <a:pt x="8704" y="234"/>
                  <a:pt x="8712" y="218"/>
                  <a:pt x="8720" y="201"/>
                </a:cubicBezTo>
                <a:cubicBezTo>
                  <a:pt x="8737" y="199"/>
                  <a:pt x="8761" y="196"/>
                  <a:pt x="8792" y="192"/>
                </a:cubicBezTo>
                <a:lnTo>
                  <a:pt x="8793" y="191"/>
                </a:lnTo>
                <a:close/>
                <a:moveTo>
                  <a:pt x="7839" y="149"/>
                </a:moveTo>
                <a:cubicBezTo>
                  <a:pt x="7850" y="149"/>
                  <a:pt x="7862" y="151"/>
                  <a:pt x="7876" y="155"/>
                </a:cubicBezTo>
                <a:cubicBezTo>
                  <a:pt x="7941" y="171"/>
                  <a:pt x="8004" y="192"/>
                  <a:pt x="8066" y="218"/>
                </a:cubicBezTo>
                <a:cubicBezTo>
                  <a:pt x="8128" y="244"/>
                  <a:pt x="8167" y="273"/>
                  <a:pt x="8184" y="304"/>
                </a:cubicBezTo>
                <a:cubicBezTo>
                  <a:pt x="8191" y="316"/>
                  <a:pt x="8195" y="331"/>
                  <a:pt x="8195" y="349"/>
                </a:cubicBezTo>
                <a:cubicBezTo>
                  <a:pt x="8195" y="370"/>
                  <a:pt x="8188" y="395"/>
                  <a:pt x="8176" y="423"/>
                </a:cubicBezTo>
                <a:cubicBezTo>
                  <a:pt x="8169" y="441"/>
                  <a:pt x="8159" y="455"/>
                  <a:pt x="8147" y="464"/>
                </a:cubicBezTo>
                <a:cubicBezTo>
                  <a:pt x="8135" y="473"/>
                  <a:pt x="8122" y="477"/>
                  <a:pt x="8108" y="477"/>
                </a:cubicBezTo>
                <a:cubicBezTo>
                  <a:pt x="8101" y="477"/>
                  <a:pt x="8093" y="475"/>
                  <a:pt x="8082" y="472"/>
                </a:cubicBezTo>
                <a:cubicBezTo>
                  <a:pt x="8071" y="467"/>
                  <a:pt x="8028" y="444"/>
                  <a:pt x="7954" y="404"/>
                </a:cubicBezTo>
                <a:cubicBezTo>
                  <a:pt x="7889" y="368"/>
                  <a:pt x="7842" y="341"/>
                  <a:pt x="7813" y="324"/>
                </a:cubicBezTo>
                <a:lnTo>
                  <a:pt x="7810" y="322"/>
                </a:lnTo>
                <a:lnTo>
                  <a:pt x="7807" y="319"/>
                </a:lnTo>
                <a:cubicBezTo>
                  <a:pt x="7800" y="312"/>
                  <a:pt x="7792" y="307"/>
                  <a:pt x="7784" y="303"/>
                </a:cubicBezTo>
                <a:lnTo>
                  <a:pt x="7784" y="303"/>
                </a:lnTo>
                <a:lnTo>
                  <a:pt x="7779" y="298"/>
                </a:lnTo>
                <a:cubicBezTo>
                  <a:pt x="7769" y="286"/>
                  <a:pt x="7764" y="273"/>
                  <a:pt x="7764" y="259"/>
                </a:cubicBezTo>
                <a:cubicBezTo>
                  <a:pt x="7764" y="253"/>
                  <a:pt x="7765" y="246"/>
                  <a:pt x="7767" y="237"/>
                </a:cubicBezTo>
                <a:cubicBezTo>
                  <a:pt x="7769" y="226"/>
                  <a:pt x="7773" y="215"/>
                  <a:pt x="7778" y="203"/>
                </a:cubicBezTo>
                <a:lnTo>
                  <a:pt x="7782" y="196"/>
                </a:lnTo>
                <a:lnTo>
                  <a:pt x="7783" y="194"/>
                </a:lnTo>
                <a:cubicBezTo>
                  <a:pt x="7795" y="180"/>
                  <a:pt x="7807" y="167"/>
                  <a:pt x="7817" y="155"/>
                </a:cubicBezTo>
                <a:lnTo>
                  <a:pt x="7820" y="151"/>
                </a:lnTo>
                <a:lnTo>
                  <a:pt x="7824" y="151"/>
                </a:lnTo>
                <a:cubicBezTo>
                  <a:pt x="7829" y="150"/>
                  <a:pt x="7834" y="149"/>
                  <a:pt x="7839" y="149"/>
                </a:cubicBezTo>
                <a:close/>
                <a:moveTo>
                  <a:pt x="1888" y="149"/>
                </a:moveTo>
                <a:cubicBezTo>
                  <a:pt x="1917" y="149"/>
                  <a:pt x="1945" y="153"/>
                  <a:pt x="1973" y="159"/>
                </a:cubicBezTo>
                <a:cubicBezTo>
                  <a:pt x="1975" y="190"/>
                  <a:pt x="1976" y="212"/>
                  <a:pt x="1976" y="225"/>
                </a:cubicBezTo>
                <a:cubicBezTo>
                  <a:pt x="1976" y="314"/>
                  <a:pt x="1967" y="425"/>
                  <a:pt x="1950" y="559"/>
                </a:cubicBezTo>
                <a:cubicBezTo>
                  <a:pt x="1932" y="692"/>
                  <a:pt x="1915" y="794"/>
                  <a:pt x="1900" y="865"/>
                </a:cubicBezTo>
                <a:lnTo>
                  <a:pt x="1899" y="871"/>
                </a:lnTo>
                <a:lnTo>
                  <a:pt x="1899" y="871"/>
                </a:lnTo>
                <a:cubicBezTo>
                  <a:pt x="1899" y="871"/>
                  <a:pt x="1899" y="872"/>
                  <a:pt x="1899" y="872"/>
                </a:cubicBezTo>
                <a:lnTo>
                  <a:pt x="1899" y="871"/>
                </a:lnTo>
                <a:lnTo>
                  <a:pt x="1899" y="871"/>
                </a:lnTo>
                <a:cubicBezTo>
                  <a:pt x="1900" y="871"/>
                  <a:pt x="1905" y="871"/>
                  <a:pt x="1916" y="871"/>
                </a:cubicBezTo>
                <a:cubicBezTo>
                  <a:pt x="1932" y="870"/>
                  <a:pt x="1968" y="866"/>
                  <a:pt x="2023" y="856"/>
                </a:cubicBezTo>
                <a:cubicBezTo>
                  <a:pt x="2077" y="847"/>
                  <a:pt x="2133" y="838"/>
                  <a:pt x="2191" y="828"/>
                </a:cubicBezTo>
                <a:lnTo>
                  <a:pt x="2214" y="977"/>
                </a:lnTo>
                <a:cubicBezTo>
                  <a:pt x="2172" y="983"/>
                  <a:pt x="2128" y="989"/>
                  <a:pt x="2081" y="993"/>
                </a:cubicBezTo>
                <a:cubicBezTo>
                  <a:pt x="2035" y="998"/>
                  <a:pt x="1990" y="1000"/>
                  <a:pt x="1948" y="1000"/>
                </a:cubicBezTo>
                <a:cubicBezTo>
                  <a:pt x="1908" y="1000"/>
                  <a:pt x="1876" y="998"/>
                  <a:pt x="1851" y="995"/>
                </a:cubicBezTo>
                <a:cubicBezTo>
                  <a:pt x="1830" y="993"/>
                  <a:pt x="1812" y="988"/>
                  <a:pt x="1797" y="980"/>
                </a:cubicBezTo>
                <a:cubicBezTo>
                  <a:pt x="1782" y="973"/>
                  <a:pt x="1771" y="962"/>
                  <a:pt x="1763" y="949"/>
                </a:cubicBezTo>
                <a:cubicBezTo>
                  <a:pt x="1731" y="896"/>
                  <a:pt x="1714" y="787"/>
                  <a:pt x="1714" y="620"/>
                </a:cubicBezTo>
                <a:cubicBezTo>
                  <a:pt x="1714" y="534"/>
                  <a:pt x="1718" y="444"/>
                  <a:pt x="1724" y="351"/>
                </a:cubicBezTo>
                <a:cubicBezTo>
                  <a:pt x="1731" y="259"/>
                  <a:pt x="1737" y="195"/>
                  <a:pt x="1743" y="160"/>
                </a:cubicBezTo>
                <a:cubicBezTo>
                  <a:pt x="1810" y="153"/>
                  <a:pt x="1858" y="149"/>
                  <a:pt x="1888" y="149"/>
                </a:cubicBezTo>
                <a:close/>
                <a:moveTo>
                  <a:pt x="10428" y="129"/>
                </a:moveTo>
                <a:cubicBezTo>
                  <a:pt x="10479" y="129"/>
                  <a:pt x="10514" y="131"/>
                  <a:pt x="10532" y="134"/>
                </a:cubicBezTo>
                <a:cubicBezTo>
                  <a:pt x="10570" y="141"/>
                  <a:pt x="10593" y="163"/>
                  <a:pt x="10601" y="200"/>
                </a:cubicBezTo>
                <a:cubicBezTo>
                  <a:pt x="10607" y="223"/>
                  <a:pt x="10612" y="258"/>
                  <a:pt x="10616" y="305"/>
                </a:cubicBezTo>
                <a:cubicBezTo>
                  <a:pt x="10620" y="352"/>
                  <a:pt x="10622" y="399"/>
                  <a:pt x="10622" y="444"/>
                </a:cubicBezTo>
                <a:cubicBezTo>
                  <a:pt x="10622" y="545"/>
                  <a:pt x="10613" y="603"/>
                  <a:pt x="10595" y="617"/>
                </a:cubicBezTo>
                <a:cubicBezTo>
                  <a:pt x="10578" y="631"/>
                  <a:pt x="10551" y="641"/>
                  <a:pt x="10512" y="647"/>
                </a:cubicBezTo>
                <a:cubicBezTo>
                  <a:pt x="10474" y="653"/>
                  <a:pt x="10432" y="657"/>
                  <a:pt x="10387" y="658"/>
                </a:cubicBezTo>
                <a:lnTo>
                  <a:pt x="10387" y="718"/>
                </a:lnTo>
                <a:lnTo>
                  <a:pt x="10493" y="711"/>
                </a:lnTo>
                <a:cubicBezTo>
                  <a:pt x="10504" y="710"/>
                  <a:pt x="10511" y="714"/>
                  <a:pt x="10515" y="721"/>
                </a:cubicBezTo>
                <a:cubicBezTo>
                  <a:pt x="10520" y="728"/>
                  <a:pt x="10523" y="728"/>
                  <a:pt x="10526" y="720"/>
                </a:cubicBezTo>
                <a:cubicBezTo>
                  <a:pt x="10539" y="712"/>
                  <a:pt x="10552" y="713"/>
                  <a:pt x="10566" y="723"/>
                </a:cubicBezTo>
                <a:cubicBezTo>
                  <a:pt x="10579" y="733"/>
                  <a:pt x="10589" y="744"/>
                  <a:pt x="10595" y="757"/>
                </a:cubicBezTo>
                <a:cubicBezTo>
                  <a:pt x="10600" y="768"/>
                  <a:pt x="10602" y="776"/>
                  <a:pt x="10602" y="782"/>
                </a:cubicBezTo>
                <a:cubicBezTo>
                  <a:pt x="10602" y="796"/>
                  <a:pt x="10597" y="804"/>
                  <a:pt x="10587" y="807"/>
                </a:cubicBezTo>
                <a:cubicBezTo>
                  <a:pt x="10535" y="821"/>
                  <a:pt x="10469" y="831"/>
                  <a:pt x="10389" y="838"/>
                </a:cubicBezTo>
                <a:cubicBezTo>
                  <a:pt x="10389" y="873"/>
                  <a:pt x="10389" y="898"/>
                  <a:pt x="10388" y="912"/>
                </a:cubicBezTo>
                <a:lnTo>
                  <a:pt x="10591" y="903"/>
                </a:lnTo>
                <a:cubicBezTo>
                  <a:pt x="10606" y="901"/>
                  <a:pt x="10622" y="907"/>
                  <a:pt x="10639" y="919"/>
                </a:cubicBezTo>
                <a:cubicBezTo>
                  <a:pt x="10655" y="931"/>
                  <a:pt x="10667" y="945"/>
                  <a:pt x="10673" y="961"/>
                </a:cubicBezTo>
                <a:cubicBezTo>
                  <a:pt x="10676" y="971"/>
                  <a:pt x="10677" y="980"/>
                  <a:pt x="10677" y="986"/>
                </a:cubicBezTo>
                <a:cubicBezTo>
                  <a:pt x="10677" y="1003"/>
                  <a:pt x="10672" y="1014"/>
                  <a:pt x="10661" y="1017"/>
                </a:cubicBezTo>
                <a:cubicBezTo>
                  <a:pt x="10601" y="1029"/>
                  <a:pt x="10528" y="1038"/>
                  <a:pt x="10443" y="1043"/>
                </a:cubicBezTo>
                <a:cubicBezTo>
                  <a:pt x="10358" y="1049"/>
                  <a:pt x="10259" y="1046"/>
                  <a:pt x="10148" y="1036"/>
                </a:cubicBezTo>
                <a:cubicBezTo>
                  <a:pt x="10157" y="1036"/>
                  <a:pt x="10116" y="1045"/>
                  <a:pt x="10024" y="1063"/>
                </a:cubicBezTo>
                <a:cubicBezTo>
                  <a:pt x="9993" y="1065"/>
                  <a:pt x="9975" y="1057"/>
                  <a:pt x="9970" y="1040"/>
                </a:cubicBezTo>
                <a:cubicBezTo>
                  <a:pt x="9965" y="1026"/>
                  <a:pt x="9962" y="1011"/>
                  <a:pt x="9962" y="995"/>
                </a:cubicBezTo>
                <a:cubicBezTo>
                  <a:pt x="9962" y="974"/>
                  <a:pt x="9968" y="954"/>
                  <a:pt x="9980" y="933"/>
                </a:cubicBezTo>
                <a:lnTo>
                  <a:pt x="10212" y="921"/>
                </a:lnTo>
                <a:lnTo>
                  <a:pt x="10210" y="846"/>
                </a:lnTo>
                <a:lnTo>
                  <a:pt x="10210" y="846"/>
                </a:lnTo>
                <a:cubicBezTo>
                  <a:pt x="10210" y="846"/>
                  <a:pt x="10210" y="846"/>
                  <a:pt x="10210" y="846"/>
                </a:cubicBezTo>
                <a:lnTo>
                  <a:pt x="10210" y="846"/>
                </a:lnTo>
                <a:lnTo>
                  <a:pt x="10210" y="846"/>
                </a:lnTo>
                <a:cubicBezTo>
                  <a:pt x="10208" y="847"/>
                  <a:pt x="10201" y="847"/>
                  <a:pt x="10191" y="847"/>
                </a:cubicBezTo>
                <a:cubicBezTo>
                  <a:pt x="10180" y="848"/>
                  <a:pt x="10168" y="848"/>
                  <a:pt x="10156" y="849"/>
                </a:cubicBezTo>
                <a:cubicBezTo>
                  <a:pt x="10144" y="850"/>
                  <a:pt x="10131" y="851"/>
                  <a:pt x="10117" y="853"/>
                </a:cubicBezTo>
                <a:lnTo>
                  <a:pt x="10106" y="854"/>
                </a:lnTo>
                <a:cubicBezTo>
                  <a:pt x="10090" y="854"/>
                  <a:pt x="10079" y="850"/>
                  <a:pt x="10072" y="843"/>
                </a:cubicBezTo>
                <a:lnTo>
                  <a:pt x="10072" y="843"/>
                </a:lnTo>
                <a:lnTo>
                  <a:pt x="10075" y="842"/>
                </a:lnTo>
                <a:cubicBezTo>
                  <a:pt x="10082" y="838"/>
                  <a:pt x="10085" y="831"/>
                  <a:pt x="10085" y="821"/>
                </a:cubicBezTo>
                <a:cubicBezTo>
                  <a:pt x="10085" y="809"/>
                  <a:pt x="10082" y="799"/>
                  <a:pt x="10074" y="790"/>
                </a:cubicBezTo>
                <a:cubicBezTo>
                  <a:pt x="10072" y="788"/>
                  <a:pt x="10069" y="785"/>
                  <a:pt x="10067" y="783"/>
                </a:cubicBezTo>
                <a:lnTo>
                  <a:pt x="10060" y="777"/>
                </a:lnTo>
                <a:lnTo>
                  <a:pt x="10061" y="771"/>
                </a:lnTo>
                <a:cubicBezTo>
                  <a:pt x="10063" y="761"/>
                  <a:pt x="10067" y="750"/>
                  <a:pt x="10072" y="739"/>
                </a:cubicBezTo>
                <a:lnTo>
                  <a:pt x="10210" y="729"/>
                </a:lnTo>
                <a:lnTo>
                  <a:pt x="10211" y="658"/>
                </a:lnTo>
                <a:cubicBezTo>
                  <a:pt x="10161" y="655"/>
                  <a:pt x="10131" y="652"/>
                  <a:pt x="10121" y="649"/>
                </a:cubicBezTo>
                <a:cubicBezTo>
                  <a:pt x="10087" y="644"/>
                  <a:pt x="10062" y="626"/>
                  <a:pt x="10047" y="593"/>
                </a:cubicBezTo>
                <a:cubicBezTo>
                  <a:pt x="10046" y="590"/>
                  <a:pt x="10045" y="586"/>
                  <a:pt x="10043" y="582"/>
                </a:cubicBezTo>
                <a:lnTo>
                  <a:pt x="10043" y="582"/>
                </a:lnTo>
                <a:lnTo>
                  <a:pt x="10043" y="582"/>
                </a:lnTo>
                <a:cubicBezTo>
                  <a:pt x="10044" y="579"/>
                  <a:pt x="10044" y="576"/>
                  <a:pt x="10044" y="572"/>
                </a:cubicBezTo>
                <a:cubicBezTo>
                  <a:pt x="10044" y="564"/>
                  <a:pt x="10042" y="556"/>
                  <a:pt x="10038" y="548"/>
                </a:cubicBezTo>
                <a:cubicBezTo>
                  <a:pt x="10037" y="546"/>
                  <a:pt x="10036" y="544"/>
                  <a:pt x="10035" y="542"/>
                </a:cubicBezTo>
                <a:lnTo>
                  <a:pt x="10032" y="537"/>
                </a:lnTo>
                <a:lnTo>
                  <a:pt x="10030" y="527"/>
                </a:lnTo>
                <a:cubicBezTo>
                  <a:pt x="10027" y="511"/>
                  <a:pt x="10025" y="493"/>
                  <a:pt x="10023" y="473"/>
                </a:cubicBezTo>
                <a:cubicBezTo>
                  <a:pt x="10017" y="421"/>
                  <a:pt x="10014" y="370"/>
                  <a:pt x="10014" y="321"/>
                </a:cubicBezTo>
                <a:cubicBezTo>
                  <a:pt x="9988" y="329"/>
                  <a:pt x="9964" y="334"/>
                  <a:pt x="9943" y="337"/>
                </a:cubicBezTo>
                <a:cubicBezTo>
                  <a:pt x="9948" y="391"/>
                  <a:pt x="9950" y="445"/>
                  <a:pt x="9950" y="500"/>
                </a:cubicBezTo>
                <a:lnTo>
                  <a:pt x="9954" y="500"/>
                </a:lnTo>
                <a:cubicBezTo>
                  <a:pt x="9969" y="498"/>
                  <a:pt x="9985" y="502"/>
                  <a:pt x="10002" y="512"/>
                </a:cubicBezTo>
                <a:cubicBezTo>
                  <a:pt x="10015" y="519"/>
                  <a:pt x="10025" y="527"/>
                  <a:pt x="10032" y="537"/>
                </a:cubicBezTo>
                <a:lnTo>
                  <a:pt x="10032" y="537"/>
                </a:lnTo>
                <a:lnTo>
                  <a:pt x="10033" y="543"/>
                </a:lnTo>
                <a:cubicBezTo>
                  <a:pt x="10035" y="553"/>
                  <a:pt x="10037" y="562"/>
                  <a:pt x="10040" y="570"/>
                </a:cubicBezTo>
                <a:lnTo>
                  <a:pt x="10043" y="582"/>
                </a:lnTo>
                <a:lnTo>
                  <a:pt x="10042" y="586"/>
                </a:lnTo>
                <a:cubicBezTo>
                  <a:pt x="10040" y="592"/>
                  <a:pt x="10036" y="597"/>
                  <a:pt x="10030" y="600"/>
                </a:cubicBezTo>
                <a:cubicBezTo>
                  <a:pt x="9983" y="609"/>
                  <a:pt x="9955" y="615"/>
                  <a:pt x="9948" y="616"/>
                </a:cubicBezTo>
                <a:cubicBezTo>
                  <a:pt x="9944" y="685"/>
                  <a:pt x="9938" y="738"/>
                  <a:pt x="9930" y="777"/>
                </a:cubicBezTo>
                <a:lnTo>
                  <a:pt x="9984" y="757"/>
                </a:lnTo>
                <a:cubicBezTo>
                  <a:pt x="9987" y="756"/>
                  <a:pt x="9992" y="756"/>
                  <a:pt x="9999" y="756"/>
                </a:cubicBezTo>
                <a:cubicBezTo>
                  <a:pt x="10013" y="756"/>
                  <a:pt x="10026" y="759"/>
                  <a:pt x="10040" y="765"/>
                </a:cubicBezTo>
                <a:cubicBezTo>
                  <a:pt x="10047" y="768"/>
                  <a:pt x="10053" y="772"/>
                  <a:pt x="10059" y="776"/>
                </a:cubicBezTo>
                <a:lnTo>
                  <a:pt x="10060" y="777"/>
                </a:lnTo>
                <a:lnTo>
                  <a:pt x="10060" y="778"/>
                </a:lnTo>
                <a:cubicBezTo>
                  <a:pt x="10059" y="782"/>
                  <a:pt x="10059" y="786"/>
                  <a:pt x="10059" y="790"/>
                </a:cubicBezTo>
                <a:cubicBezTo>
                  <a:pt x="10059" y="804"/>
                  <a:pt x="10062" y="819"/>
                  <a:pt x="10068" y="835"/>
                </a:cubicBezTo>
                <a:cubicBezTo>
                  <a:pt x="10068" y="837"/>
                  <a:pt x="10069" y="838"/>
                  <a:pt x="10070" y="839"/>
                </a:cubicBezTo>
                <a:lnTo>
                  <a:pt x="10072" y="843"/>
                </a:lnTo>
                <a:lnTo>
                  <a:pt x="10050" y="852"/>
                </a:lnTo>
                <a:cubicBezTo>
                  <a:pt x="9993" y="876"/>
                  <a:pt x="9942" y="896"/>
                  <a:pt x="9897" y="911"/>
                </a:cubicBezTo>
                <a:cubicBezTo>
                  <a:pt x="9846" y="928"/>
                  <a:pt x="9785" y="947"/>
                  <a:pt x="9715" y="967"/>
                </a:cubicBezTo>
                <a:lnTo>
                  <a:pt x="9675" y="978"/>
                </a:lnTo>
                <a:cubicBezTo>
                  <a:pt x="9666" y="980"/>
                  <a:pt x="9658" y="981"/>
                  <a:pt x="9650" y="981"/>
                </a:cubicBezTo>
                <a:cubicBezTo>
                  <a:pt x="9637" y="981"/>
                  <a:pt x="9628" y="977"/>
                  <a:pt x="9621" y="970"/>
                </a:cubicBezTo>
                <a:cubicBezTo>
                  <a:pt x="9609" y="950"/>
                  <a:pt x="9602" y="929"/>
                  <a:pt x="9602" y="907"/>
                </a:cubicBezTo>
                <a:cubicBezTo>
                  <a:pt x="9602" y="897"/>
                  <a:pt x="9604" y="886"/>
                  <a:pt x="9608" y="873"/>
                </a:cubicBezTo>
                <a:lnTo>
                  <a:pt x="9752" y="828"/>
                </a:lnTo>
                <a:cubicBezTo>
                  <a:pt x="9750" y="814"/>
                  <a:pt x="9749" y="781"/>
                  <a:pt x="9749" y="729"/>
                </a:cubicBezTo>
                <a:cubicBezTo>
                  <a:pt x="9749" y="684"/>
                  <a:pt x="9750" y="654"/>
                  <a:pt x="9751" y="639"/>
                </a:cubicBezTo>
                <a:lnTo>
                  <a:pt x="9717" y="643"/>
                </a:lnTo>
                <a:lnTo>
                  <a:pt x="9702" y="644"/>
                </a:lnTo>
                <a:cubicBezTo>
                  <a:pt x="9680" y="644"/>
                  <a:pt x="9667" y="638"/>
                  <a:pt x="9663" y="626"/>
                </a:cubicBezTo>
                <a:cubicBezTo>
                  <a:pt x="9657" y="613"/>
                  <a:pt x="9654" y="598"/>
                  <a:pt x="9654" y="581"/>
                </a:cubicBezTo>
                <a:cubicBezTo>
                  <a:pt x="9654" y="561"/>
                  <a:pt x="9659" y="544"/>
                  <a:pt x="9668" y="529"/>
                </a:cubicBezTo>
                <a:lnTo>
                  <a:pt x="9755" y="520"/>
                </a:lnTo>
                <a:cubicBezTo>
                  <a:pt x="9757" y="452"/>
                  <a:pt x="9761" y="398"/>
                  <a:pt x="9766" y="357"/>
                </a:cubicBezTo>
                <a:lnTo>
                  <a:pt x="9719" y="363"/>
                </a:lnTo>
                <a:lnTo>
                  <a:pt x="9705" y="364"/>
                </a:lnTo>
                <a:cubicBezTo>
                  <a:pt x="9682" y="364"/>
                  <a:pt x="9669" y="358"/>
                  <a:pt x="9665" y="345"/>
                </a:cubicBezTo>
                <a:cubicBezTo>
                  <a:pt x="9659" y="333"/>
                  <a:pt x="9656" y="318"/>
                  <a:pt x="9656" y="301"/>
                </a:cubicBezTo>
                <a:cubicBezTo>
                  <a:pt x="9656" y="281"/>
                  <a:pt x="9661" y="264"/>
                  <a:pt x="9670" y="249"/>
                </a:cubicBezTo>
                <a:lnTo>
                  <a:pt x="9957" y="220"/>
                </a:lnTo>
                <a:cubicBezTo>
                  <a:pt x="9970" y="219"/>
                  <a:pt x="9985" y="222"/>
                  <a:pt x="10000" y="230"/>
                </a:cubicBezTo>
                <a:cubicBezTo>
                  <a:pt x="10006" y="233"/>
                  <a:pt x="10010" y="236"/>
                  <a:pt x="10013" y="239"/>
                </a:cubicBezTo>
                <a:lnTo>
                  <a:pt x="10014" y="241"/>
                </a:lnTo>
                <a:lnTo>
                  <a:pt x="10014" y="245"/>
                </a:lnTo>
                <a:cubicBezTo>
                  <a:pt x="10014" y="248"/>
                  <a:pt x="10014" y="251"/>
                  <a:pt x="10014" y="254"/>
                </a:cubicBezTo>
                <a:cubicBezTo>
                  <a:pt x="10017" y="250"/>
                  <a:pt x="10017" y="246"/>
                  <a:pt x="10015" y="242"/>
                </a:cubicBezTo>
                <a:lnTo>
                  <a:pt x="10014" y="241"/>
                </a:lnTo>
                <a:lnTo>
                  <a:pt x="10015" y="234"/>
                </a:lnTo>
                <a:cubicBezTo>
                  <a:pt x="10015" y="213"/>
                  <a:pt x="10017" y="189"/>
                  <a:pt x="10020" y="163"/>
                </a:cubicBezTo>
                <a:lnTo>
                  <a:pt x="10136" y="150"/>
                </a:lnTo>
                <a:cubicBezTo>
                  <a:pt x="10135" y="255"/>
                  <a:pt x="10137" y="344"/>
                  <a:pt x="10141" y="416"/>
                </a:cubicBezTo>
                <a:cubicBezTo>
                  <a:pt x="10145" y="488"/>
                  <a:pt x="10151" y="528"/>
                  <a:pt x="10159" y="537"/>
                </a:cubicBezTo>
                <a:cubicBezTo>
                  <a:pt x="10162" y="541"/>
                  <a:pt x="10180" y="543"/>
                  <a:pt x="10212" y="543"/>
                </a:cubicBezTo>
                <a:cubicBezTo>
                  <a:pt x="10214" y="506"/>
                  <a:pt x="10214" y="482"/>
                  <a:pt x="10214" y="473"/>
                </a:cubicBezTo>
                <a:lnTo>
                  <a:pt x="10191" y="476"/>
                </a:lnTo>
                <a:lnTo>
                  <a:pt x="10183" y="476"/>
                </a:lnTo>
                <a:cubicBezTo>
                  <a:pt x="10171" y="476"/>
                  <a:pt x="10163" y="472"/>
                  <a:pt x="10158" y="463"/>
                </a:cubicBezTo>
                <a:cubicBezTo>
                  <a:pt x="10154" y="454"/>
                  <a:pt x="10152" y="442"/>
                  <a:pt x="10152" y="428"/>
                </a:cubicBezTo>
                <a:cubicBezTo>
                  <a:pt x="10152" y="410"/>
                  <a:pt x="10155" y="396"/>
                  <a:pt x="10162" y="385"/>
                </a:cubicBezTo>
                <a:lnTo>
                  <a:pt x="10217" y="379"/>
                </a:lnTo>
                <a:lnTo>
                  <a:pt x="10223" y="248"/>
                </a:lnTo>
                <a:lnTo>
                  <a:pt x="10137" y="250"/>
                </a:lnTo>
                <a:lnTo>
                  <a:pt x="10141" y="143"/>
                </a:lnTo>
                <a:cubicBezTo>
                  <a:pt x="10254" y="134"/>
                  <a:pt x="10350" y="129"/>
                  <a:pt x="10428" y="129"/>
                </a:cubicBezTo>
                <a:close/>
                <a:moveTo>
                  <a:pt x="6243" y="125"/>
                </a:moveTo>
                <a:cubicBezTo>
                  <a:pt x="6283" y="125"/>
                  <a:pt x="6317" y="128"/>
                  <a:pt x="6347" y="136"/>
                </a:cubicBezTo>
                <a:cubicBezTo>
                  <a:pt x="6365" y="140"/>
                  <a:pt x="6379" y="148"/>
                  <a:pt x="6389" y="159"/>
                </a:cubicBezTo>
                <a:cubicBezTo>
                  <a:pt x="6399" y="169"/>
                  <a:pt x="6406" y="185"/>
                  <a:pt x="6410" y="205"/>
                </a:cubicBezTo>
                <a:cubicBezTo>
                  <a:pt x="6410" y="207"/>
                  <a:pt x="6410" y="212"/>
                  <a:pt x="6410" y="220"/>
                </a:cubicBezTo>
                <a:lnTo>
                  <a:pt x="6410" y="222"/>
                </a:lnTo>
                <a:lnTo>
                  <a:pt x="6409" y="225"/>
                </a:lnTo>
                <a:cubicBezTo>
                  <a:pt x="6408" y="229"/>
                  <a:pt x="6407" y="232"/>
                  <a:pt x="6407" y="236"/>
                </a:cubicBezTo>
                <a:cubicBezTo>
                  <a:pt x="6404" y="251"/>
                  <a:pt x="6403" y="262"/>
                  <a:pt x="6404" y="270"/>
                </a:cubicBezTo>
                <a:cubicBezTo>
                  <a:pt x="6404" y="273"/>
                  <a:pt x="6405" y="276"/>
                  <a:pt x="6408" y="279"/>
                </a:cubicBezTo>
                <a:lnTo>
                  <a:pt x="6409" y="280"/>
                </a:lnTo>
                <a:lnTo>
                  <a:pt x="6409" y="287"/>
                </a:lnTo>
                <a:cubicBezTo>
                  <a:pt x="6407" y="350"/>
                  <a:pt x="6404" y="447"/>
                  <a:pt x="6399" y="580"/>
                </a:cubicBezTo>
                <a:cubicBezTo>
                  <a:pt x="6399" y="595"/>
                  <a:pt x="6398" y="609"/>
                  <a:pt x="6398" y="623"/>
                </a:cubicBezTo>
                <a:lnTo>
                  <a:pt x="6397" y="637"/>
                </a:lnTo>
                <a:lnTo>
                  <a:pt x="6391" y="637"/>
                </a:lnTo>
                <a:cubicBezTo>
                  <a:pt x="6380" y="652"/>
                  <a:pt x="6374" y="668"/>
                  <a:pt x="6374" y="684"/>
                </a:cubicBezTo>
                <a:cubicBezTo>
                  <a:pt x="6374" y="700"/>
                  <a:pt x="6378" y="714"/>
                  <a:pt x="6385" y="726"/>
                </a:cubicBezTo>
                <a:cubicBezTo>
                  <a:pt x="6387" y="729"/>
                  <a:pt x="6389" y="732"/>
                  <a:pt x="6392" y="734"/>
                </a:cubicBezTo>
                <a:lnTo>
                  <a:pt x="6393" y="735"/>
                </a:lnTo>
                <a:lnTo>
                  <a:pt x="6393" y="737"/>
                </a:lnTo>
                <a:cubicBezTo>
                  <a:pt x="6387" y="874"/>
                  <a:pt x="6382" y="953"/>
                  <a:pt x="6378" y="973"/>
                </a:cubicBezTo>
                <a:cubicBezTo>
                  <a:pt x="6371" y="1014"/>
                  <a:pt x="6353" y="1038"/>
                  <a:pt x="6326" y="1044"/>
                </a:cubicBezTo>
                <a:cubicBezTo>
                  <a:pt x="6304" y="1048"/>
                  <a:pt x="6270" y="1051"/>
                  <a:pt x="6225" y="1051"/>
                </a:cubicBezTo>
                <a:cubicBezTo>
                  <a:pt x="6198" y="1051"/>
                  <a:pt x="6177" y="1050"/>
                  <a:pt x="6161" y="1048"/>
                </a:cubicBezTo>
                <a:lnTo>
                  <a:pt x="6167" y="936"/>
                </a:lnTo>
                <a:cubicBezTo>
                  <a:pt x="6203" y="944"/>
                  <a:pt x="6229" y="948"/>
                  <a:pt x="6246" y="950"/>
                </a:cubicBezTo>
                <a:cubicBezTo>
                  <a:pt x="6248" y="950"/>
                  <a:pt x="6249" y="950"/>
                  <a:pt x="6249" y="950"/>
                </a:cubicBezTo>
                <a:cubicBezTo>
                  <a:pt x="6249" y="950"/>
                  <a:pt x="6249" y="948"/>
                  <a:pt x="6248" y="945"/>
                </a:cubicBezTo>
                <a:cubicBezTo>
                  <a:pt x="6245" y="922"/>
                  <a:pt x="6242" y="871"/>
                  <a:pt x="6238" y="792"/>
                </a:cubicBezTo>
                <a:cubicBezTo>
                  <a:pt x="6200" y="797"/>
                  <a:pt x="6178" y="800"/>
                  <a:pt x="6171" y="800"/>
                </a:cubicBezTo>
                <a:cubicBezTo>
                  <a:pt x="6166" y="910"/>
                  <a:pt x="6156" y="988"/>
                  <a:pt x="6140" y="1034"/>
                </a:cubicBezTo>
                <a:cubicBezTo>
                  <a:pt x="6134" y="1057"/>
                  <a:pt x="6107" y="1068"/>
                  <a:pt x="6061" y="1068"/>
                </a:cubicBezTo>
                <a:cubicBezTo>
                  <a:pt x="6052" y="1068"/>
                  <a:pt x="6038" y="1067"/>
                  <a:pt x="6021" y="1066"/>
                </a:cubicBezTo>
                <a:lnTo>
                  <a:pt x="5975" y="1064"/>
                </a:lnTo>
                <a:cubicBezTo>
                  <a:pt x="5981" y="1028"/>
                  <a:pt x="5989" y="922"/>
                  <a:pt x="5999" y="746"/>
                </a:cubicBezTo>
                <a:cubicBezTo>
                  <a:pt x="6010" y="570"/>
                  <a:pt x="6016" y="463"/>
                  <a:pt x="6019" y="424"/>
                </a:cubicBezTo>
                <a:cubicBezTo>
                  <a:pt x="6028" y="261"/>
                  <a:pt x="6034" y="166"/>
                  <a:pt x="6037" y="137"/>
                </a:cubicBezTo>
                <a:lnTo>
                  <a:pt x="6161" y="140"/>
                </a:lnTo>
                <a:lnTo>
                  <a:pt x="6162" y="166"/>
                </a:lnTo>
                <a:lnTo>
                  <a:pt x="6161" y="173"/>
                </a:lnTo>
                <a:cubicBezTo>
                  <a:pt x="6158" y="189"/>
                  <a:pt x="6156" y="203"/>
                  <a:pt x="6156" y="213"/>
                </a:cubicBezTo>
                <a:cubicBezTo>
                  <a:pt x="6156" y="221"/>
                  <a:pt x="6158" y="229"/>
                  <a:pt x="6160" y="237"/>
                </a:cubicBezTo>
                <a:cubicBezTo>
                  <a:pt x="6161" y="237"/>
                  <a:pt x="6162" y="237"/>
                  <a:pt x="6163" y="237"/>
                </a:cubicBezTo>
                <a:lnTo>
                  <a:pt x="6166" y="238"/>
                </a:lnTo>
                <a:lnTo>
                  <a:pt x="6169" y="290"/>
                </a:lnTo>
                <a:cubicBezTo>
                  <a:pt x="6171" y="340"/>
                  <a:pt x="6173" y="391"/>
                  <a:pt x="6174" y="443"/>
                </a:cubicBezTo>
                <a:lnTo>
                  <a:pt x="6222" y="437"/>
                </a:lnTo>
                <a:lnTo>
                  <a:pt x="6216" y="249"/>
                </a:lnTo>
                <a:cubicBezTo>
                  <a:pt x="6216" y="249"/>
                  <a:pt x="6215" y="248"/>
                  <a:pt x="6213" y="247"/>
                </a:cubicBezTo>
                <a:cubicBezTo>
                  <a:pt x="6211" y="247"/>
                  <a:pt x="6207" y="245"/>
                  <a:pt x="6201" y="243"/>
                </a:cubicBezTo>
                <a:cubicBezTo>
                  <a:pt x="6186" y="241"/>
                  <a:pt x="6175" y="240"/>
                  <a:pt x="6167" y="238"/>
                </a:cubicBezTo>
                <a:lnTo>
                  <a:pt x="6166" y="238"/>
                </a:lnTo>
                <a:lnTo>
                  <a:pt x="6165" y="215"/>
                </a:lnTo>
                <a:lnTo>
                  <a:pt x="6162" y="166"/>
                </a:lnTo>
                <a:lnTo>
                  <a:pt x="6163" y="161"/>
                </a:lnTo>
                <a:cubicBezTo>
                  <a:pt x="6165" y="150"/>
                  <a:pt x="6167" y="139"/>
                  <a:pt x="6168" y="130"/>
                </a:cubicBezTo>
                <a:cubicBezTo>
                  <a:pt x="6189" y="126"/>
                  <a:pt x="6214" y="125"/>
                  <a:pt x="6243" y="125"/>
                </a:cubicBezTo>
                <a:close/>
                <a:moveTo>
                  <a:pt x="186" y="101"/>
                </a:moveTo>
                <a:cubicBezTo>
                  <a:pt x="211" y="105"/>
                  <a:pt x="242" y="112"/>
                  <a:pt x="278" y="121"/>
                </a:cubicBezTo>
                <a:cubicBezTo>
                  <a:pt x="315" y="130"/>
                  <a:pt x="345" y="141"/>
                  <a:pt x="367" y="154"/>
                </a:cubicBezTo>
                <a:cubicBezTo>
                  <a:pt x="359" y="189"/>
                  <a:pt x="347" y="224"/>
                  <a:pt x="329" y="259"/>
                </a:cubicBezTo>
                <a:cubicBezTo>
                  <a:pt x="312" y="294"/>
                  <a:pt x="287" y="341"/>
                  <a:pt x="256" y="399"/>
                </a:cubicBezTo>
                <a:cubicBezTo>
                  <a:pt x="213" y="475"/>
                  <a:pt x="186" y="524"/>
                  <a:pt x="174" y="545"/>
                </a:cubicBezTo>
                <a:lnTo>
                  <a:pt x="208" y="542"/>
                </a:lnTo>
                <a:cubicBezTo>
                  <a:pt x="226" y="509"/>
                  <a:pt x="251" y="461"/>
                  <a:pt x="283" y="398"/>
                </a:cubicBezTo>
                <a:lnTo>
                  <a:pt x="438" y="471"/>
                </a:lnTo>
                <a:cubicBezTo>
                  <a:pt x="418" y="523"/>
                  <a:pt x="392" y="576"/>
                  <a:pt x="359" y="631"/>
                </a:cubicBezTo>
                <a:cubicBezTo>
                  <a:pt x="326" y="686"/>
                  <a:pt x="293" y="736"/>
                  <a:pt x="260" y="782"/>
                </a:cubicBezTo>
                <a:cubicBezTo>
                  <a:pt x="231" y="821"/>
                  <a:pt x="208" y="850"/>
                  <a:pt x="191" y="868"/>
                </a:cubicBezTo>
                <a:lnTo>
                  <a:pt x="190" y="870"/>
                </a:lnTo>
                <a:lnTo>
                  <a:pt x="188" y="870"/>
                </a:lnTo>
                <a:cubicBezTo>
                  <a:pt x="185" y="871"/>
                  <a:pt x="183" y="872"/>
                  <a:pt x="183" y="875"/>
                </a:cubicBezTo>
                <a:cubicBezTo>
                  <a:pt x="183" y="876"/>
                  <a:pt x="184" y="876"/>
                  <a:pt x="184" y="875"/>
                </a:cubicBezTo>
                <a:lnTo>
                  <a:pt x="190" y="870"/>
                </a:lnTo>
                <a:lnTo>
                  <a:pt x="192" y="870"/>
                </a:lnTo>
                <a:cubicBezTo>
                  <a:pt x="243" y="865"/>
                  <a:pt x="270" y="863"/>
                  <a:pt x="272" y="863"/>
                </a:cubicBezTo>
                <a:lnTo>
                  <a:pt x="264" y="856"/>
                </a:lnTo>
                <a:cubicBezTo>
                  <a:pt x="260" y="848"/>
                  <a:pt x="258" y="839"/>
                  <a:pt x="258" y="830"/>
                </a:cubicBezTo>
                <a:cubicBezTo>
                  <a:pt x="258" y="821"/>
                  <a:pt x="260" y="814"/>
                  <a:pt x="264" y="809"/>
                </a:cubicBezTo>
                <a:cubicBezTo>
                  <a:pt x="267" y="803"/>
                  <a:pt x="272" y="798"/>
                  <a:pt x="279" y="793"/>
                </a:cubicBezTo>
                <a:cubicBezTo>
                  <a:pt x="295" y="779"/>
                  <a:pt x="316" y="769"/>
                  <a:pt x="342" y="764"/>
                </a:cubicBezTo>
                <a:cubicBezTo>
                  <a:pt x="353" y="762"/>
                  <a:pt x="362" y="763"/>
                  <a:pt x="370" y="767"/>
                </a:cubicBezTo>
                <a:cubicBezTo>
                  <a:pt x="379" y="771"/>
                  <a:pt x="387" y="778"/>
                  <a:pt x="397" y="789"/>
                </a:cubicBezTo>
                <a:cubicBezTo>
                  <a:pt x="434" y="833"/>
                  <a:pt x="456" y="870"/>
                  <a:pt x="463" y="902"/>
                </a:cubicBezTo>
                <a:lnTo>
                  <a:pt x="465" y="908"/>
                </a:lnTo>
                <a:lnTo>
                  <a:pt x="463" y="918"/>
                </a:lnTo>
                <a:cubicBezTo>
                  <a:pt x="460" y="933"/>
                  <a:pt x="457" y="948"/>
                  <a:pt x="454" y="962"/>
                </a:cubicBezTo>
                <a:lnTo>
                  <a:pt x="454" y="965"/>
                </a:lnTo>
                <a:lnTo>
                  <a:pt x="451" y="970"/>
                </a:lnTo>
                <a:cubicBezTo>
                  <a:pt x="441" y="984"/>
                  <a:pt x="426" y="996"/>
                  <a:pt x="406" y="1007"/>
                </a:cubicBezTo>
                <a:cubicBezTo>
                  <a:pt x="395" y="1014"/>
                  <a:pt x="383" y="1018"/>
                  <a:pt x="370" y="1018"/>
                </a:cubicBezTo>
                <a:cubicBezTo>
                  <a:pt x="353" y="1018"/>
                  <a:pt x="340" y="1010"/>
                  <a:pt x="330" y="994"/>
                </a:cubicBezTo>
                <a:lnTo>
                  <a:pt x="315" y="966"/>
                </a:lnTo>
                <a:cubicBezTo>
                  <a:pt x="215" y="981"/>
                  <a:pt x="148" y="989"/>
                  <a:pt x="114" y="989"/>
                </a:cubicBezTo>
                <a:cubicBezTo>
                  <a:pt x="89" y="988"/>
                  <a:pt x="69" y="983"/>
                  <a:pt x="56" y="973"/>
                </a:cubicBezTo>
                <a:cubicBezTo>
                  <a:pt x="42" y="963"/>
                  <a:pt x="36" y="947"/>
                  <a:pt x="36" y="924"/>
                </a:cubicBezTo>
                <a:cubicBezTo>
                  <a:pt x="36" y="899"/>
                  <a:pt x="48" y="859"/>
                  <a:pt x="71" y="805"/>
                </a:cubicBezTo>
                <a:cubicBezTo>
                  <a:pt x="81" y="784"/>
                  <a:pt x="109" y="734"/>
                  <a:pt x="157" y="654"/>
                </a:cubicBezTo>
                <a:lnTo>
                  <a:pt x="138" y="657"/>
                </a:lnTo>
                <a:cubicBezTo>
                  <a:pt x="104" y="659"/>
                  <a:pt x="72" y="654"/>
                  <a:pt x="41" y="643"/>
                </a:cubicBezTo>
                <a:cubicBezTo>
                  <a:pt x="11" y="632"/>
                  <a:pt x="-3" y="609"/>
                  <a:pt x="0" y="574"/>
                </a:cubicBezTo>
                <a:cubicBezTo>
                  <a:pt x="3" y="552"/>
                  <a:pt x="17" y="508"/>
                  <a:pt x="42" y="441"/>
                </a:cubicBezTo>
                <a:cubicBezTo>
                  <a:pt x="67" y="375"/>
                  <a:pt x="94" y="306"/>
                  <a:pt x="124" y="235"/>
                </a:cubicBezTo>
                <a:cubicBezTo>
                  <a:pt x="153" y="164"/>
                  <a:pt x="174" y="120"/>
                  <a:pt x="186" y="101"/>
                </a:cubicBezTo>
                <a:close/>
                <a:moveTo>
                  <a:pt x="5027" y="91"/>
                </a:moveTo>
                <a:cubicBezTo>
                  <a:pt x="5058" y="92"/>
                  <a:pt x="5100" y="94"/>
                  <a:pt x="5153" y="95"/>
                </a:cubicBezTo>
                <a:cubicBezTo>
                  <a:pt x="5205" y="96"/>
                  <a:pt x="5246" y="97"/>
                  <a:pt x="5275" y="98"/>
                </a:cubicBezTo>
                <a:cubicBezTo>
                  <a:pt x="5289" y="100"/>
                  <a:pt x="5282" y="157"/>
                  <a:pt x="5254" y="271"/>
                </a:cubicBezTo>
                <a:lnTo>
                  <a:pt x="5350" y="259"/>
                </a:lnTo>
                <a:cubicBezTo>
                  <a:pt x="5589" y="230"/>
                  <a:pt x="5715" y="213"/>
                  <a:pt x="5729" y="211"/>
                </a:cubicBezTo>
                <a:cubicBezTo>
                  <a:pt x="5747" y="209"/>
                  <a:pt x="5766" y="212"/>
                  <a:pt x="5785" y="222"/>
                </a:cubicBezTo>
                <a:cubicBezTo>
                  <a:pt x="5803" y="231"/>
                  <a:pt x="5817" y="243"/>
                  <a:pt x="5826" y="257"/>
                </a:cubicBezTo>
                <a:cubicBezTo>
                  <a:pt x="5833" y="268"/>
                  <a:pt x="5836" y="278"/>
                  <a:pt x="5836" y="289"/>
                </a:cubicBezTo>
                <a:cubicBezTo>
                  <a:pt x="5836" y="304"/>
                  <a:pt x="5831" y="313"/>
                  <a:pt x="5821" y="317"/>
                </a:cubicBezTo>
                <a:cubicBezTo>
                  <a:pt x="5790" y="326"/>
                  <a:pt x="5741" y="335"/>
                  <a:pt x="5673" y="345"/>
                </a:cubicBezTo>
                <a:cubicBezTo>
                  <a:pt x="5605" y="355"/>
                  <a:pt x="5518" y="366"/>
                  <a:pt x="5413" y="380"/>
                </a:cubicBezTo>
                <a:lnTo>
                  <a:pt x="5226" y="404"/>
                </a:lnTo>
                <a:cubicBezTo>
                  <a:pt x="5214" y="457"/>
                  <a:pt x="5206" y="495"/>
                  <a:pt x="5204" y="518"/>
                </a:cubicBezTo>
                <a:cubicBezTo>
                  <a:pt x="5201" y="530"/>
                  <a:pt x="5209" y="536"/>
                  <a:pt x="5228" y="536"/>
                </a:cubicBezTo>
                <a:lnTo>
                  <a:pt x="5354" y="531"/>
                </a:lnTo>
                <a:cubicBezTo>
                  <a:pt x="5483" y="525"/>
                  <a:pt x="5566" y="523"/>
                  <a:pt x="5604" y="523"/>
                </a:cubicBezTo>
                <a:lnTo>
                  <a:pt x="5639" y="523"/>
                </a:lnTo>
                <a:cubicBezTo>
                  <a:pt x="5689" y="524"/>
                  <a:pt x="5725" y="535"/>
                  <a:pt x="5745" y="556"/>
                </a:cubicBezTo>
                <a:cubicBezTo>
                  <a:pt x="5765" y="578"/>
                  <a:pt x="5775" y="608"/>
                  <a:pt x="5775" y="648"/>
                </a:cubicBezTo>
                <a:cubicBezTo>
                  <a:pt x="5775" y="686"/>
                  <a:pt x="5763" y="744"/>
                  <a:pt x="5740" y="823"/>
                </a:cubicBezTo>
                <a:cubicBezTo>
                  <a:pt x="5717" y="902"/>
                  <a:pt x="5694" y="964"/>
                  <a:pt x="5672" y="1007"/>
                </a:cubicBezTo>
                <a:cubicBezTo>
                  <a:pt x="5662" y="1028"/>
                  <a:pt x="5652" y="1042"/>
                  <a:pt x="5640" y="1051"/>
                </a:cubicBezTo>
                <a:cubicBezTo>
                  <a:pt x="5628" y="1060"/>
                  <a:pt x="5610" y="1065"/>
                  <a:pt x="5587" y="1065"/>
                </a:cubicBezTo>
                <a:cubicBezTo>
                  <a:pt x="5558" y="1065"/>
                  <a:pt x="5487" y="1059"/>
                  <a:pt x="5375" y="1048"/>
                </a:cubicBezTo>
                <a:lnTo>
                  <a:pt x="5387" y="923"/>
                </a:lnTo>
                <a:cubicBezTo>
                  <a:pt x="5413" y="928"/>
                  <a:pt x="5436" y="933"/>
                  <a:pt x="5455" y="937"/>
                </a:cubicBezTo>
                <a:cubicBezTo>
                  <a:pt x="5474" y="941"/>
                  <a:pt x="5488" y="944"/>
                  <a:pt x="5497" y="946"/>
                </a:cubicBezTo>
                <a:cubicBezTo>
                  <a:pt x="5515" y="949"/>
                  <a:pt x="5525" y="951"/>
                  <a:pt x="5526" y="951"/>
                </a:cubicBezTo>
                <a:cubicBezTo>
                  <a:pt x="5528" y="952"/>
                  <a:pt x="5531" y="952"/>
                  <a:pt x="5534" y="952"/>
                </a:cubicBezTo>
                <a:cubicBezTo>
                  <a:pt x="5535" y="952"/>
                  <a:pt x="5535" y="952"/>
                  <a:pt x="5536" y="951"/>
                </a:cubicBezTo>
                <a:cubicBezTo>
                  <a:pt x="5536" y="951"/>
                  <a:pt x="5537" y="947"/>
                  <a:pt x="5539" y="939"/>
                </a:cubicBezTo>
                <a:cubicBezTo>
                  <a:pt x="5545" y="909"/>
                  <a:pt x="5549" y="867"/>
                  <a:pt x="5549" y="813"/>
                </a:cubicBezTo>
                <a:cubicBezTo>
                  <a:pt x="5549" y="771"/>
                  <a:pt x="5546" y="730"/>
                  <a:pt x="5542" y="689"/>
                </a:cubicBezTo>
                <a:cubicBezTo>
                  <a:pt x="5541" y="685"/>
                  <a:pt x="5540" y="682"/>
                  <a:pt x="5539" y="681"/>
                </a:cubicBezTo>
                <a:cubicBezTo>
                  <a:pt x="5538" y="680"/>
                  <a:pt x="5534" y="679"/>
                  <a:pt x="5526" y="679"/>
                </a:cubicBezTo>
                <a:cubicBezTo>
                  <a:pt x="5513" y="678"/>
                  <a:pt x="5494" y="677"/>
                  <a:pt x="5469" y="677"/>
                </a:cubicBezTo>
                <a:cubicBezTo>
                  <a:pt x="5432" y="677"/>
                  <a:pt x="5380" y="679"/>
                  <a:pt x="5314" y="682"/>
                </a:cubicBezTo>
                <a:cubicBezTo>
                  <a:pt x="5300" y="683"/>
                  <a:pt x="5282" y="684"/>
                  <a:pt x="5260" y="684"/>
                </a:cubicBezTo>
                <a:cubicBezTo>
                  <a:pt x="5239" y="685"/>
                  <a:pt x="5215" y="686"/>
                  <a:pt x="5188" y="686"/>
                </a:cubicBezTo>
                <a:cubicBezTo>
                  <a:pt x="5127" y="686"/>
                  <a:pt x="5077" y="680"/>
                  <a:pt x="5039" y="670"/>
                </a:cubicBezTo>
                <a:cubicBezTo>
                  <a:pt x="4985" y="655"/>
                  <a:pt x="4955" y="625"/>
                  <a:pt x="4949" y="579"/>
                </a:cubicBezTo>
                <a:cubicBezTo>
                  <a:pt x="4948" y="574"/>
                  <a:pt x="4947" y="565"/>
                  <a:pt x="4947" y="551"/>
                </a:cubicBezTo>
                <a:cubicBezTo>
                  <a:pt x="4947" y="514"/>
                  <a:pt x="4953" y="463"/>
                  <a:pt x="4963" y="398"/>
                </a:cubicBezTo>
                <a:cubicBezTo>
                  <a:pt x="4974" y="333"/>
                  <a:pt x="4986" y="269"/>
                  <a:pt x="4999" y="207"/>
                </a:cubicBezTo>
                <a:cubicBezTo>
                  <a:pt x="5013" y="145"/>
                  <a:pt x="5022" y="107"/>
                  <a:pt x="5027" y="91"/>
                </a:cubicBezTo>
                <a:close/>
                <a:moveTo>
                  <a:pt x="641" y="39"/>
                </a:moveTo>
                <a:lnTo>
                  <a:pt x="809" y="54"/>
                </a:lnTo>
                <a:cubicBezTo>
                  <a:pt x="809" y="100"/>
                  <a:pt x="801" y="165"/>
                  <a:pt x="787" y="249"/>
                </a:cubicBezTo>
                <a:cubicBezTo>
                  <a:pt x="798" y="248"/>
                  <a:pt x="820" y="247"/>
                  <a:pt x="854" y="247"/>
                </a:cubicBezTo>
                <a:cubicBezTo>
                  <a:pt x="914" y="247"/>
                  <a:pt x="955" y="253"/>
                  <a:pt x="978" y="264"/>
                </a:cubicBezTo>
                <a:cubicBezTo>
                  <a:pt x="1009" y="278"/>
                  <a:pt x="1029" y="296"/>
                  <a:pt x="1038" y="319"/>
                </a:cubicBezTo>
                <a:cubicBezTo>
                  <a:pt x="1046" y="341"/>
                  <a:pt x="1051" y="376"/>
                  <a:pt x="1052" y="422"/>
                </a:cubicBezTo>
                <a:cubicBezTo>
                  <a:pt x="1052" y="479"/>
                  <a:pt x="1041" y="574"/>
                  <a:pt x="1020" y="707"/>
                </a:cubicBezTo>
                <a:cubicBezTo>
                  <a:pt x="999" y="840"/>
                  <a:pt x="981" y="930"/>
                  <a:pt x="966" y="977"/>
                </a:cubicBezTo>
                <a:cubicBezTo>
                  <a:pt x="955" y="1005"/>
                  <a:pt x="944" y="1025"/>
                  <a:pt x="930" y="1037"/>
                </a:cubicBezTo>
                <a:cubicBezTo>
                  <a:pt x="917" y="1049"/>
                  <a:pt x="900" y="1056"/>
                  <a:pt x="879" y="1056"/>
                </a:cubicBezTo>
                <a:cubicBezTo>
                  <a:pt x="812" y="1059"/>
                  <a:pt x="743" y="1053"/>
                  <a:pt x="673" y="1039"/>
                </a:cubicBezTo>
                <a:lnTo>
                  <a:pt x="689" y="901"/>
                </a:lnTo>
                <a:lnTo>
                  <a:pt x="738" y="910"/>
                </a:lnTo>
                <a:cubicBezTo>
                  <a:pt x="757" y="916"/>
                  <a:pt x="778" y="920"/>
                  <a:pt x="801" y="922"/>
                </a:cubicBezTo>
                <a:cubicBezTo>
                  <a:pt x="804" y="922"/>
                  <a:pt x="806" y="923"/>
                  <a:pt x="809" y="923"/>
                </a:cubicBezTo>
                <a:cubicBezTo>
                  <a:pt x="809" y="923"/>
                  <a:pt x="809" y="922"/>
                  <a:pt x="809" y="922"/>
                </a:cubicBezTo>
                <a:cubicBezTo>
                  <a:pt x="809" y="921"/>
                  <a:pt x="810" y="918"/>
                  <a:pt x="812" y="912"/>
                </a:cubicBezTo>
                <a:cubicBezTo>
                  <a:pt x="816" y="889"/>
                  <a:pt x="820" y="851"/>
                  <a:pt x="823" y="797"/>
                </a:cubicBezTo>
                <a:cubicBezTo>
                  <a:pt x="826" y="744"/>
                  <a:pt x="828" y="687"/>
                  <a:pt x="828" y="629"/>
                </a:cubicBezTo>
                <a:cubicBezTo>
                  <a:pt x="828" y="537"/>
                  <a:pt x="825" y="476"/>
                  <a:pt x="818" y="447"/>
                </a:cubicBezTo>
                <a:cubicBezTo>
                  <a:pt x="816" y="439"/>
                  <a:pt x="815" y="434"/>
                  <a:pt x="813" y="432"/>
                </a:cubicBezTo>
                <a:cubicBezTo>
                  <a:pt x="812" y="430"/>
                  <a:pt x="809" y="428"/>
                  <a:pt x="806" y="428"/>
                </a:cubicBezTo>
                <a:cubicBezTo>
                  <a:pt x="791" y="425"/>
                  <a:pt x="777" y="422"/>
                  <a:pt x="763" y="421"/>
                </a:cubicBezTo>
                <a:cubicBezTo>
                  <a:pt x="741" y="555"/>
                  <a:pt x="716" y="688"/>
                  <a:pt x="689" y="819"/>
                </a:cubicBezTo>
                <a:cubicBezTo>
                  <a:pt x="662" y="949"/>
                  <a:pt x="643" y="1026"/>
                  <a:pt x="632" y="1048"/>
                </a:cubicBezTo>
                <a:cubicBezTo>
                  <a:pt x="627" y="1057"/>
                  <a:pt x="613" y="1061"/>
                  <a:pt x="592" y="1061"/>
                </a:cubicBezTo>
                <a:cubicBezTo>
                  <a:pt x="569" y="1061"/>
                  <a:pt x="519" y="1057"/>
                  <a:pt x="439" y="1048"/>
                </a:cubicBezTo>
                <a:cubicBezTo>
                  <a:pt x="442" y="1030"/>
                  <a:pt x="446" y="1005"/>
                  <a:pt x="452" y="975"/>
                </a:cubicBezTo>
                <a:lnTo>
                  <a:pt x="454" y="965"/>
                </a:lnTo>
                <a:lnTo>
                  <a:pt x="454" y="964"/>
                </a:lnTo>
                <a:cubicBezTo>
                  <a:pt x="462" y="952"/>
                  <a:pt x="466" y="938"/>
                  <a:pt x="466" y="922"/>
                </a:cubicBezTo>
                <a:cubicBezTo>
                  <a:pt x="466" y="918"/>
                  <a:pt x="465" y="913"/>
                  <a:pt x="465" y="909"/>
                </a:cubicBezTo>
                <a:lnTo>
                  <a:pt x="465" y="908"/>
                </a:lnTo>
                <a:lnTo>
                  <a:pt x="466" y="901"/>
                </a:lnTo>
                <a:cubicBezTo>
                  <a:pt x="488" y="791"/>
                  <a:pt x="521" y="632"/>
                  <a:pt x="565" y="426"/>
                </a:cubicBezTo>
                <a:cubicBezTo>
                  <a:pt x="524" y="429"/>
                  <a:pt x="477" y="434"/>
                  <a:pt x="424" y="438"/>
                </a:cubicBezTo>
                <a:lnTo>
                  <a:pt x="427" y="296"/>
                </a:lnTo>
                <a:cubicBezTo>
                  <a:pt x="503" y="283"/>
                  <a:pt x="559" y="273"/>
                  <a:pt x="595" y="269"/>
                </a:cubicBezTo>
                <a:cubicBezTo>
                  <a:pt x="620" y="151"/>
                  <a:pt x="635" y="75"/>
                  <a:pt x="641" y="39"/>
                </a:cubicBezTo>
                <a:close/>
                <a:moveTo>
                  <a:pt x="6848" y="31"/>
                </a:moveTo>
                <a:cubicBezTo>
                  <a:pt x="6859" y="31"/>
                  <a:pt x="6868" y="32"/>
                  <a:pt x="6876" y="36"/>
                </a:cubicBezTo>
                <a:cubicBezTo>
                  <a:pt x="6890" y="40"/>
                  <a:pt x="6903" y="47"/>
                  <a:pt x="6917" y="55"/>
                </a:cubicBezTo>
                <a:cubicBezTo>
                  <a:pt x="6931" y="64"/>
                  <a:pt x="6942" y="73"/>
                  <a:pt x="6951" y="83"/>
                </a:cubicBezTo>
                <a:cubicBezTo>
                  <a:pt x="6957" y="89"/>
                  <a:pt x="6960" y="97"/>
                  <a:pt x="6960" y="106"/>
                </a:cubicBezTo>
                <a:cubicBezTo>
                  <a:pt x="6960" y="122"/>
                  <a:pt x="6947" y="143"/>
                  <a:pt x="6923" y="170"/>
                </a:cubicBezTo>
                <a:cubicBezTo>
                  <a:pt x="6914" y="179"/>
                  <a:pt x="6905" y="186"/>
                  <a:pt x="6894" y="189"/>
                </a:cubicBezTo>
                <a:lnTo>
                  <a:pt x="6891" y="190"/>
                </a:lnTo>
                <a:lnTo>
                  <a:pt x="6861" y="190"/>
                </a:lnTo>
                <a:cubicBezTo>
                  <a:pt x="6870" y="192"/>
                  <a:pt x="6878" y="192"/>
                  <a:pt x="6886" y="191"/>
                </a:cubicBezTo>
                <a:lnTo>
                  <a:pt x="6891" y="190"/>
                </a:lnTo>
                <a:lnTo>
                  <a:pt x="7003" y="190"/>
                </a:lnTo>
                <a:cubicBezTo>
                  <a:pt x="7040" y="190"/>
                  <a:pt x="7066" y="202"/>
                  <a:pt x="7082" y="228"/>
                </a:cubicBezTo>
                <a:cubicBezTo>
                  <a:pt x="7088" y="237"/>
                  <a:pt x="7091" y="246"/>
                  <a:pt x="7091" y="252"/>
                </a:cubicBezTo>
                <a:cubicBezTo>
                  <a:pt x="7091" y="261"/>
                  <a:pt x="7088" y="267"/>
                  <a:pt x="7082" y="270"/>
                </a:cubicBezTo>
                <a:cubicBezTo>
                  <a:pt x="7076" y="274"/>
                  <a:pt x="7071" y="276"/>
                  <a:pt x="7067" y="276"/>
                </a:cubicBezTo>
                <a:cubicBezTo>
                  <a:pt x="6989" y="282"/>
                  <a:pt x="6904" y="287"/>
                  <a:pt x="6812" y="289"/>
                </a:cubicBezTo>
                <a:lnTo>
                  <a:pt x="6815" y="311"/>
                </a:lnTo>
                <a:cubicBezTo>
                  <a:pt x="6864" y="308"/>
                  <a:pt x="6895" y="305"/>
                  <a:pt x="6908" y="304"/>
                </a:cubicBezTo>
                <a:cubicBezTo>
                  <a:pt x="6923" y="302"/>
                  <a:pt x="6938" y="305"/>
                  <a:pt x="6955" y="313"/>
                </a:cubicBezTo>
                <a:cubicBezTo>
                  <a:pt x="6971" y="321"/>
                  <a:pt x="6983" y="330"/>
                  <a:pt x="6991" y="341"/>
                </a:cubicBezTo>
                <a:cubicBezTo>
                  <a:pt x="6995" y="349"/>
                  <a:pt x="6997" y="356"/>
                  <a:pt x="6997" y="363"/>
                </a:cubicBezTo>
                <a:cubicBezTo>
                  <a:pt x="6997" y="374"/>
                  <a:pt x="6992" y="382"/>
                  <a:pt x="6983" y="388"/>
                </a:cubicBezTo>
                <a:cubicBezTo>
                  <a:pt x="6925" y="398"/>
                  <a:pt x="6870" y="406"/>
                  <a:pt x="6819" y="411"/>
                </a:cubicBezTo>
                <a:lnTo>
                  <a:pt x="6820" y="440"/>
                </a:lnTo>
                <a:lnTo>
                  <a:pt x="6974" y="431"/>
                </a:lnTo>
                <a:cubicBezTo>
                  <a:pt x="6988" y="429"/>
                  <a:pt x="7003" y="432"/>
                  <a:pt x="7020" y="440"/>
                </a:cubicBezTo>
                <a:cubicBezTo>
                  <a:pt x="7036" y="447"/>
                  <a:pt x="7048" y="458"/>
                  <a:pt x="7056" y="470"/>
                </a:cubicBezTo>
                <a:cubicBezTo>
                  <a:pt x="7060" y="477"/>
                  <a:pt x="7062" y="484"/>
                  <a:pt x="7062" y="490"/>
                </a:cubicBezTo>
                <a:cubicBezTo>
                  <a:pt x="7062" y="502"/>
                  <a:pt x="7056" y="510"/>
                  <a:pt x="7045" y="514"/>
                </a:cubicBezTo>
                <a:cubicBezTo>
                  <a:pt x="7023" y="518"/>
                  <a:pt x="6998" y="521"/>
                  <a:pt x="6972" y="524"/>
                </a:cubicBezTo>
                <a:lnTo>
                  <a:pt x="6952" y="527"/>
                </a:lnTo>
                <a:lnTo>
                  <a:pt x="6947" y="525"/>
                </a:lnTo>
                <a:cubicBezTo>
                  <a:pt x="6936" y="521"/>
                  <a:pt x="6927" y="519"/>
                  <a:pt x="6922" y="519"/>
                </a:cubicBezTo>
                <a:cubicBezTo>
                  <a:pt x="6909" y="519"/>
                  <a:pt x="6897" y="523"/>
                  <a:pt x="6886" y="531"/>
                </a:cubicBezTo>
                <a:lnTo>
                  <a:pt x="6883" y="534"/>
                </a:lnTo>
                <a:lnTo>
                  <a:pt x="6854" y="536"/>
                </a:lnTo>
                <a:cubicBezTo>
                  <a:pt x="6843" y="537"/>
                  <a:pt x="6832" y="538"/>
                  <a:pt x="6821" y="539"/>
                </a:cubicBezTo>
                <a:cubicBezTo>
                  <a:pt x="6821" y="574"/>
                  <a:pt x="6820" y="600"/>
                  <a:pt x="6817" y="616"/>
                </a:cubicBezTo>
                <a:lnTo>
                  <a:pt x="6839" y="616"/>
                </a:lnTo>
                <a:cubicBezTo>
                  <a:pt x="6840" y="602"/>
                  <a:pt x="6846" y="586"/>
                  <a:pt x="6856" y="567"/>
                </a:cubicBezTo>
                <a:cubicBezTo>
                  <a:pt x="6863" y="555"/>
                  <a:pt x="6870" y="545"/>
                  <a:pt x="6878" y="538"/>
                </a:cubicBezTo>
                <a:lnTo>
                  <a:pt x="6883" y="534"/>
                </a:lnTo>
                <a:lnTo>
                  <a:pt x="6885" y="534"/>
                </a:lnTo>
                <a:cubicBezTo>
                  <a:pt x="6906" y="532"/>
                  <a:pt x="6926" y="530"/>
                  <a:pt x="6945" y="528"/>
                </a:cubicBezTo>
                <a:lnTo>
                  <a:pt x="6952" y="527"/>
                </a:lnTo>
                <a:lnTo>
                  <a:pt x="6956" y="528"/>
                </a:lnTo>
                <a:cubicBezTo>
                  <a:pt x="6964" y="532"/>
                  <a:pt x="6973" y="537"/>
                  <a:pt x="6982" y="543"/>
                </a:cubicBezTo>
                <a:cubicBezTo>
                  <a:pt x="6994" y="551"/>
                  <a:pt x="7003" y="559"/>
                  <a:pt x="7009" y="567"/>
                </a:cubicBezTo>
                <a:cubicBezTo>
                  <a:pt x="7015" y="573"/>
                  <a:pt x="7018" y="581"/>
                  <a:pt x="7018" y="590"/>
                </a:cubicBezTo>
                <a:cubicBezTo>
                  <a:pt x="7018" y="599"/>
                  <a:pt x="7015" y="605"/>
                  <a:pt x="7009" y="607"/>
                </a:cubicBezTo>
                <a:lnTo>
                  <a:pt x="7009" y="607"/>
                </a:lnTo>
                <a:lnTo>
                  <a:pt x="7007" y="607"/>
                </a:lnTo>
                <a:cubicBezTo>
                  <a:pt x="7005" y="607"/>
                  <a:pt x="7004" y="607"/>
                  <a:pt x="7002" y="607"/>
                </a:cubicBezTo>
                <a:lnTo>
                  <a:pt x="7007" y="607"/>
                </a:lnTo>
                <a:lnTo>
                  <a:pt x="7009" y="607"/>
                </a:lnTo>
                <a:lnTo>
                  <a:pt x="7013" y="607"/>
                </a:lnTo>
                <a:cubicBezTo>
                  <a:pt x="7025" y="607"/>
                  <a:pt x="7038" y="611"/>
                  <a:pt x="7052" y="618"/>
                </a:cubicBezTo>
                <a:cubicBezTo>
                  <a:pt x="7070" y="627"/>
                  <a:pt x="7083" y="637"/>
                  <a:pt x="7091" y="649"/>
                </a:cubicBezTo>
                <a:cubicBezTo>
                  <a:pt x="7097" y="656"/>
                  <a:pt x="7100" y="664"/>
                  <a:pt x="7100" y="674"/>
                </a:cubicBezTo>
                <a:cubicBezTo>
                  <a:pt x="7100" y="687"/>
                  <a:pt x="7094" y="696"/>
                  <a:pt x="7084" y="699"/>
                </a:cubicBezTo>
                <a:cubicBezTo>
                  <a:pt x="7022" y="711"/>
                  <a:pt x="6957" y="718"/>
                  <a:pt x="6888" y="723"/>
                </a:cubicBezTo>
                <a:cubicBezTo>
                  <a:pt x="6818" y="727"/>
                  <a:pt x="6727" y="732"/>
                  <a:pt x="6612" y="736"/>
                </a:cubicBezTo>
                <a:cubicBezTo>
                  <a:pt x="6518" y="739"/>
                  <a:pt x="6462" y="742"/>
                  <a:pt x="6446" y="743"/>
                </a:cubicBezTo>
                <a:lnTo>
                  <a:pt x="6428" y="745"/>
                </a:lnTo>
                <a:cubicBezTo>
                  <a:pt x="6414" y="745"/>
                  <a:pt x="6404" y="742"/>
                  <a:pt x="6396" y="737"/>
                </a:cubicBezTo>
                <a:lnTo>
                  <a:pt x="6393" y="735"/>
                </a:lnTo>
                <a:lnTo>
                  <a:pt x="6394" y="719"/>
                </a:lnTo>
                <a:cubicBezTo>
                  <a:pt x="6395" y="696"/>
                  <a:pt x="6396" y="670"/>
                  <a:pt x="6397" y="643"/>
                </a:cubicBezTo>
                <a:lnTo>
                  <a:pt x="6397" y="637"/>
                </a:lnTo>
                <a:lnTo>
                  <a:pt x="6454" y="634"/>
                </a:lnTo>
                <a:cubicBezTo>
                  <a:pt x="6451" y="631"/>
                  <a:pt x="6449" y="622"/>
                  <a:pt x="6448" y="607"/>
                </a:cubicBezTo>
                <a:cubicBezTo>
                  <a:pt x="6448" y="596"/>
                  <a:pt x="6451" y="587"/>
                  <a:pt x="6456" y="580"/>
                </a:cubicBezTo>
                <a:cubicBezTo>
                  <a:pt x="6460" y="573"/>
                  <a:pt x="6468" y="568"/>
                  <a:pt x="6478" y="564"/>
                </a:cubicBezTo>
                <a:cubicBezTo>
                  <a:pt x="6488" y="560"/>
                  <a:pt x="6497" y="558"/>
                  <a:pt x="6506" y="556"/>
                </a:cubicBezTo>
                <a:lnTo>
                  <a:pt x="6510" y="555"/>
                </a:lnTo>
                <a:lnTo>
                  <a:pt x="6548" y="553"/>
                </a:lnTo>
                <a:lnTo>
                  <a:pt x="6549" y="553"/>
                </a:lnTo>
                <a:cubicBezTo>
                  <a:pt x="6569" y="557"/>
                  <a:pt x="6589" y="577"/>
                  <a:pt x="6611" y="611"/>
                </a:cubicBezTo>
                <a:cubicBezTo>
                  <a:pt x="6616" y="619"/>
                  <a:pt x="6619" y="623"/>
                  <a:pt x="6619" y="625"/>
                </a:cubicBezTo>
                <a:lnTo>
                  <a:pt x="6634" y="626"/>
                </a:lnTo>
                <a:cubicBezTo>
                  <a:pt x="6633" y="614"/>
                  <a:pt x="6633" y="588"/>
                  <a:pt x="6633" y="548"/>
                </a:cubicBezTo>
                <a:cubicBezTo>
                  <a:pt x="6616" y="550"/>
                  <a:pt x="6602" y="550"/>
                  <a:pt x="6589" y="550"/>
                </a:cubicBezTo>
                <a:lnTo>
                  <a:pt x="6548" y="553"/>
                </a:lnTo>
                <a:lnTo>
                  <a:pt x="6544" y="552"/>
                </a:lnTo>
                <a:cubicBezTo>
                  <a:pt x="6541" y="552"/>
                  <a:pt x="6538" y="552"/>
                  <a:pt x="6535" y="552"/>
                </a:cubicBezTo>
                <a:cubicBezTo>
                  <a:pt x="6530" y="552"/>
                  <a:pt x="6525" y="553"/>
                  <a:pt x="6521" y="553"/>
                </a:cubicBezTo>
                <a:lnTo>
                  <a:pt x="6510" y="555"/>
                </a:lnTo>
                <a:lnTo>
                  <a:pt x="6476" y="557"/>
                </a:lnTo>
                <a:lnTo>
                  <a:pt x="6461" y="559"/>
                </a:lnTo>
                <a:cubicBezTo>
                  <a:pt x="6443" y="559"/>
                  <a:pt x="6430" y="553"/>
                  <a:pt x="6424" y="543"/>
                </a:cubicBezTo>
                <a:cubicBezTo>
                  <a:pt x="6417" y="530"/>
                  <a:pt x="6414" y="518"/>
                  <a:pt x="6414" y="505"/>
                </a:cubicBezTo>
                <a:cubicBezTo>
                  <a:pt x="6414" y="491"/>
                  <a:pt x="6419" y="477"/>
                  <a:pt x="6430" y="463"/>
                </a:cubicBezTo>
                <a:lnTo>
                  <a:pt x="6633" y="452"/>
                </a:lnTo>
                <a:lnTo>
                  <a:pt x="6633" y="427"/>
                </a:lnTo>
                <a:lnTo>
                  <a:pt x="6589" y="430"/>
                </a:lnTo>
                <a:lnTo>
                  <a:pt x="6511" y="436"/>
                </a:lnTo>
                <a:lnTo>
                  <a:pt x="6500" y="436"/>
                </a:lnTo>
                <a:cubicBezTo>
                  <a:pt x="6477" y="436"/>
                  <a:pt x="6463" y="431"/>
                  <a:pt x="6458" y="421"/>
                </a:cubicBezTo>
                <a:cubicBezTo>
                  <a:pt x="6452" y="411"/>
                  <a:pt x="6448" y="398"/>
                  <a:pt x="6448" y="383"/>
                </a:cubicBezTo>
                <a:cubicBezTo>
                  <a:pt x="6448" y="368"/>
                  <a:pt x="6453" y="354"/>
                  <a:pt x="6463" y="341"/>
                </a:cubicBezTo>
                <a:lnTo>
                  <a:pt x="6634" y="327"/>
                </a:lnTo>
                <a:lnTo>
                  <a:pt x="6634" y="293"/>
                </a:lnTo>
                <a:lnTo>
                  <a:pt x="6541" y="294"/>
                </a:lnTo>
                <a:lnTo>
                  <a:pt x="6457" y="293"/>
                </a:lnTo>
                <a:cubicBezTo>
                  <a:pt x="6433" y="291"/>
                  <a:pt x="6418" y="287"/>
                  <a:pt x="6410" y="281"/>
                </a:cubicBezTo>
                <a:lnTo>
                  <a:pt x="6409" y="280"/>
                </a:lnTo>
                <a:lnTo>
                  <a:pt x="6409" y="277"/>
                </a:lnTo>
                <a:cubicBezTo>
                  <a:pt x="6410" y="254"/>
                  <a:pt x="6410" y="237"/>
                  <a:pt x="6410" y="225"/>
                </a:cubicBezTo>
                <a:lnTo>
                  <a:pt x="6410" y="222"/>
                </a:lnTo>
                <a:lnTo>
                  <a:pt x="6412" y="215"/>
                </a:lnTo>
                <a:cubicBezTo>
                  <a:pt x="6414" y="208"/>
                  <a:pt x="6416" y="202"/>
                  <a:pt x="6419" y="196"/>
                </a:cubicBezTo>
                <a:lnTo>
                  <a:pt x="6529" y="195"/>
                </a:lnTo>
                <a:lnTo>
                  <a:pt x="6530" y="196"/>
                </a:lnTo>
                <a:cubicBezTo>
                  <a:pt x="6534" y="204"/>
                  <a:pt x="6537" y="203"/>
                  <a:pt x="6541" y="195"/>
                </a:cubicBezTo>
                <a:lnTo>
                  <a:pt x="6529" y="195"/>
                </a:lnTo>
                <a:lnTo>
                  <a:pt x="6522" y="182"/>
                </a:lnTo>
                <a:cubicBezTo>
                  <a:pt x="6514" y="170"/>
                  <a:pt x="6509" y="159"/>
                  <a:pt x="6505" y="151"/>
                </a:cubicBezTo>
                <a:cubicBezTo>
                  <a:pt x="6500" y="140"/>
                  <a:pt x="6496" y="123"/>
                  <a:pt x="6493" y="102"/>
                </a:cubicBezTo>
                <a:cubicBezTo>
                  <a:pt x="6491" y="90"/>
                  <a:pt x="6493" y="80"/>
                  <a:pt x="6499" y="72"/>
                </a:cubicBezTo>
                <a:cubicBezTo>
                  <a:pt x="6504" y="63"/>
                  <a:pt x="6515" y="57"/>
                  <a:pt x="6532" y="53"/>
                </a:cubicBezTo>
                <a:cubicBezTo>
                  <a:pt x="6553" y="48"/>
                  <a:pt x="6574" y="46"/>
                  <a:pt x="6593" y="46"/>
                </a:cubicBezTo>
                <a:cubicBezTo>
                  <a:pt x="6619" y="46"/>
                  <a:pt x="6651" y="71"/>
                  <a:pt x="6688" y="122"/>
                </a:cubicBezTo>
                <a:cubicBezTo>
                  <a:pt x="6697" y="135"/>
                  <a:pt x="6702" y="146"/>
                  <a:pt x="6702" y="155"/>
                </a:cubicBezTo>
                <a:cubicBezTo>
                  <a:pt x="6702" y="168"/>
                  <a:pt x="6694" y="180"/>
                  <a:pt x="6678" y="191"/>
                </a:cubicBezTo>
                <a:lnTo>
                  <a:pt x="6676" y="192"/>
                </a:lnTo>
                <a:lnTo>
                  <a:pt x="6637" y="192"/>
                </a:lnTo>
                <a:cubicBezTo>
                  <a:pt x="6648" y="203"/>
                  <a:pt x="6659" y="204"/>
                  <a:pt x="6671" y="195"/>
                </a:cubicBezTo>
                <a:lnTo>
                  <a:pt x="6676" y="192"/>
                </a:lnTo>
                <a:lnTo>
                  <a:pt x="6752" y="192"/>
                </a:lnTo>
                <a:lnTo>
                  <a:pt x="6754" y="193"/>
                </a:lnTo>
                <a:cubicBezTo>
                  <a:pt x="6758" y="197"/>
                  <a:pt x="6765" y="196"/>
                  <a:pt x="6774" y="192"/>
                </a:cubicBezTo>
                <a:lnTo>
                  <a:pt x="6752" y="192"/>
                </a:lnTo>
                <a:lnTo>
                  <a:pt x="6751" y="190"/>
                </a:lnTo>
                <a:cubicBezTo>
                  <a:pt x="6749" y="188"/>
                  <a:pt x="6748" y="185"/>
                  <a:pt x="6747" y="182"/>
                </a:cubicBezTo>
                <a:cubicBezTo>
                  <a:pt x="6746" y="173"/>
                  <a:pt x="6745" y="165"/>
                  <a:pt x="6745" y="159"/>
                </a:cubicBezTo>
                <a:cubicBezTo>
                  <a:pt x="6745" y="133"/>
                  <a:pt x="6752" y="110"/>
                  <a:pt x="6767" y="90"/>
                </a:cubicBezTo>
                <a:cubicBezTo>
                  <a:pt x="6791" y="50"/>
                  <a:pt x="6818" y="31"/>
                  <a:pt x="6848" y="31"/>
                </a:cubicBezTo>
                <a:close/>
                <a:moveTo>
                  <a:pt x="7699" y="25"/>
                </a:moveTo>
                <a:lnTo>
                  <a:pt x="7861" y="104"/>
                </a:lnTo>
                <a:cubicBezTo>
                  <a:pt x="7852" y="115"/>
                  <a:pt x="7840" y="129"/>
                  <a:pt x="7825" y="146"/>
                </a:cubicBezTo>
                <a:lnTo>
                  <a:pt x="7820" y="151"/>
                </a:lnTo>
                <a:lnTo>
                  <a:pt x="7818" y="152"/>
                </a:lnTo>
                <a:cubicBezTo>
                  <a:pt x="7808" y="154"/>
                  <a:pt x="7801" y="159"/>
                  <a:pt x="7797" y="166"/>
                </a:cubicBezTo>
                <a:cubicBezTo>
                  <a:pt x="7792" y="176"/>
                  <a:pt x="7787" y="185"/>
                  <a:pt x="7782" y="194"/>
                </a:cubicBezTo>
                <a:lnTo>
                  <a:pt x="7782" y="196"/>
                </a:lnTo>
                <a:lnTo>
                  <a:pt x="7773" y="205"/>
                </a:lnTo>
                <a:cubicBezTo>
                  <a:pt x="7760" y="220"/>
                  <a:pt x="7746" y="237"/>
                  <a:pt x="7730" y="254"/>
                </a:cubicBezTo>
                <a:cubicBezTo>
                  <a:pt x="7722" y="264"/>
                  <a:pt x="7713" y="274"/>
                  <a:pt x="7705" y="283"/>
                </a:cubicBezTo>
                <a:lnTo>
                  <a:pt x="7692" y="297"/>
                </a:lnTo>
                <a:lnTo>
                  <a:pt x="7688" y="298"/>
                </a:lnTo>
                <a:cubicBezTo>
                  <a:pt x="7675" y="302"/>
                  <a:pt x="7663" y="311"/>
                  <a:pt x="7654" y="325"/>
                </a:cubicBezTo>
                <a:cubicBezTo>
                  <a:pt x="7650" y="331"/>
                  <a:pt x="7647" y="339"/>
                  <a:pt x="7646" y="348"/>
                </a:cubicBezTo>
                <a:lnTo>
                  <a:pt x="7646" y="349"/>
                </a:lnTo>
                <a:lnTo>
                  <a:pt x="7623" y="374"/>
                </a:lnTo>
                <a:cubicBezTo>
                  <a:pt x="7585" y="415"/>
                  <a:pt x="7552" y="444"/>
                  <a:pt x="7524" y="461"/>
                </a:cubicBezTo>
                <a:cubicBezTo>
                  <a:pt x="7518" y="461"/>
                  <a:pt x="7528" y="462"/>
                  <a:pt x="7556" y="463"/>
                </a:cubicBezTo>
                <a:cubicBezTo>
                  <a:pt x="7576" y="463"/>
                  <a:pt x="7597" y="465"/>
                  <a:pt x="7618" y="468"/>
                </a:cubicBezTo>
                <a:lnTo>
                  <a:pt x="7632" y="471"/>
                </a:lnTo>
                <a:lnTo>
                  <a:pt x="7620" y="562"/>
                </a:lnTo>
                <a:lnTo>
                  <a:pt x="7627" y="561"/>
                </a:lnTo>
                <a:lnTo>
                  <a:pt x="7626" y="563"/>
                </a:lnTo>
                <a:cubicBezTo>
                  <a:pt x="7625" y="574"/>
                  <a:pt x="7622" y="585"/>
                  <a:pt x="7620" y="597"/>
                </a:cubicBezTo>
                <a:lnTo>
                  <a:pt x="7707" y="592"/>
                </a:lnTo>
                <a:lnTo>
                  <a:pt x="7760" y="589"/>
                </a:lnTo>
                <a:cubicBezTo>
                  <a:pt x="7775" y="587"/>
                  <a:pt x="7790" y="591"/>
                  <a:pt x="7807" y="601"/>
                </a:cubicBezTo>
                <a:cubicBezTo>
                  <a:pt x="7823" y="611"/>
                  <a:pt x="7835" y="622"/>
                  <a:pt x="7842" y="636"/>
                </a:cubicBezTo>
                <a:cubicBezTo>
                  <a:pt x="7846" y="644"/>
                  <a:pt x="7848" y="652"/>
                  <a:pt x="7848" y="661"/>
                </a:cubicBezTo>
                <a:cubicBezTo>
                  <a:pt x="7848" y="674"/>
                  <a:pt x="7844" y="683"/>
                  <a:pt x="7835" y="689"/>
                </a:cubicBezTo>
                <a:cubicBezTo>
                  <a:pt x="7791" y="698"/>
                  <a:pt x="7727" y="707"/>
                  <a:pt x="7644" y="715"/>
                </a:cubicBezTo>
                <a:lnTo>
                  <a:pt x="7601" y="720"/>
                </a:lnTo>
                <a:lnTo>
                  <a:pt x="7595" y="742"/>
                </a:lnTo>
                <a:cubicBezTo>
                  <a:pt x="7638" y="740"/>
                  <a:pt x="7689" y="736"/>
                  <a:pt x="7749" y="731"/>
                </a:cubicBezTo>
                <a:cubicBezTo>
                  <a:pt x="7809" y="725"/>
                  <a:pt x="7845" y="719"/>
                  <a:pt x="7857" y="713"/>
                </a:cubicBezTo>
                <a:cubicBezTo>
                  <a:pt x="7858" y="712"/>
                  <a:pt x="7863" y="693"/>
                  <a:pt x="7872" y="657"/>
                </a:cubicBezTo>
                <a:cubicBezTo>
                  <a:pt x="7880" y="620"/>
                  <a:pt x="7885" y="590"/>
                  <a:pt x="7885" y="568"/>
                </a:cubicBezTo>
                <a:cubicBezTo>
                  <a:pt x="7885" y="559"/>
                  <a:pt x="7884" y="554"/>
                  <a:pt x="7883" y="553"/>
                </a:cubicBezTo>
                <a:cubicBezTo>
                  <a:pt x="7881" y="550"/>
                  <a:pt x="7865" y="549"/>
                  <a:pt x="7836" y="549"/>
                </a:cubicBezTo>
                <a:cubicBezTo>
                  <a:pt x="7792" y="549"/>
                  <a:pt x="7725" y="553"/>
                  <a:pt x="7638" y="560"/>
                </a:cubicBezTo>
                <a:lnTo>
                  <a:pt x="7627" y="561"/>
                </a:lnTo>
                <a:lnTo>
                  <a:pt x="7629" y="546"/>
                </a:lnTo>
                <a:cubicBezTo>
                  <a:pt x="7634" y="519"/>
                  <a:pt x="7637" y="495"/>
                  <a:pt x="7639" y="472"/>
                </a:cubicBezTo>
                <a:lnTo>
                  <a:pt x="7632" y="471"/>
                </a:lnTo>
                <a:lnTo>
                  <a:pt x="7633" y="462"/>
                </a:lnTo>
                <a:cubicBezTo>
                  <a:pt x="7651" y="461"/>
                  <a:pt x="7669" y="461"/>
                  <a:pt x="7687" y="460"/>
                </a:cubicBezTo>
                <a:lnTo>
                  <a:pt x="7700" y="460"/>
                </a:lnTo>
                <a:lnTo>
                  <a:pt x="7704" y="461"/>
                </a:lnTo>
                <a:cubicBezTo>
                  <a:pt x="7720" y="469"/>
                  <a:pt x="7739" y="473"/>
                  <a:pt x="7760" y="473"/>
                </a:cubicBezTo>
                <a:cubicBezTo>
                  <a:pt x="7784" y="473"/>
                  <a:pt x="7803" y="467"/>
                  <a:pt x="7817" y="457"/>
                </a:cubicBezTo>
                <a:lnTo>
                  <a:pt x="7818" y="456"/>
                </a:lnTo>
                <a:lnTo>
                  <a:pt x="7822" y="456"/>
                </a:lnTo>
                <a:cubicBezTo>
                  <a:pt x="7909" y="453"/>
                  <a:pt x="7964" y="452"/>
                  <a:pt x="7987" y="452"/>
                </a:cubicBezTo>
                <a:cubicBezTo>
                  <a:pt x="8020" y="452"/>
                  <a:pt x="8044" y="467"/>
                  <a:pt x="8059" y="496"/>
                </a:cubicBezTo>
                <a:cubicBezTo>
                  <a:pt x="8066" y="513"/>
                  <a:pt x="8072" y="543"/>
                  <a:pt x="8076" y="585"/>
                </a:cubicBezTo>
                <a:cubicBezTo>
                  <a:pt x="8080" y="627"/>
                  <a:pt x="8083" y="668"/>
                  <a:pt x="8083" y="707"/>
                </a:cubicBezTo>
                <a:cubicBezTo>
                  <a:pt x="8083" y="754"/>
                  <a:pt x="8080" y="784"/>
                  <a:pt x="8074" y="799"/>
                </a:cubicBezTo>
                <a:cubicBezTo>
                  <a:pt x="8070" y="810"/>
                  <a:pt x="8053" y="818"/>
                  <a:pt x="8023" y="826"/>
                </a:cubicBezTo>
                <a:lnTo>
                  <a:pt x="8021" y="826"/>
                </a:lnTo>
                <a:lnTo>
                  <a:pt x="8017" y="823"/>
                </a:lnTo>
                <a:cubicBezTo>
                  <a:pt x="8012" y="821"/>
                  <a:pt x="8008" y="819"/>
                  <a:pt x="8003" y="819"/>
                </a:cubicBezTo>
                <a:lnTo>
                  <a:pt x="7997" y="822"/>
                </a:lnTo>
                <a:lnTo>
                  <a:pt x="7983" y="833"/>
                </a:lnTo>
                <a:lnTo>
                  <a:pt x="7975" y="834"/>
                </a:lnTo>
                <a:cubicBezTo>
                  <a:pt x="7961" y="836"/>
                  <a:pt x="7945" y="837"/>
                  <a:pt x="7928" y="839"/>
                </a:cubicBezTo>
                <a:cubicBezTo>
                  <a:pt x="7838" y="847"/>
                  <a:pt x="7745" y="850"/>
                  <a:pt x="7648" y="850"/>
                </a:cubicBezTo>
                <a:cubicBezTo>
                  <a:pt x="7610" y="850"/>
                  <a:pt x="7587" y="850"/>
                  <a:pt x="7580" y="849"/>
                </a:cubicBezTo>
                <a:cubicBezTo>
                  <a:pt x="7572" y="903"/>
                  <a:pt x="7568" y="938"/>
                  <a:pt x="7568" y="951"/>
                </a:cubicBezTo>
                <a:cubicBezTo>
                  <a:pt x="7568" y="956"/>
                  <a:pt x="7568" y="960"/>
                  <a:pt x="7568" y="961"/>
                </a:cubicBezTo>
                <a:lnTo>
                  <a:pt x="7568" y="962"/>
                </a:lnTo>
                <a:lnTo>
                  <a:pt x="7568" y="962"/>
                </a:lnTo>
                <a:cubicBezTo>
                  <a:pt x="7568" y="962"/>
                  <a:pt x="7568" y="962"/>
                  <a:pt x="7568" y="962"/>
                </a:cubicBezTo>
                <a:cubicBezTo>
                  <a:pt x="7568" y="963"/>
                  <a:pt x="7568" y="962"/>
                  <a:pt x="7568" y="962"/>
                </a:cubicBezTo>
                <a:lnTo>
                  <a:pt x="7568" y="962"/>
                </a:lnTo>
                <a:lnTo>
                  <a:pt x="7568" y="962"/>
                </a:lnTo>
                <a:cubicBezTo>
                  <a:pt x="7569" y="962"/>
                  <a:pt x="7570" y="962"/>
                  <a:pt x="7572" y="962"/>
                </a:cubicBezTo>
                <a:cubicBezTo>
                  <a:pt x="7585" y="962"/>
                  <a:pt x="7634" y="952"/>
                  <a:pt x="7719" y="932"/>
                </a:cubicBezTo>
                <a:lnTo>
                  <a:pt x="7733" y="1067"/>
                </a:lnTo>
                <a:cubicBezTo>
                  <a:pt x="7688" y="1072"/>
                  <a:pt x="7639" y="1074"/>
                  <a:pt x="7586" y="1074"/>
                </a:cubicBezTo>
                <a:cubicBezTo>
                  <a:pt x="7550" y="1074"/>
                  <a:pt x="7523" y="1073"/>
                  <a:pt x="7504" y="1070"/>
                </a:cubicBezTo>
                <a:cubicBezTo>
                  <a:pt x="7485" y="1069"/>
                  <a:pt x="7470" y="1060"/>
                  <a:pt x="7460" y="1044"/>
                </a:cubicBezTo>
                <a:cubicBezTo>
                  <a:pt x="7450" y="1029"/>
                  <a:pt x="7445" y="1000"/>
                  <a:pt x="7445" y="958"/>
                </a:cubicBezTo>
                <a:cubicBezTo>
                  <a:pt x="7445" y="916"/>
                  <a:pt x="7448" y="818"/>
                  <a:pt x="7453" y="664"/>
                </a:cubicBezTo>
                <a:lnTo>
                  <a:pt x="7456" y="526"/>
                </a:lnTo>
                <a:cubicBezTo>
                  <a:pt x="7422" y="566"/>
                  <a:pt x="7388" y="592"/>
                  <a:pt x="7355" y="604"/>
                </a:cubicBezTo>
                <a:cubicBezTo>
                  <a:pt x="7352" y="605"/>
                  <a:pt x="7347" y="606"/>
                  <a:pt x="7340" y="606"/>
                </a:cubicBezTo>
                <a:cubicBezTo>
                  <a:pt x="7319" y="606"/>
                  <a:pt x="7290" y="598"/>
                  <a:pt x="7252" y="583"/>
                </a:cubicBezTo>
                <a:cubicBezTo>
                  <a:pt x="7214" y="568"/>
                  <a:pt x="7180" y="550"/>
                  <a:pt x="7151" y="527"/>
                </a:cubicBezTo>
                <a:cubicBezTo>
                  <a:pt x="7248" y="436"/>
                  <a:pt x="7358" y="333"/>
                  <a:pt x="7483" y="218"/>
                </a:cubicBezTo>
                <a:cubicBezTo>
                  <a:pt x="7608" y="104"/>
                  <a:pt x="7680" y="40"/>
                  <a:pt x="7699" y="25"/>
                </a:cubicBezTo>
                <a:close/>
                <a:moveTo>
                  <a:pt x="3000" y="24"/>
                </a:moveTo>
                <a:cubicBezTo>
                  <a:pt x="3077" y="30"/>
                  <a:pt x="3127" y="34"/>
                  <a:pt x="3151" y="35"/>
                </a:cubicBezTo>
                <a:cubicBezTo>
                  <a:pt x="3155" y="84"/>
                  <a:pt x="3157" y="118"/>
                  <a:pt x="3157" y="137"/>
                </a:cubicBezTo>
                <a:lnTo>
                  <a:pt x="3336" y="132"/>
                </a:lnTo>
                <a:cubicBezTo>
                  <a:pt x="3352" y="130"/>
                  <a:pt x="3369" y="136"/>
                  <a:pt x="3388" y="147"/>
                </a:cubicBezTo>
                <a:cubicBezTo>
                  <a:pt x="3406" y="159"/>
                  <a:pt x="3419" y="174"/>
                  <a:pt x="3426" y="190"/>
                </a:cubicBezTo>
                <a:cubicBezTo>
                  <a:pt x="3430" y="201"/>
                  <a:pt x="3432" y="209"/>
                  <a:pt x="3432" y="216"/>
                </a:cubicBezTo>
                <a:cubicBezTo>
                  <a:pt x="3432" y="222"/>
                  <a:pt x="3431" y="229"/>
                  <a:pt x="3428" y="235"/>
                </a:cubicBezTo>
                <a:cubicBezTo>
                  <a:pt x="3424" y="241"/>
                  <a:pt x="3419" y="245"/>
                  <a:pt x="3413" y="247"/>
                </a:cubicBezTo>
                <a:cubicBezTo>
                  <a:pt x="3351" y="258"/>
                  <a:pt x="3264" y="265"/>
                  <a:pt x="3153" y="270"/>
                </a:cubicBezTo>
                <a:cubicBezTo>
                  <a:pt x="3151" y="286"/>
                  <a:pt x="3149" y="299"/>
                  <a:pt x="3146" y="310"/>
                </a:cubicBezTo>
                <a:cubicBezTo>
                  <a:pt x="3144" y="317"/>
                  <a:pt x="3141" y="322"/>
                  <a:pt x="3136" y="324"/>
                </a:cubicBezTo>
                <a:cubicBezTo>
                  <a:pt x="3131" y="327"/>
                  <a:pt x="3125" y="328"/>
                  <a:pt x="3120" y="329"/>
                </a:cubicBezTo>
                <a:cubicBezTo>
                  <a:pt x="3104" y="331"/>
                  <a:pt x="3085" y="331"/>
                  <a:pt x="3061" y="331"/>
                </a:cubicBezTo>
                <a:lnTo>
                  <a:pt x="2990" y="330"/>
                </a:lnTo>
                <a:cubicBezTo>
                  <a:pt x="2983" y="314"/>
                  <a:pt x="2980" y="296"/>
                  <a:pt x="2978" y="276"/>
                </a:cubicBezTo>
                <a:cubicBezTo>
                  <a:pt x="2933" y="278"/>
                  <a:pt x="2887" y="280"/>
                  <a:pt x="2842" y="280"/>
                </a:cubicBezTo>
                <a:cubicBezTo>
                  <a:pt x="2842" y="287"/>
                  <a:pt x="2839" y="300"/>
                  <a:pt x="2835" y="317"/>
                </a:cubicBezTo>
                <a:cubicBezTo>
                  <a:pt x="2834" y="325"/>
                  <a:pt x="2831" y="330"/>
                  <a:pt x="2825" y="333"/>
                </a:cubicBezTo>
                <a:cubicBezTo>
                  <a:pt x="2820" y="336"/>
                  <a:pt x="2814" y="337"/>
                  <a:pt x="2807" y="338"/>
                </a:cubicBezTo>
                <a:cubicBezTo>
                  <a:pt x="2801" y="340"/>
                  <a:pt x="2783" y="341"/>
                  <a:pt x="2755" y="341"/>
                </a:cubicBezTo>
                <a:lnTo>
                  <a:pt x="2678" y="339"/>
                </a:lnTo>
                <a:cubicBezTo>
                  <a:pt x="2672" y="322"/>
                  <a:pt x="2669" y="303"/>
                  <a:pt x="2668" y="283"/>
                </a:cubicBezTo>
                <a:cubicBezTo>
                  <a:pt x="2646" y="283"/>
                  <a:pt x="2614" y="284"/>
                  <a:pt x="2573" y="285"/>
                </a:cubicBezTo>
                <a:lnTo>
                  <a:pt x="2498" y="287"/>
                </a:lnTo>
                <a:cubicBezTo>
                  <a:pt x="2471" y="287"/>
                  <a:pt x="2454" y="275"/>
                  <a:pt x="2448" y="251"/>
                </a:cubicBezTo>
                <a:cubicBezTo>
                  <a:pt x="2442" y="243"/>
                  <a:pt x="2440" y="233"/>
                  <a:pt x="2440" y="218"/>
                </a:cubicBezTo>
                <a:cubicBezTo>
                  <a:pt x="2440" y="196"/>
                  <a:pt x="2446" y="176"/>
                  <a:pt x="2459" y="157"/>
                </a:cubicBezTo>
                <a:lnTo>
                  <a:pt x="2672" y="151"/>
                </a:lnTo>
                <a:cubicBezTo>
                  <a:pt x="2673" y="130"/>
                  <a:pt x="2676" y="107"/>
                  <a:pt x="2679" y="83"/>
                </a:cubicBezTo>
                <a:cubicBezTo>
                  <a:pt x="2682" y="58"/>
                  <a:pt x="2684" y="40"/>
                  <a:pt x="2686" y="27"/>
                </a:cubicBezTo>
                <a:lnTo>
                  <a:pt x="2845" y="31"/>
                </a:lnTo>
                <a:cubicBezTo>
                  <a:pt x="2848" y="61"/>
                  <a:pt x="2850" y="99"/>
                  <a:pt x="2850" y="145"/>
                </a:cubicBezTo>
                <a:cubicBezTo>
                  <a:pt x="2912" y="144"/>
                  <a:pt x="2957" y="143"/>
                  <a:pt x="2986" y="142"/>
                </a:cubicBezTo>
                <a:lnTo>
                  <a:pt x="2995" y="56"/>
                </a:lnTo>
                <a:lnTo>
                  <a:pt x="3000" y="24"/>
                </a:lnTo>
                <a:close/>
                <a:moveTo>
                  <a:pt x="8985" y="12"/>
                </a:moveTo>
                <a:lnTo>
                  <a:pt x="9159" y="16"/>
                </a:lnTo>
                <a:cubicBezTo>
                  <a:pt x="9151" y="37"/>
                  <a:pt x="9140" y="63"/>
                  <a:pt x="9126" y="94"/>
                </a:cubicBezTo>
                <a:lnTo>
                  <a:pt x="9154" y="92"/>
                </a:lnTo>
                <a:cubicBezTo>
                  <a:pt x="9266" y="84"/>
                  <a:pt x="9329" y="79"/>
                  <a:pt x="9343" y="77"/>
                </a:cubicBezTo>
                <a:cubicBezTo>
                  <a:pt x="9358" y="75"/>
                  <a:pt x="9375" y="79"/>
                  <a:pt x="9391" y="89"/>
                </a:cubicBezTo>
                <a:cubicBezTo>
                  <a:pt x="9408" y="99"/>
                  <a:pt x="9420" y="111"/>
                  <a:pt x="9427" y="126"/>
                </a:cubicBezTo>
                <a:cubicBezTo>
                  <a:pt x="9431" y="133"/>
                  <a:pt x="9433" y="141"/>
                  <a:pt x="9433" y="150"/>
                </a:cubicBezTo>
                <a:cubicBezTo>
                  <a:pt x="9433" y="164"/>
                  <a:pt x="9427" y="173"/>
                  <a:pt x="9416" y="177"/>
                </a:cubicBezTo>
                <a:cubicBezTo>
                  <a:pt x="9395" y="180"/>
                  <a:pt x="9378" y="182"/>
                  <a:pt x="9365" y="183"/>
                </a:cubicBezTo>
                <a:cubicBezTo>
                  <a:pt x="9322" y="189"/>
                  <a:pt x="9284" y="193"/>
                  <a:pt x="9254" y="195"/>
                </a:cubicBezTo>
                <a:lnTo>
                  <a:pt x="9251" y="196"/>
                </a:lnTo>
                <a:lnTo>
                  <a:pt x="9251" y="196"/>
                </a:lnTo>
                <a:cubicBezTo>
                  <a:pt x="9248" y="195"/>
                  <a:pt x="9245" y="195"/>
                  <a:pt x="9241" y="196"/>
                </a:cubicBezTo>
                <a:lnTo>
                  <a:pt x="9251" y="196"/>
                </a:lnTo>
                <a:lnTo>
                  <a:pt x="9254" y="197"/>
                </a:lnTo>
                <a:cubicBezTo>
                  <a:pt x="9259" y="199"/>
                  <a:pt x="9263" y="204"/>
                  <a:pt x="9267" y="210"/>
                </a:cubicBezTo>
                <a:cubicBezTo>
                  <a:pt x="9276" y="223"/>
                  <a:pt x="9280" y="237"/>
                  <a:pt x="9280" y="252"/>
                </a:cubicBezTo>
                <a:cubicBezTo>
                  <a:pt x="9280" y="262"/>
                  <a:pt x="9279" y="269"/>
                  <a:pt x="9276" y="275"/>
                </a:cubicBezTo>
                <a:cubicBezTo>
                  <a:pt x="9267" y="304"/>
                  <a:pt x="9244" y="318"/>
                  <a:pt x="9207" y="318"/>
                </a:cubicBezTo>
                <a:cubicBezTo>
                  <a:pt x="9190" y="318"/>
                  <a:pt x="9174" y="316"/>
                  <a:pt x="9160" y="310"/>
                </a:cubicBezTo>
                <a:cubicBezTo>
                  <a:pt x="9145" y="304"/>
                  <a:pt x="9133" y="292"/>
                  <a:pt x="9124" y="274"/>
                </a:cubicBezTo>
                <a:cubicBezTo>
                  <a:pt x="9115" y="256"/>
                  <a:pt x="9110" y="239"/>
                  <a:pt x="9110" y="222"/>
                </a:cubicBezTo>
                <a:cubicBezTo>
                  <a:pt x="9110" y="219"/>
                  <a:pt x="9110" y="217"/>
                  <a:pt x="9110" y="214"/>
                </a:cubicBezTo>
                <a:lnTo>
                  <a:pt x="9111" y="212"/>
                </a:lnTo>
                <a:lnTo>
                  <a:pt x="9116" y="211"/>
                </a:lnTo>
                <a:lnTo>
                  <a:pt x="9117" y="194"/>
                </a:lnTo>
                <a:cubicBezTo>
                  <a:pt x="9115" y="198"/>
                  <a:pt x="9113" y="202"/>
                  <a:pt x="9112" y="207"/>
                </a:cubicBezTo>
                <a:lnTo>
                  <a:pt x="9111" y="212"/>
                </a:lnTo>
                <a:lnTo>
                  <a:pt x="9084" y="215"/>
                </a:lnTo>
                <a:cubicBezTo>
                  <a:pt x="9064" y="261"/>
                  <a:pt x="9044" y="290"/>
                  <a:pt x="9024" y="300"/>
                </a:cubicBezTo>
                <a:cubicBezTo>
                  <a:pt x="9021" y="301"/>
                  <a:pt x="9018" y="303"/>
                  <a:pt x="9014" y="304"/>
                </a:cubicBezTo>
                <a:lnTo>
                  <a:pt x="9009" y="305"/>
                </a:lnTo>
                <a:lnTo>
                  <a:pt x="8993" y="298"/>
                </a:lnTo>
                <a:cubicBezTo>
                  <a:pt x="8971" y="289"/>
                  <a:pt x="8951" y="285"/>
                  <a:pt x="8935" y="285"/>
                </a:cubicBezTo>
                <a:cubicBezTo>
                  <a:pt x="8928" y="285"/>
                  <a:pt x="8923" y="285"/>
                  <a:pt x="8919" y="287"/>
                </a:cubicBezTo>
                <a:cubicBezTo>
                  <a:pt x="8910" y="290"/>
                  <a:pt x="8901" y="293"/>
                  <a:pt x="8893" y="296"/>
                </a:cubicBezTo>
                <a:lnTo>
                  <a:pt x="8891" y="297"/>
                </a:lnTo>
                <a:lnTo>
                  <a:pt x="8884" y="295"/>
                </a:lnTo>
                <a:cubicBezTo>
                  <a:pt x="8878" y="294"/>
                  <a:pt x="8872" y="292"/>
                  <a:pt x="8866" y="291"/>
                </a:cubicBezTo>
                <a:lnTo>
                  <a:pt x="8855" y="287"/>
                </a:lnTo>
                <a:lnTo>
                  <a:pt x="8855" y="287"/>
                </a:lnTo>
                <a:cubicBezTo>
                  <a:pt x="8856" y="283"/>
                  <a:pt x="8856" y="277"/>
                  <a:pt x="8856" y="270"/>
                </a:cubicBezTo>
                <a:cubicBezTo>
                  <a:pt x="8856" y="267"/>
                  <a:pt x="8856" y="265"/>
                  <a:pt x="8856" y="263"/>
                </a:cubicBezTo>
                <a:lnTo>
                  <a:pt x="8855" y="260"/>
                </a:lnTo>
                <a:lnTo>
                  <a:pt x="8857" y="257"/>
                </a:lnTo>
                <a:cubicBezTo>
                  <a:pt x="8865" y="237"/>
                  <a:pt x="8876" y="212"/>
                  <a:pt x="8891" y="183"/>
                </a:cubicBezTo>
                <a:lnTo>
                  <a:pt x="8895" y="176"/>
                </a:lnTo>
                <a:lnTo>
                  <a:pt x="8906" y="174"/>
                </a:lnTo>
                <a:cubicBezTo>
                  <a:pt x="8911" y="174"/>
                  <a:pt x="8915" y="171"/>
                  <a:pt x="8918" y="166"/>
                </a:cubicBezTo>
                <a:cubicBezTo>
                  <a:pt x="8921" y="160"/>
                  <a:pt x="8922" y="155"/>
                  <a:pt x="8922" y="149"/>
                </a:cubicBezTo>
                <a:cubicBezTo>
                  <a:pt x="8922" y="143"/>
                  <a:pt x="8921" y="138"/>
                  <a:pt x="8919" y="132"/>
                </a:cubicBezTo>
                <a:lnTo>
                  <a:pt x="8918" y="130"/>
                </a:lnTo>
                <a:lnTo>
                  <a:pt x="8922" y="124"/>
                </a:lnTo>
                <a:cubicBezTo>
                  <a:pt x="8953" y="64"/>
                  <a:pt x="8974" y="27"/>
                  <a:pt x="8985" y="12"/>
                </a:cubicBezTo>
                <a:close/>
                <a:moveTo>
                  <a:pt x="8802" y="5"/>
                </a:moveTo>
                <a:cubicBezTo>
                  <a:pt x="8794" y="27"/>
                  <a:pt x="8781" y="56"/>
                  <a:pt x="8763" y="91"/>
                </a:cubicBezTo>
                <a:lnTo>
                  <a:pt x="8843" y="84"/>
                </a:lnTo>
                <a:cubicBezTo>
                  <a:pt x="8856" y="82"/>
                  <a:pt x="8870" y="86"/>
                  <a:pt x="8885" y="95"/>
                </a:cubicBezTo>
                <a:cubicBezTo>
                  <a:pt x="8899" y="104"/>
                  <a:pt x="8910" y="114"/>
                  <a:pt x="8916" y="126"/>
                </a:cubicBezTo>
                <a:lnTo>
                  <a:pt x="8918" y="130"/>
                </a:lnTo>
                <a:lnTo>
                  <a:pt x="8915" y="136"/>
                </a:lnTo>
                <a:cubicBezTo>
                  <a:pt x="8908" y="149"/>
                  <a:pt x="8902" y="161"/>
                  <a:pt x="8896" y="172"/>
                </a:cubicBezTo>
                <a:lnTo>
                  <a:pt x="8895" y="176"/>
                </a:lnTo>
                <a:lnTo>
                  <a:pt x="8889" y="176"/>
                </a:lnTo>
                <a:cubicBezTo>
                  <a:pt x="8857" y="182"/>
                  <a:pt x="8828" y="186"/>
                  <a:pt x="8804" y="190"/>
                </a:cubicBezTo>
                <a:lnTo>
                  <a:pt x="8793" y="191"/>
                </a:lnTo>
                <a:lnTo>
                  <a:pt x="8788" y="190"/>
                </a:lnTo>
                <a:cubicBezTo>
                  <a:pt x="8786" y="190"/>
                  <a:pt x="8783" y="190"/>
                  <a:pt x="8781" y="190"/>
                </a:cubicBezTo>
                <a:cubicBezTo>
                  <a:pt x="8762" y="189"/>
                  <a:pt x="8747" y="190"/>
                  <a:pt x="8734" y="192"/>
                </a:cubicBezTo>
                <a:cubicBezTo>
                  <a:pt x="8721" y="194"/>
                  <a:pt x="8710" y="203"/>
                  <a:pt x="8700" y="217"/>
                </a:cubicBezTo>
                <a:cubicBezTo>
                  <a:pt x="8697" y="224"/>
                  <a:pt x="8695" y="232"/>
                  <a:pt x="8695" y="242"/>
                </a:cubicBezTo>
                <a:cubicBezTo>
                  <a:pt x="8695" y="244"/>
                  <a:pt x="8695" y="246"/>
                  <a:pt x="8695" y="248"/>
                </a:cubicBezTo>
                <a:lnTo>
                  <a:pt x="8695" y="249"/>
                </a:lnTo>
                <a:lnTo>
                  <a:pt x="8690" y="257"/>
                </a:lnTo>
                <a:cubicBezTo>
                  <a:pt x="8669" y="293"/>
                  <a:pt x="8649" y="316"/>
                  <a:pt x="8630" y="328"/>
                </a:cubicBezTo>
                <a:cubicBezTo>
                  <a:pt x="8613" y="337"/>
                  <a:pt x="8587" y="342"/>
                  <a:pt x="8552" y="342"/>
                </a:cubicBezTo>
                <a:cubicBezTo>
                  <a:pt x="8515" y="342"/>
                  <a:pt x="8475" y="336"/>
                  <a:pt x="8432" y="324"/>
                </a:cubicBezTo>
                <a:cubicBezTo>
                  <a:pt x="8443" y="292"/>
                  <a:pt x="8470" y="236"/>
                  <a:pt x="8514" y="157"/>
                </a:cubicBezTo>
                <a:cubicBezTo>
                  <a:pt x="8557" y="79"/>
                  <a:pt x="8586" y="30"/>
                  <a:pt x="8598" y="11"/>
                </a:cubicBezTo>
                <a:lnTo>
                  <a:pt x="8802" y="5"/>
                </a:lnTo>
                <a:close/>
                <a:moveTo>
                  <a:pt x="4285" y="0"/>
                </a:moveTo>
                <a:cubicBezTo>
                  <a:pt x="4291" y="0"/>
                  <a:pt x="4299" y="1"/>
                  <a:pt x="4308" y="4"/>
                </a:cubicBezTo>
                <a:cubicBezTo>
                  <a:pt x="4321" y="10"/>
                  <a:pt x="4334" y="17"/>
                  <a:pt x="4346" y="28"/>
                </a:cubicBezTo>
                <a:cubicBezTo>
                  <a:pt x="4358" y="38"/>
                  <a:pt x="4368" y="48"/>
                  <a:pt x="4376" y="60"/>
                </a:cubicBezTo>
                <a:cubicBezTo>
                  <a:pt x="4379" y="64"/>
                  <a:pt x="4381" y="71"/>
                  <a:pt x="4381" y="80"/>
                </a:cubicBezTo>
                <a:cubicBezTo>
                  <a:pt x="4381" y="99"/>
                  <a:pt x="4372" y="117"/>
                  <a:pt x="4353" y="133"/>
                </a:cubicBezTo>
                <a:lnTo>
                  <a:pt x="4463" y="125"/>
                </a:lnTo>
                <a:cubicBezTo>
                  <a:pt x="4479" y="123"/>
                  <a:pt x="4495" y="127"/>
                  <a:pt x="4511" y="137"/>
                </a:cubicBezTo>
                <a:cubicBezTo>
                  <a:pt x="4528" y="147"/>
                  <a:pt x="4540" y="159"/>
                  <a:pt x="4546" y="172"/>
                </a:cubicBezTo>
                <a:cubicBezTo>
                  <a:pt x="4551" y="179"/>
                  <a:pt x="4553" y="187"/>
                  <a:pt x="4553" y="198"/>
                </a:cubicBezTo>
                <a:cubicBezTo>
                  <a:pt x="4553" y="213"/>
                  <a:pt x="4548" y="222"/>
                  <a:pt x="4537" y="225"/>
                </a:cubicBezTo>
                <a:cubicBezTo>
                  <a:pt x="4474" y="239"/>
                  <a:pt x="4366" y="253"/>
                  <a:pt x="4214" y="265"/>
                </a:cubicBezTo>
                <a:lnTo>
                  <a:pt x="4161" y="338"/>
                </a:lnTo>
                <a:lnTo>
                  <a:pt x="4312" y="330"/>
                </a:lnTo>
                <a:cubicBezTo>
                  <a:pt x="4349" y="343"/>
                  <a:pt x="4368" y="345"/>
                  <a:pt x="4369" y="338"/>
                </a:cubicBezTo>
                <a:cubicBezTo>
                  <a:pt x="4383" y="330"/>
                  <a:pt x="4398" y="331"/>
                  <a:pt x="4413" y="340"/>
                </a:cubicBezTo>
                <a:cubicBezTo>
                  <a:pt x="4429" y="349"/>
                  <a:pt x="4440" y="360"/>
                  <a:pt x="4447" y="373"/>
                </a:cubicBezTo>
                <a:cubicBezTo>
                  <a:pt x="4450" y="380"/>
                  <a:pt x="4452" y="386"/>
                  <a:pt x="4452" y="391"/>
                </a:cubicBezTo>
                <a:cubicBezTo>
                  <a:pt x="4452" y="396"/>
                  <a:pt x="4451" y="401"/>
                  <a:pt x="4448" y="406"/>
                </a:cubicBezTo>
                <a:cubicBezTo>
                  <a:pt x="4445" y="411"/>
                  <a:pt x="4441" y="414"/>
                  <a:pt x="4436" y="414"/>
                </a:cubicBezTo>
                <a:cubicBezTo>
                  <a:pt x="4393" y="421"/>
                  <a:pt x="4284" y="430"/>
                  <a:pt x="4108" y="443"/>
                </a:cubicBezTo>
                <a:lnTo>
                  <a:pt x="4064" y="500"/>
                </a:lnTo>
                <a:cubicBezTo>
                  <a:pt x="4197" y="500"/>
                  <a:pt x="4316" y="500"/>
                  <a:pt x="4420" y="500"/>
                </a:cubicBezTo>
                <a:cubicBezTo>
                  <a:pt x="4523" y="499"/>
                  <a:pt x="4583" y="499"/>
                  <a:pt x="4599" y="499"/>
                </a:cubicBezTo>
                <a:cubicBezTo>
                  <a:pt x="4614" y="499"/>
                  <a:pt x="4628" y="501"/>
                  <a:pt x="4640" y="506"/>
                </a:cubicBezTo>
                <a:cubicBezTo>
                  <a:pt x="4652" y="511"/>
                  <a:pt x="4663" y="522"/>
                  <a:pt x="4672" y="540"/>
                </a:cubicBezTo>
                <a:cubicBezTo>
                  <a:pt x="4677" y="548"/>
                  <a:pt x="4679" y="557"/>
                  <a:pt x="4679" y="565"/>
                </a:cubicBezTo>
                <a:cubicBezTo>
                  <a:pt x="4679" y="579"/>
                  <a:pt x="4672" y="588"/>
                  <a:pt x="4658" y="593"/>
                </a:cubicBezTo>
                <a:cubicBezTo>
                  <a:pt x="4618" y="597"/>
                  <a:pt x="4553" y="601"/>
                  <a:pt x="4464" y="604"/>
                </a:cubicBezTo>
                <a:lnTo>
                  <a:pt x="4448" y="604"/>
                </a:lnTo>
                <a:lnTo>
                  <a:pt x="4447" y="604"/>
                </a:lnTo>
                <a:cubicBezTo>
                  <a:pt x="4412" y="587"/>
                  <a:pt x="4386" y="581"/>
                  <a:pt x="4371" y="586"/>
                </a:cubicBezTo>
                <a:cubicBezTo>
                  <a:pt x="4352" y="592"/>
                  <a:pt x="4335" y="599"/>
                  <a:pt x="4321" y="607"/>
                </a:cubicBezTo>
                <a:lnTo>
                  <a:pt x="4321" y="607"/>
                </a:lnTo>
                <a:lnTo>
                  <a:pt x="4314" y="607"/>
                </a:lnTo>
                <a:cubicBezTo>
                  <a:pt x="4225" y="608"/>
                  <a:pt x="4122" y="609"/>
                  <a:pt x="4004" y="609"/>
                </a:cubicBezTo>
                <a:cubicBezTo>
                  <a:pt x="3973" y="658"/>
                  <a:pt x="3947" y="698"/>
                  <a:pt x="3924" y="730"/>
                </a:cubicBezTo>
                <a:lnTo>
                  <a:pt x="3921" y="734"/>
                </a:lnTo>
                <a:lnTo>
                  <a:pt x="3907" y="734"/>
                </a:lnTo>
                <a:cubicBezTo>
                  <a:pt x="3903" y="743"/>
                  <a:pt x="3899" y="754"/>
                  <a:pt x="3894" y="768"/>
                </a:cubicBezTo>
                <a:lnTo>
                  <a:pt x="3892" y="774"/>
                </a:lnTo>
                <a:lnTo>
                  <a:pt x="3884" y="784"/>
                </a:lnTo>
                <a:cubicBezTo>
                  <a:pt x="3867" y="805"/>
                  <a:pt x="3853" y="818"/>
                  <a:pt x="3844" y="823"/>
                </a:cubicBezTo>
                <a:cubicBezTo>
                  <a:pt x="3832" y="830"/>
                  <a:pt x="3817" y="833"/>
                  <a:pt x="3799" y="833"/>
                </a:cubicBezTo>
                <a:cubicBezTo>
                  <a:pt x="3771" y="833"/>
                  <a:pt x="3730" y="824"/>
                  <a:pt x="3676" y="808"/>
                </a:cubicBezTo>
                <a:cubicBezTo>
                  <a:pt x="3661" y="802"/>
                  <a:pt x="3647" y="799"/>
                  <a:pt x="3634" y="796"/>
                </a:cubicBezTo>
                <a:cubicBezTo>
                  <a:pt x="3679" y="730"/>
                  <a:pt x="3725" y="668"/>
                  <a:pt x="3770" y="609"/>
                </a:cubicBezTo>
                <a:cubicBezTo>
                  <a:pt x="3741" y="608"/>
                  <a:pt x="3705" y="608"/>
                  <a:pt x="3660" y="608"/>
                </a:cubicBezTo>
                <a:cubicBezTo>
                  <a:pt x="3625" y="608"/>
                  <a:pt x="3607" y="600"/>
                  <a:pt x="3605" y="584"/>
                </a:cubicBezTo>
                <a:cubicBezTo>
                  <a:pt x="3605" y="582"/>
                  <a:pt x="3604" y="578"/>
                  <a:pt x="3604" y="570"/>
                </a:cubicBezTo>
                <a:cubicBezTo>
                  <a:pt x="3604" y="561"/>
                  <a:pt x="3605" y="550"/>
                  <a:pt x="3607" y="539"/>
                </a:cubicBezTo>
                <a:cubicBezTo>
                  <a:pt x="3609" y="527"/>
                  <a:pt x="3613" y="515"/>
                  <a:pt x="3618" y="501"/>
                </a:cubicBezTo>
                <a:lnTo>
                  <a:pt x="3831" y="501"/>
                </a:lnTo>
                <a:cubicBezTo>
                  <a:pt x="3844" y="480"/>
                  <a:pt x="3857" y="465"/>
                  <a:pt x="3868" y="456"/>
                </a:cubicBezTo>
                <a:lnTo>
                  <a:pt x="3796" y="463"/>
                </a:lnTo>
                <a:lnTo>
                  <a:pt x="3783" y="464"/>
                </a:lnTo>
                <a:cubicBezTo>
                  <a:pt x="3762" y="464"/>
                  <a:pt x="3749" y="458"/>
                  <a:pt x="3743" y="446"/>
                </a:cubicBezTo>
                <a:cubicBezTo>
                  <a:pt x="3737" y="430"/>
                  <a:pt x="3734" y="417"/>
                  <a:pt x="3734" y="406"/>
                </a:cubicBezTo>
                <a:cubicBezTo>
                  <a:pt x="3734" y="393"/>
                  <a:pt x="3739" y="378"/>
                  <a:pt x="3749" y="361"/>
                </a:cubicBezTo>
                <a:lnTo>
                  <a:pt x="3924" y="351"/>
                </a:lnTo>
                <a:lnTo>
                  <a:pt x="3975" y="281"/>
                </a:lnTo>
                <a:lnTo>
                  <a:pt x="3775" y="296"/>
                </a:lnTo>
                <a:lnTo>
                  <a:pt x="3762" y="297"/>
                </a:lnTo>
                <a:cubicBezTo>
                  <a:pt x="3741" y="297"/>
                  <a:pt x="3727" y="290"/>
                  <a:pt x="3721" y="276"/>
                </a:cubicBezTo>
                <a:cubicBezTo>
                  <a:pt x="3715" y="265"/>
                  <a:pt x="3712" y="251"/>
                  <a:pt x="3712" y="233"/>
                </a:cubicBezTo>
                <a:cubicBezTo>
                  <a:pt x="3712" y="215"/>
                  <a:pt x="3717" y="198"/>
                  <a:pt x="3728" y="181"/>
                </a:cubicBezTo>
                <a:lnTo>
                  <a:pt x="3908" y="168"/>
                </a:lnTo>
                <a:cubicBezTo>
                  <a:pt x="3904" y="168"/>
                  <a:pt x="3899" y="165"/>
                  <a:pt x="3894" y="157"/>
                </a:cubicBezTo>
                <a:cubicBezTo>
                  <a:pt x="3889" y="150"/>
                  <a:pt x="3884" y="142"/>
                  <a:pt x="3880" y="131"/>
                </a:cubicBezTo>
                <a:cubicBezTo>
                  <a:pt x="3876" y="121"/>
                  <a:pt x="3872" y="106"/>
                  <a:pt x="3868" y="88"/>
                </a:cubicBezTo>
                <a:cubicBezTo>
                  <a:pt x="3866" y="79"/>
                  <a:pt x="3865" y="73"/>
                  <a:pt x="3865" y="70"/>
                </a:cubicBezTo>
                <a:cubicBezTo>
                  <a:pt x="3865" y="48"/>
                  <a:pt x="3877" y="35"/>
                  <a:pt x="3901" y="30"/>
                </a:cubicBezTo>
                <a:cubicBezTo>
                  <a:pt x="3921" y="27"/>
                  <a:pt x="3944" y="26"/>
                  <a:pt x="3970" y="27"/>
                </a:cubicBezTo>
                <a:cubicBezTo>
                  <a:pt x="4003" y="31"/>
                  <a:pt x="4037" y="58"/>
                  <a:pt x="4070" y="108"/>
                </a:cubicBezTo>
                <a:cubicBezTo>
                  <a:pt x="4086" y="134"/>
                  <a:pt x="4094" y="149"/>
                  <a:pt x="4093" y="153"/>
                </a:cubicBezTo>
                <a:cubicBezTo>
                  <a:pt x="4109" y="152"/>
                  <a:pt x="4139" y="150"/>
                  <a:pt x="4182" y="147"/>
                </a:cubicBezTo>
                <a:cubicBezTo>
                  <a:pt x="4182" y="122"/>
                  <a:pt x="4191" y="92"/>
                  <a:pt x="4210" y="58"/>
                </a:cubicBezTo>
                <a:cubicBezTo>
                  <a:pt x="4230" y="19"/>
                  <a:pt x="4255" y="0"/>
                  <a:pt x="4285" y="0"/>
                </a:cubicBezTo>
                <a:close/>
              </a:path>
            </a:pathLst>
          </a:custGeom>
          <a:solidFill>
            <a:srgbClr val="43B179"/>
          </a:solidFill>
          <a:ln w="22225">
            <a:noFill/>
            <a:prstDash val="solid"/>
          </a:ln>
          <a:effectLst/>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6000" b="1" dirty="0">
              <a:ln w="22225">
                <a:noFill/>
                <a:prstDash val="solid"/>
              </a:ln>
              <a:solidFill>
                <a:srgbClr val="43B179"/>
              </a:solidFill>
              <a:latin typeface="字魂27号-布丁体" panose="00000500000000000000" pitchFamily="2" charset="-122"/>
              <a:ea typeface="字魂27号-布丁体" panose="00000500000000000000" pitchFamily="2" charset="-122"/>
              <a:cs typeface="+mn-ea"/>
              <a:sym typeface="+mn-lt"/>
            </a:endParaRPr>
          </a:p>
        </p:txBody>
      </p:sp>
      <p:pic>
        <p:nvPicPr>
          <p:cNvPr id="9" name="图片 8" descr="卡通人物&#10;&#10;描述已自动生成"/>
          <p:cNvPicPr>
            <a:picLocks noChangeAspect="1"/>
          </p:cNvPicPr>
          <p:nvPr/>
        </p:nvPicPr>
        <p:blipFill>
          <a:blip r:embed="rId4"/>
          <a:srcRect/>
          <a:stretch>
            <a:fillRect/>
          </a:stretch>
        </p:blipFill>
        <p:spPr>
          <a:xfrm>
            <a:off x="7997825" y="828040"/>
            <a:ext cx="2956560" cy="6283960"/>
          </a:xfrm>
          <a:prstGeom prst="rect">
            <a:avLst/>
          </a:prstGeom>
        </p:spPr>
      </p:pic>
      <p:sp>
        <p:nvSpPr>
          <p:cNvPr id="2" name="矩形: 圆角 1"/>
          <p:cNvSpPr/>
          <p:nvPr/>
        </p:nvSpPr>
        <p:spPr>
          <a:xfrm>
            <a:off x="595630" y="1731645"/>
            <a:ext cx="3676015" cy="569595"/>
          </a:xfrm>
          <a:prstGeom prst="roundRect">
            <a:avLst>
              <a:gd name="adj" fmla="val 50000"/>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lt"/>
            </a:endParaRPr>
          </a:p>
        </p:txBody>
      </p:sp>
      <p:sp>
        <p:nvSpPr>
          <p:cNvPr id="23" name="文本框 22"/>
          <p:cNvSpPr txBox="1"/>
          <p:nvPr/>
        </p:nvSpPr>
        <p:spPr>
          <a:xfrm>
            <a:off x="761365"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cxnSp>
        <p:nvCxnSpPr>
          <p:cNvPr id="13" name="直接连接符 12"/>
          <p:cNvCxnSpPr/>
          <p:nvPr/>
        </p:nvCxnSpPr>
        <p:spPr>
          <a:xfrm>
            <a:off x="773750" y="3777095"/>
            <a:ext cx="6705600" cy="0"/>
          </a:xfrm>
          <a:prstGeom prst="line">
            <a:avLst/>
          </a:prstGeom>
          <a:ln w="63500">
            <a:solidFill>
              <a:srgbClr val="3D9F6B"/>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健</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余高妍</a:t>
            </a:r>
          </a:p>
          <a:p>
            <a:r>
              <a:rPr lang="zh-CN" altLang="en-US" sz="1800" b="0" i="0" u="none" strike="noStrike" baseline="0" dirty="0">
                <a:solidFill>
                  <a:schemeClr val="tx1">
                    <a:lumMod val="50000"/>
                    <a:lumOff val="50000"/>
                  </a:schemeClr>
                </a:solidFill>
                <a:cs typeface="+mn-ea"/>
                <a:sym typeface="+mn-lt"/>
              </a:rPr>
              <a:t>副主编◎傅丽丽</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蒋本然</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菲 </a:t>
            </a:r>
          </a:p>
        </p:txBody>
      </p:sp>
      <p:pic>
        <p:nvPicPr>
          <p:cNvPr id="16" name="图片 15"/>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071814" y="5985502"/>
            <a:ext cx="2393513" cy="457297"/>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婴幼儿体格测量方法</a:t>
            </a:r>
          </a:p>
        </p:txBody>
      </p:sp>
      <p:cxnSp>
        <p:nvCxnSpPr>
          <p:cNvPr id="10" name="直接连接符 9"/>
          <p:cNvCxnSpPr/>
          <p:nvPr>
            <p:custDataLst>
              <p:tags r:id="rId2"/>
            </p:custDataLst>
          </p:nvPr>
        </p:nvCxnSpPr>
        <p:spPr>
          <a:xfrm>
            <a:off x="1679575" y="1554114"/>
            <a:ext cx="38061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412730" cy="60261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体格测量的项目主要包括：</a:t>
            </a:r>
          </a:p>
        </p:txBody>
      </p:sp>
      <p:sp>
        <p:nvSpPr>
          <p:cNvPr id="4" name="椭圆 3"/>
          <p:cNvSpPr/>
          <p:nvPr/>
        </p:nvSpPr>
        <p:spPr>
          <a:xfrm>
            <a:off x="1076960" y="2859405"/>
            <a:ext cx="1504950" cy="1504950"/>
          </a:xfrm>
          <a:prstGeom prst="ellipse">
            <a:avLst/>
          </a:prstGeom>
          <a:solidFill>
            <a:srgbClr val="ABE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a:solidFill>
                  <a:schemeClr val="bg1"/>
                </a:solidFill>
              </a:rPr>
              <a:t>体重</a:t>
            </a:r>
          </a:p>
        </p:txBody>
      </p:sp>
      <p:sp>
        <p:nvSpPr>
          <p:cNvPr id="6" name="椭圆 5"/>
          <p:cNvSpPr/>
          <p:nvPr>
            <p:custDataLst>
              <p:tags r:id="rId4"/>
            </p:custDataLst>
          </p:nvPr>
        </p:nvSpPr>
        <p:spPr>
          <a:xfrm>
            <a:off x="2808605" y="2859405"/>
            <a:ext cx="1504950" cy="150495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a:solidFill>
                  <a:srgbClr val="7DCEA1"/>
                </a:solidFill>
              </a:rPr>
              <a:t>身高（长）</a:t>
            </a:r>
          </a:p>
        </p:txBody>
      </p:sp>
      <p:sp>
        <p:nvSpPr>
          <p:cNvPr id="7" name="椭圆 6"/>
          <p:cNvSpPr/>
          <p:nvPr>
            <p:custDataLst>
              <p:tags r:id="rId5"/>
            </p:custDataLst>
          </p:nvPr>
        </p:nvSpPr>
        <p:spPr>
          <a:xfrm>
            <a:off x="4540250" y="2859405"/>
            <a:ext cx="1504950" cy="1504950"/>
          </a:xfrm>
          <a:prstGeom prst="ellipse">
            <a:avLst/>
          </a:prstGeom>
          <a:solidFill>
            <a:srgbClr val="ABE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a:solidFill>
                  <a:schemeClr val="bg1"/>
                </a:solidFill>
              </a:rPr>
              <a:t>头围</a:t>
            </a:r>
          </a:p>
        </p:txBody>
      </p:sp>
      <p:sp>
        <p:nvSpPr>
          <p:cNvPr id="8" name="椭圆 7"/>
          <p:cNvSpPr/>
          <p:nvPr>
            <p:custDataLst>
              <p:tags r:id="rId6"/>
            </p:custDataLst>
          </p:nvPr>
        </p:nvSpPr>
        <p:spPr>
          <a:xfrm>
            <a:off x="6271895" y="2859405"/>
            <a:ext cx="1504950" cy="150495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900" b="1">
                <a:solidFill>
                  <a:srgbClr val="7DCEA1"/>
                </a:solidFill>
              </a:rPr>
              <a:t>胸围</a:t>
            </a:r>
          </a:p>
        </p:txBody>
      </p:sp>
      <p:sp>
        <p:nvSpPr>
          <p:cNvPr id="9" name="椭圆 8"/>
          <p:cNvSpPr/>
          <p:nvPr>
            <p:custDataLst>
              <p:tags r:id="rId7"/>
            </p:custDataLst>
          </p:nvPr>
        </p:nvSpPr>
        <p:spPr>
          <a:xfrm>
            <a:off x="8003540" y="2859405"/>
            <a:ext cx="1504950" cy="1504950"/>
          </a:xfrm>
          <a:prstGeom prst="ellipse">
            <a:avLst/>
          </a:prstGeom>
          <a:solidFill>
            <a:srgbClr val="ABE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a:solidFill>
                  <a:schemeClr val="bg1"/>
                </a:solidFill>
              </a:rPr>
              <a:t>皮脂（褶）厚度</a:t>
            </a:r>
          </a:p>
        </p:txBody>
      </p:sp>
      <p:sp>
        <p:nvSpPr>
          <p:cNvPr id="11" name="椭圆 10"/>
          <p:cNvSpPr/>
          <p:nvPr>
            <p:custDataLst>
              <p:tags r:id="rId8"/>
            </p:custDataLst>
          </p:nvPr>
        </p:nvSpPr>
        <p:spPr>
          <a:xfrm>
            <a:off x="9735185" y="2859405"/>
            <a:ext cx="1504950" cy="150495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900" b="1">
                <a:solidFill>
                  <a:srgbClr val="7DCEA1"/>
                </a:solidFill>
              </a:rPr>
              <a:t>上臂中部臂围</a:t>
            </a:r>
          </a:p>
        </p:txBody>
      </p:sp>
    </p:spTree>
  </p:cSld>
  <p:clrMapOvr>
    <a:masterClrMapping/>
  </p:clrMapOvr>
  <p:transition spd="slow">
    <p:random/>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9"/>
          <p:cNvSpPr/>
          <p:nvPr>
            <p:custDataLst>
              <p:tags r:id="rId1"/>
            </p:custDataLst>
          </p:nvPr>
        </p:nvSpPr>
        <p:spPr>
          <a:xfrm>
            <a:off x="1331595" y="1624013"/>
            <a:ext cx="9537700" cy="4074795"/>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6"/>
          <p:cNvSpPr/>
          <p:nvPr>
            <p:custDataLst>
              <p:tags r:id="rId2"/>
            </p:custDataLst>
          </p:nvPr>
        </p:nvSpPr>
        <p:spPr>
          <a:xfrm>
            <a:off x="1263015" y="1550035"/>
            <a:ext cx="9674860" cy="42227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97152" y="2035212"/>
            <a:ext cx="8713831" cy="3390265"/>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楷体" panose="02010609060101010101" charset="-122"/>
                <a:ea typeface="楷体" panose="02010609060101010101" charset="-122"/>
                <a:cs typeface="楷体" panose="02010609060101010101" charset="-122"/>
              </a:rPr>
              <a:t>教室里放视频时，他最喜欢了。他的妈妈向老师反映，成成生下来就是个巨大儿，出生后在老家爷爷奶奶处带养，老人总是觉得孙子少吃了一口，时不时要喂点零食。渐渐地，妈妈发觉成成活动的灵活性没有别的小朋友强，而且常常小区里的小朋友会嘲笑他胖。最近幼儿园进行了生长发育指标的测量，成成的体重16kg，身高92cm。</a:t>
            </a:r>
          </a:p>
          <a:p>
            <a:pPr indent="457200" algn="just">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请你查表确定成成的体重、身高、身高别体重及BMI所在的百分位数区间分别是多少？如果你是成成的主班老师，你会从哪些方面来帮助成成，并且从哪些方面和家长做好沟通呢？</a:t>
            </a:r>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4"/>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5"/>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43B17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7DCEA1"/>
              </a:solidFill>
              <a:effectLst/>
              <a:latin typeface="汉仪太极体简" panose="02010600000101010101" pitchFamily="2" charset="-122"/>
              <a:ea typeface="汉仪太极体简" panose="02010600000101010101" pitchFamily="2" charset="-122"/>
            </a:endParaRPr>
          </a:p>
        </p:txBody>
      </p:sp>
      <p:pic>
        <p:nvPicPr>
          <p:cNvPr id="3" name="图片 2" descr="卡通人物&#10;&#10;描述已自动生成"/>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34453" r="30255"/>
          <a:stretch>
            <a:fillRect/>
          </a:stretch>
        </p:blipFill>
        <p:spPr>
          <a:xfrm>
            <a:off x="7169150" y="828040"/>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39762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体重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采用儿童杠杆式体重计，最大载重50kg，准确读数的误差不超过50g。</a:t>
            </a:r>
            <a:r>
              <a:rPr lang="zh-CN" altLang="en-US" sz="1900" b="1" dirty="0">
                <a:solidFill>
                  <a:srgbClr val="7DCEA1"/>
                </a:solidFill>
                <a:latin typeface="微软雅黑" panose="020B0503020204020204" charset="-122"/>
                <a:ea typeface="微软雅黑" panose="020B0503020204020204" charset="-122"/>
              </a:rPr>
              <a:t>婴儿取卧位</a:t>
            </a:r>
            <a:r>
              <a:rPr lang="zh-CN" altLang="en-US" sz="1900" dirty="0">
                <a:solidFill>
                  <a:schemeClr val="bg2">
                    <a:lumMod val="25000"/>
                  </a:schemeClr>
                </a:solidFill>
                <a:latin typeface="微软雅黑" panose="020B0503020204020204" charset="-122"/>
                <a:ea typeface="微软雅黑" panose="020B0503020204020204" charset="-122"/>
              </a:rPr>
              <a:t>，</a:t>
            </a:r>
            <a:r>
              <a:rPr lang="zh-CN" altLang="en-US" sz="1900" b="1" dirty="0">
                <a:solidFill>
                  <a:srgbClr val="7DCEA1"/>
                </a:solidFill>
                <a:latin typeface="微软雅黑" panose="020B0503020204020204" charset="-122"/>
                <a:ea typeface="微软雅黑" panose="020B0503020204020204" charset="-122"/>
              </a:rPr>
              <a:t>1岁以上</a:t>
            </a:r>
            <a:r>
              <a:rPr lang="zh-CN" altLang="en-US" sz="1900" dirty="0">
                <a:solidFill>
                  <a:schemeClr val="bg2">
                    <a:lumMod val="25000"/>
                  </a:schemeClr>
                </a:solidFill>
                <a:latin typeface="微软雅黑" panose="020B0503020204020204" charset="-122"/>
                <a:ea typeface="微软雅黑" panose="020B0503020204020204" charset="-122"/>
              </a:rPr>
              <a:t>儿童取</a:t>
            </a:r>
            <a:r>
              <a:rPr lang="zh-CN" altLang="en-US" sz="1900" b="1" dirty="0">
                <a:solidFill>
                  <a:srgbClr val="7DCEA1"/>
                </a:solidFill>
                <a:latin typeface="微软雅黑" panose="020B0503020204020204" charset="-122"/>
                <a:ea typeface="微软雅黑" panose="020B0503020204020204" charset="-122"/>
              </a:rPr>
              <a:t>坐位或立位</a:t>
            </a:r>
            <a:r>
              <a:rPr lang="zh-CN" altLang="en-US" sz="1900" dirty="0">
                <a:solidFill>
                  <a:schemeClr val="bg2">
                    <a:lumMod val="25000"/>
                  </a:schemeClr>
                </a:solidFill>
                <a:latin typeface="微软雅黑" panose="020B0503020204020204" charset="-122"/>
                <a:ea typeface="微软雅黑" panose="020B0503020204020204" charset="-122"/>
              </a:rPr>
              <a:t>。测量前，儿童应先排大、小便，可以脱去鞋、袜、帽子和外衣，仅穿背心和短裤。可调节室温到22℃左右。测量时，儿童两手应自然下垂，不摆动，不接触其他物体，以免影响读数。每次测量前，测量者应先校正体重计零点，测量读数以千克（kg）为单位，取两位小数。允许测量误差在50g以内，复测误差值不超过50g。</a:t>
            </a: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8303260" y="929005"/>
            <a:ext cx="2499995" cy="50006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39762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身高（长）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身长低于85cm或者不能站立时，使用</a:t>
            </a:r>
            <a:r>
              <a:rPr lang="zh-CN" altLang="en-US" sz="1900" b="1" dirty="0">
                <a:solidFill>
                  <a:srgbClr val="7DCEA1"/>
                </a:solidFill>
                <a:latin typeface="微软雅黑" panose="020B0503020204020204" charset="-122"/>
                <a:ea typeface="微软雅黑" panose="020B0503020204020204" charset="-122"/>
              </a:rPr>
              <a:t>卧式身长量板</a:t>
            </a:r>
            <a:r>
              <a:rPr lang="zh-CN" altLang="en-US" sz="1900" dirty="0">
                <a:solidFill>
                  <a:schemeClr val="bg2">
                    <a:lumMod val="25000"/>
                  </a:schemeClr>
                </a:solidFill>
                <a:latin typeface="微软雅黑" panose="020B0503020204020204" charset="-122"/>
                <a:ea typeface="微软雅黑" panose="020B0503020204020204" charset="-122"/>
              </a:rPr>
              <a:t>测量身长，卧式身长量板的头板、足板应当分别与底板垂直成直角。测量身长时取仰卧位，测量时要求儿童脱去鞋、帽子和外衣，仰卧于身长量板中线上，两耳在同一水平线，由两人操作，一人将儿童的头部贴近测量板的头端部并固定，另一人轻轻压直儿童的膝部，同时将可移动的足端部的量板抵住儿童的足底，注意量床两侧的数值应一致。</a:t>
            </a:r>
          </a:p>
        </p:txBody>
      </p:sp>
      <p:pic>
        <p:nvPicPr>
          <p:cNvPr id="3" name="图片 2"/>
          <p:cNvPicPr>
            <a:picLocks noChangeAspect="1"/>
          </p:cNvPicPr>
          <p:nvPr>
            <p:custDataLst>
              <p:tags r:id="rId1"/>
            </p:custDataLst>
          </p:nvPr>
        </p:nvPicPr>
        <p:blipFill>
          <a:blip r:embed="rId3"/>
          <a:stretch>
            <a:fillRect/>
          </a:stretch>
        </p:blipFill>
        <p:spPr>
          <a:xfrm>
            <a:off x="7972425" y="1817370"/>
            <a:ext cx="3551555" cy="308038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18476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可站立测量身高者使用</a:t>
            </a:r>
            <a:r>
              <a:rPr lang="zh-CN" altLang="en-US" sz="1900" b="1" dirty="0">
                <a:solidFill>
                  <a:srgbClr val="7DCEA1"/>
                </a:solidFill>
                <a:latin typeface="微软雅黑" panose="020B0503020204020204" charset="-122"/>
                <a:ea typeface="微软雅黑" panose="020B0503020204020204" charset="-122"/>
              </a:rPr>
              <a:t>立式身高计</a:t>
            </a:r>
            <a:r>
              <a:rPr lang="zh-CN" altLang="en-US" sz="1900" dirty="0">
                <a:solidFill>
                  <a:schemeClr val="bg2">
                    <a:lumMod val="25000"/>
                  </a:schemeClr>
                </a:solidFill>
                <a:latin typeface="微软雅黑" panose="020B0503020204020204" charset="-122"/>
                <a:ea typeface="微软雅黑" panose="020B0503020204020204" charset="-122"/>
              </a:rPr>
              <a:t>，该测量仪由一块可以滑动的水平板测量儿童足底到头部顶端的垂直距离。儿童测量时取立位，脱去鞋、帽子和外衣，立于身高计底板上，呈立正姿势，两眼直视前方，腹部微后收，两臂自然下垂，将枕部、两肩及足跟紧贴身高计，两脚并拢，然后将活动顶板轻轻移下，平落于头顶，测量读数以厘米（cm）为单位，取一位小数。允许测量误差在0.5cm以内，复测误差值不超过0.5cm。</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头围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2岁以内的儿童应该常规监测头围。用双面单位刻度为1毫米（mm）、没有弹性的软皮尺进行测量。测量时可采用</a:t>
            </a:r>
            <a:r>
              <a:rPr lang="zh-CN" altLang="en-US" sz="1900" b="1" dirty="0">
                <a:solidFill>
                  <a:srgbClr val="7DCEA1"/>
                </a:solidFill>
                <a:latin typeface="微软雅黑" panose="020B0503020204020204" charset="-122"/>
                <a:ea typeface="微软雅黑" panose="020B0503020204020204" charset="-122"/>
              </a:rPr>
              <a:t>卧位、坐位</a:t>
            </a:r>
            <a:r>
              <a:rPr lang="zh-CN" altLang="en-US" sz="1900" dirty="0">
                <a:solidFill>
                  <a:schemeClr val="bg2">
                    <a:lumMod val="25000"/>
                  </a:schemeClr>
                </a:solidFill>
                <a:latin typeface="微软雅黑" panose="020B0503020204020204" charset="-122"/>
                <a:ea typeface="微软雅黑" panose="020B0503020204020204" charset="-122"/>
              </a:rPr>
              <a:t>或</a:t>
            </a:r>
            <a:r>
              <a:rPr lang="zh-CN" altLang="en-US" sz="1900" b="1" dirty="0">
                <a:solidFill>
                  <a:srgbClr val="7DCEA1"/>
                </a:solidFill>
                <a:latin typeface="微软雅黑" panose="020B0503020204020204" charset="-122"/>
                <a:ea typeface="微软雅黑" panose="020B0503020204020204" charset="-122"/>
              </a:rPr>
              <a:t>立位</a:t>
            </a:r>
            <a:r>
              <a:rPr lang="zh-CN" altLang="en-US" sz="1900" dirty="0">
                <a:solidFill>
                  <a:schemeClr val="bg2">
                    <a:lumMod val="25000"/>
                  </a:schemeClr>
                </a:solidFill>
                <a:latin typeface="微软雅黑" panose="020B0503020204020204" charset="-122"/>
                <a:ea typeface="微软雅黑" panose="020B0503020204020204" charset="-122"/>
              </a:rPr>
              <a:t>，要求儿童脱去帽子，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女孩先将辫子解开放松。测量者位于儿童右边，用左手指将软皮尺零点固定于儿童头部的右侧眉弓上缘处，拉软尺从头部右侧绕经枕骨粗隆最高处后回至零点，注意应紧贴皮肤，左右对称，测量围绕额中部经枕骨粗隆的最大径围。测量读数以厘米（cm）为单位，取一位小数。允许测量误差在0.1cm以内，复测误差值不超过0.5c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胸围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用双面单位刻度为1毫米（mm）、没有弹性的软皮尺进行测量。</a:t>
            </a:r>
            <a:r>
              <a:rPr lang="zh-CN" altLang="en-US" sz="1900" b="1" dirty="0">
                <a:solidFill>
                  <a:srgbClr val="7DCEA1"/>
                </a:solidFill>
                <a:latin typeface="微软雅黑" panose="020B0503020204020204" charset="-122"/>
                <a:ea typeface="微软雅黑" panose="020B0503020204020204" charset="-122"/>
              </a:rPr>
              <a:t>2岁以下</a:t>
            </a:r>
            <a:r>
              <a:rPr lang="zh-CN" altLang="en-US" sz="1900" dirty="0">
                <a:solidFill>
                  <a:schemeClr val="bg2">
                    <a:lumMod val="25000"/>
                  </a:schemeClr>
                </a:solidFill>
                <a:latin typeface="微软雅黑" panose="020B0503020204020204" charset="-122"/>
                <a:ea typeface="微软雅黑" panose="020B0503020204020204" charset="-122"/>
              </a:rPr>
              <a:t>小儿取</a:t>
            </a:r>
            <a:r>
              <a:rPr lang="zh-CN" altLang="en-US" sz="1900" b="1" dirty="0">
                <a:solidFill>
                  <a:srgbClr val="7DCEA1"/>
                </a:solidFill>
                <a:latin typeface="微软雅黑" panose="020B0503020204020204" charset="-122"/>
                <a:ea typeface="微软雅黑" panose="020B0503020204020204" charset="-122"/>
              </a:rPr>
              <a:t>卧位</a:t>
            </a:r>
            <a:r>
              <a:rPr lang="zh-CN" altLang="en-US" sz="1900" dirty="0">
                <a:solidFill>
                  <a:schemeClr val="bg2">
                    <a:lumMod val="25000"/>
                  </a:schemeClr>
                </a:solidFill>
                <a:latin typeface="微软雅黑" panose="020B0503020204020204" charset="-122"/>
                <a:ea typeface="微软雅黑" panose="020B0503020204020204" charset="-122"/>
              </a:rPr>
              <a:t>，</a:t>
            </a:r>
            <a:r>
              <a:rPr lang="zh-CN" altLang="en-US" sz="1900" b="1" dirty="0">
                <a:solidFill>
                  <a:srgbClr val="7DCEA1"/>
                </a:solidFill>
                <a:latin typeface="微软雅黑" panose="020B0503020204020204" charset="-122"/>
                <a:ea typeface="微软雅黑" panose="020B0503020204020204" charset="-122"/>
              </a:rPr>
              <a:t>2岁以上</a:t>
            </a:r>
            <a:r>
              <a:rPr lang="zh-CN" altLang="en-US" sz="1900" dirty="0">
                <a:solidFill>
                  <a:schemeClr val="bg2">
                    <a:lumMod val="25000"/>
                  </a:schemeClr>
                </a:solidFill>
                <a:latin typeface="微软雅黑" panose="020B0503020204020204" charset="-122"/>
                <a:ea typeface="微软雅黑" panose="020B0503020204020204" charset="-122"/>
              </a:rPr>
              <a:t>可取</a:t>
            </a:r>
            <a:r>
              <a:rPr lang="zh-CN" altLang="en-US" sz="1900" b="1" dirty="0">
                <a:solidFill>
                  <a:srgbClr val="7DCEA1"/>
                </a:solidFill>
                <a:latin typeface="微软雅黑" panose="020B0503020204020204" charset="-122"/>
                <a:ea typeface="微软雅黑" panose="020B0503020204020204" charset="-122"/>
              </a:rPr>
              <a:t>立位</a:t>
            </a:r>
            <a:r>
              <a:rPr lang="zh-CN" altLang="en-US" sz="1900" dirty="0">
                <a:solidFill>
                  <a:schemeClr val="bg2">
                    <a:lumMod val="25000"/>
                  </a:schemeClr>
                </a:solidFill>
                <a:latin typeface="微软雅黑" panose="020B0503020204020204" charset="-122"/>
                <a:ea typeface="微软雅黑" panose="020B0503020204020204" charset="-122"/>
              </a:rPr>
              <a:t>（不能取坐位）。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测量时，要求儿童两手自然下垂，两眼平视前方。测量者位于儿童右侧，用左手拇指将软皮尺零点固定于儿童右侧胸前乳头下缘，右手拉软尺绕经两肩胛骨下角缘，经左侧乳头下缘回至零点，注意应紧贴皮肤，左右对称。测量结果取平静呼气和吸气时的中间读数，以厘米（cm）为单位，取一位小数。允许测量误差在0.5cm以内，复测误差值不超过1.0cm。</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216140"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皮脂（褶）厚度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皮脂（褶）厚度的测量方法是用双面单位刻度为1毫米（mm）的，没有弹性的软皮尺或卡钳进行测量。这种测量方法需要有经验的测量者多次测量来保证其准确性。选择非优势上臂，在放松状态下测量中上臂位置处三头肌处的皮肤皱褶厚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儿童取</a:t>
            </a:r>
            <a:r>
              <a:rPr lang="zh-CN" altLang="en-US" sz="1900" b="1" dirty="0">
                <a:solidFill>
                  <a:srgbClr val="7DCEA1"/>
                </a:solidFill>
                <a:latin typeface="微软雅黑" panose="020B0503020204020204" charset="-122"/>
                <a:ea typeface="微软雅黑" panose="020B0503020204020204" charset="-122"/>
              </a:rPr>
              <a:t>卧位</a:t>
            </a:r>
            <a:r>
              <a:rPr lang="zh-CN" altLang="en-US" sz="1900" dirty="0">
                <a:solidFill>
                  <a:schemeClr val="bg2">
                    <a:lumMod val="25000"/>
                  </a:schemeClr>
                </a:solidFill>
                <a:latin typeface="微软雅黑" panose="020B0503020204020204" charset="-122"/>
                <a:ea typeface="微软雅黑" panose="020B0503020204020204" charset="-122"/>
              </a:rPr>
              <a:t>或</a:t>
            </a:r>
            <a:r>
              <a:rPr lang="zh-CN" altLang="en-US" sz="1900" b="1" dirty="0">
                <a:solidFill>
                  <a:srgbClr val="7DCEA1"/>
                </a:solidFill>
                <a:latin typeface="微软雅黑" panose="020B0503020204020204" charset="-122"/>
                <a:ea typeface="微软雅黑" panose="020B0503020204020204" charset="-122"/>
              </a:rPr>
              <a:t>立位</a:t>
            </a:r>
            <a:r>
              <a:rPr lang="zh-CN" altLang="en-US" sz="1900" dirty="0">
                <a:solidFill>
                  <a:schemeClr val="bg2">
                    <a:lumMod val="25000"/>
                  </a:schemeClr>
                </a:solidFill>
                <a:latin typeface="微软雅黑" panose="020B0503020204020204" charset="-122"/>
                <a:ea typeface="微软雅黑" panose="020B0503020204020204" charset="-122"/>
              </a:rPr>
              <a:t>。测量者位于儿童左侧，用左手拇指及食指捏起皮肤和皮下脂肪。捏时两指间的距离为3cm，右手提量具进行测量，测量结果读数以厘米（cm）为单位，取一位小数。允许测量误差在0.1cm以内，复测误差值不超过0.5cm。通过测量皮脂（褶）厚度，可以评估体内脂肪储存状态，并用于长期随访监测。</a:t>
            </a:r>
          </a:p>
        </p:txBody>
      </p:sp>
      <p:pic>
        <p:nvPicPr>
          <p:cNvPr id="2" name="图片 1"/>
          <p:cNvPicPr>
            <a:picLocks noChangeAspect="1"/>
          </p:cNvPicPr>
          <p:nvPr>
            <p:custDataLst>
              <p:tags r:id="rId1"/>
            </p:custDataLst>
          </p:nvPr>
        </p:nvPicPr>
        <p:blipFill>
          <a:blip r:embed="rId3"/>
          <a:stretch>
            <a:fillRect/>
          </a:stretch>
        </p:blipFill>
        <p:spPr>
          <a:xfrm>
            <a:off x="8672195" y="2267585"/>
            <a:ext cx="3352165" cy="258699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（六） 上臂中部臂围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岁以上儿童测量，取立位。要求儿童两手自然下垂，两眼平视前方。测量者位于儿童左侧，以儿童左上臂自肩胛骨肩峰至肘关节的鹰嘴为标记，取两者之间的中点为测量位置，然后使用无弹性的软皮尺测量这个位置的径围3次，以3次测量的均值为测定值。测量结果读数以厘米（cm）为单位，取一位小数。允许测量误差在0.1cm以内，复测误差值不超过0.5cm。</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婴幼儿体格测量评价</a:t>
            </a:r>
          </a:p>
        </p:txBody>
      </p:sp>
      <p:cxnSp>
        <p:nvCxnSpPr>
          <p:cNvPr id="10" name="直接连接符 9"/>
          <p:cNvCxnSpPr/>
          <p:nvPr>
            <p:custDataLst>
              <p:tags r:id="rId2"/>
            </p:custDataLst>
          </p:nvPr>
        </p:nvCxnSpPr>
        <p:spPr>
          <a:xfrm>
            <a:off x="1679575" y="1554114"/>
            <a:ext cx="378460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正常的生长规律：简化的评价方法</a:t>
            </a:r>
          </a:p>
          <a:p>
            <a:pPr indent="504190" algn="just" fontAlgn="auto">
              <a:lnSpc>
                <a:spcPct val="175000"/>
              </a:lnSpc>
              <a:buClrTx/>
              <a:buSzTx/>
              <a:buFontTx/>
            </a:pPr>
            <a:r>
              <a:rPr lang="zh-CN" altLang="en-US" sz="1900" b="1" dirty="0">
                <a:solidFill>
                  <a:schemeClr val="tx1">
                    <a:lumMod val="75000"/>
                    <a:lumOff val="25000"/>
                  </a:schemeClr>
                </a:solidFill>
                <a:cs typeface="+mn-ea"/>
              </a:rPr>
              <a:t>1. 体重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出生后前3个月内，每周增加200g；</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第2个3个月内，每周增加130g；</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第3个3个月内，每周增加85g；</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第4个3个月内，每周增加75g；</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出生后4个月的体重是出生时体重的2倍，12个月时是出生时体重的3倍。</a:t>
            </a:r>
          </a:p>
        </p:txBody>
      </p:sp>
    </p:spTree>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463486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身高（长）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出生后第1年增加25cm；</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出生后第2年增加12cm；</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2岁时基本达到成人时身高的一半。</a:t>
            </a:r>
          </a:p>
          <a:p>
            <a:pPr indent="504190" algn="just" fontAlgn="auto">
              <a:lnSpc>
                <a:spcPct val="175000"/>
              </a:lnSpc>
              <a:buClrTx/>
              <a:buSzTx/>
              <a:buFontTx/>
            </a:pPr>
            <a:r>
              <a:rPr lang="zh-CN" altLang="en-US" sz="1900" b="1" dirty="0">
                <a:solidFill>
                  <a:schemeClr val="tx1">
                    <a:lumMod val="75000"/>
                    <a:lumOff val="25000"/>
                  </a:schemeClr>
                </a:solidFill>
                <a:cs typeface="+mn-ea"/>
              </a:rPr>
              <a:t>3. 头围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生后第1年，每月增加1cm；</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生后第2年，总共增加2cm；</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2岁时达到成人时头围的80％。</a:t>
            </a:r>
          </a:p>
        </p:txBody>
      </p:sp>
      <p:pic>
        <p:nvPicPr>
          <p:cNvPr id="2" name="图片 1" descr="摄图网_401389678_父亲给儿子测量身高i（企业商用）"/>
          <p:cNvPicPr>
            <a:picLocks noChangeAspect="1"/>
          </p:cNvPicPr>
          <p:nvPr/>
        </p:nvPicPr>
        <p:blipFill>
          <a:blip r:embed="rId2"/>
          <a:stretch>
            <a:fillRect/>
          </a:stretch>
        </p:blipFill>
        <p:spPr>
          <a:xfrm>
            <a:off x="6917055" y="1195705"/>
            <a:ext cx="3739515" cy="3739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801870" y="1550670"/>
            <a:ext cx="6711950" cy="319214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5600" b="1" dirty="0">
                <a:solidFill>
                  <a:srgbClr val="43B179"/>
                </a:solidFill>
                <a:latin typeface="+mn-ea"/>
                <a:cs typeface="+mn-ea"/>
                <a:sym typeface="+mn-lt"/>
              </a:rPr>
              <a:t>第五章</a:t>
            </a:r>
            <a:endParaRPr lang="en-US" altLang="zh-CN" sz="5600" b="1" dirty="0">
              <a:solidFill>
                <a:srgbClr val="43B179"/>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5600" b="1" dirty="0">
                <a:solidFill>
                  <a:srgbClr val="43B179"/>
                </a:solidFill>
                <a:latin typeface="+mn-ea"/>
                <a:cs typeface="+mn-ea"/>
                <a:sym typeface="+mn-lt"/>
              </a:rPr>
              <a:t> </a:t>
            </a:r>
            <a:r>
              <a:rPr sz="5600" b="1" dirty="0">
                <a:solidFill>
                  <a:srgbClr val="43B179"/>
                </a:solidFill>
                <a:latin typeface="+mn-ea"/>
                <a:cs typeface="+mn-ea"/>
                <a:sym typeface="+mn-lt"/>
              </a:rPr>
              <a:t>婴幼儿体格生长</a:t>
            </a:r>
          </a:p>
          <a:p>
            <a:pPr marL="0" marR="0" lvl="0" indent="0" algn="ctr" defTabSz="914400" rtl="0" eaLnBrk="1" fontAlgn="auto" latinLnBrk="0" hangingPunct="1">
              <a:lnSpc>
                <a:spcPct val="120000"/>
              </a:lnSpc>
              <a:spcBef>
                <a:spcPts val="0"/>
              </a:spcBef>
              <a:spcAft>
                <a:spcPts val="0"/>
              </a:spcAft>
              <a:buClrTx/>
              <a:buSzTx/>
              <a:buFontTx/>
              <a:buNone/>
              <a:defRPr/>
            </a:pPr>
            <a:r>
              <a:rPr sz="5600" b="1" dirty="0">
                <a:solidFill>
                  <a:srgbClr val="43B179"/>
                </a:solidFill>
                <a:latin typeface="+mn-ea"/>
                <a:cs typeface="+mn-ea"/>
                <a:sym typeface="+mn-lt"/>
              </a:rPr>
              <a:t>发育与营养性疾病</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体格测量指标的评判和营养干预的时机</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我们通常用百分比表示体格测量的指标，也可以用Z分法来表示。由于Z分法没有性别和年龄的局限，故常常用于统计学的对照研究中。第50百分位数相当于Z分法的0值，第3和第97百分位数分别相当于Z分法的</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X</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-2SD和</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X</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+2SD值。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对婴幼儿的体格生长进行准确的测量并将其与生长发育标准曲线进行比对，是评价和监测营养状态最实用的方法。</a:t>
            </a:r>
          </a:p>
        </p:txBody>
      </p:sp>
      <p:sp>
        <p:nvSpPr>
          <p:cNvPr id="2" name="文本框 1"/>
          <p:cNvSpPr txBox="1"/>
          <p:nvPr/>
        </p:nvSpPr>
        <p:spPr>
          <a:xfrm>
            <a:off x="3961130" y="2468245"/>
            <a:ext cx="291465" cy="273685"/>
          </a:xfrm>
          <a:prstGeom prst="rect">
            <a:avLst/>
          </a:prstGeom>
          <a:noFill/>
        </p:spPr>
        <p:txBody>
          <a:bodyPr wrap="square" lIns="0" tIns="0" rtlCol="0" anchor="t">
            <a:noAutofit/>
          </a:bodyPr>
          <a:lstStyle/>
          <a:p>
            <a:pPr algn="ctr">
              <a:lnSpc>
                <a:spcPct val="120000"/>
              </a:lnSpc>
            </a:pPr>
            <a:r>
              <a:rPr lang="en-US" altLang="zh-CN" sz="1600" dirty="0" smtClean="0">
                <a:solidFill>
                  <a:schemeClr val="bg2">
                    <a:lumMod val="25000"/>
                  </a:schemeClr>
                </a:solidFill>
                <a:latin typeface="微软雅黑" panose="020B0503020204020204" charset="-122"/>
                <a:ea typeface="微软雅黑" panose="020B0503020204020204" charset="-122"/>
                <a:sym typeface="+mn-ea"/>
              </a:rPr>
              <a:t>—</a:t>
            </a:r>
          </a:p>
        </p:txBody>
      </p:sp>
      <p:sp>
        <p:nvSpPr>
          <p:cNvPr id="4" name="文本框 3"/>
          <p:cNvSpPr txBox="1"/>
          <p:nvPr>
            <p:custDataLst>
              <p:tags r:id="rId1"/>
            </p:custDataLst>
          </p:nvPr>
        </p:nvSpPr>
        <p:spPr>
          <a:xfrm>
            <a:off x="5064760" y="2468245"/>
            <a:ext cx="291465" cy="273685"/>
          </a:xfrm>
          <a:prstGeom prst="rect">
            <a:avLst/>
          </a:prstGeom>
          <a:noFill/>
        </p:spPr>
        <p:txBody>
          <a:bodyPr wrap="square" lIns="0" tIns="0" rtlCol="0" anchor="t">
            <a:noAutofit/>
          </a:bodyPr>
          <a:lstStyle/>
          <a:p>
            <a:pPr algn="ctr">
              <a:lnSpc>
                <a:spcPct val="120000"/>
              </a:lnSpc>
            </a:pPr>
            <a:r>
              <a:rPr lang="en-US" altLang="zh-CN" sz="1600" dirty="0" smtClean="0">
                <a:solidFill>
                  <a:schemeClr val="bg2">
                    <a:lumMod val="25000"/>
                  </a:schemeClr>
                </a:solidFill>
                <a:latin typeface="微软雅黑" panose="020B0503020204020204" charset="-122"/>
                <a:ea typeface="微软雅黑" panose="020B0503020204020204" charset="-122"/>
                <a:sym typeface="+mn-ea"/>
              </a:rPr>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第二节    营养缺乏的临床表现和预防</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9"/>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30"/>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7"/>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8"/>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3"/>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4"/>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5"/>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6"/>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2"/>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3"/>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4"/>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5"/>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6"/>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7"/>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8"/>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9"/>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20"/>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1"/>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2"/>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3"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摄图网_401157784_睡着的可爱小婴儿宝宝（企业商用）"/>
          <p:cNvPicPr>
            <a:picLocks noChangeAspect="1"/>
          </p:cNvPicPr>
          <p:nvPr>
            <p:custDataLst>
              <p:tags r:id="rId11"/>
            </p:custDataLst>
          </p:nvPr>
        </p:nvPicPr>
        <p:blipFill>
          <a:blip r:embed="rId34"/>
          <a:stretch>
            <a:fillRect/>
          </a:stretch>
        </p:blipFill>
        <p:spPr>
          <a:xfrm>
            <a:off x="889000" y="3108325"/>
            <a:ext cx="3631565" cy="3631565"/>
          </a:xfrm>
          <a:prstGeom prst="rect">
            <a:avLst/>
          </a:prstGeom>
        </p:spPr>
      </p:pic>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一、 产能营养素的缺乏表现和预防</a:t>
            </a:r>
          </a:p>
        </p:txBody>
      </p:sp>
      <p:cxnSp>
        <p:nvCxnSpPr>
          <p:cNvPr id="10" name="直接连接符 9"/>
          <p:cNvCxnSpPr/>
          <p:nvPr>
            <p:custDataLst>
              <p:tags r:id="rId2"/>
            </p:custDataLst>
          </p:nvPr>
        </p:nvCxnSpPr>
        <p:spPr>
          <a:xfrm>
            <a:off x="1679575" y="1554114"/>
            <a:ext cx="49625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701421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蛋白质能量营养不良</a:t>
            </a:r>
          </a:p>
          <a:p>
            <a:pPr indent="504190" algn="just" fontAlgn="auto">
              <a:lnSpc>
                <a:spcPct val="175000"/>
              </a:lnSpc>
              <a:buClrTx/>
              <a:buSzTx/>
              <a:buFontTx/>
            </a:pPr>
            <a:r>
              <a:rPr lang="zh-CN" altLang="en-US" sz="1900" b="1" dirty="0">
                <a:solidFill>
                  <a:schemeClr val="tx1">
                    <a:lumMod val="75000"/>
                    <a:lumOff val="25000"/>
                  </a:schemeClr>
                </a:solidFill>
                <a:cs typeface="+mn-ea"/>
              </a:rPr>
              <a:t>1. 定义</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“营养不良”</a:t>
            </a:r>
            <a:r>
              <a:rPr lang="zh-CN" altLang="en-US" sz="1900" dirty="0">
                <a:solidFill>
                  <a:schemeClr val="bg2">
                    <a:lumMod val="25000"/>
                  </a:schemeClr>
                </a:solidFill>
                <a:latin typeface="微软雅黑" panose="020B0503020204020204" charset="-122"/>
                <a:ea typeface="微软雅黑" panose="020B0503020204020204" charset="-122"/>
              </a:rPr>
              <a:t>一词的传统意义指营养低下（消瘦、生长迟缓或微量营养素缺乏），</a:t>
            </a:r>
            <a:r>
              <a:rPr lang="zh-CN" altLang="en-US" sz="1900" b="1" dirty="0">
                <a:solidFill>
                  <a:srgbClr val="7DCEA1"/>
                </a:solidFill>
                <a:latin typeface="微软雅黑" panose="020B0503020204020204" charset="-122"/>
                <a:ea typeface="微软雅黑" panose="020B0503020204020204" charset="-122"/>
              </a:rPr>
              <a:t>营养不良性消瘦（消瘦）</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rgbClr val="7DCEA1"/>
                </a:solidFill>
                <a:latin typeface="微软雅黑" panose="020B0503020204020204" charset="-122"/>
                <a:ea typeface="微软雅黑" panose="020B0503020204020204" charset="-122"/>
              </a:rPr>
              <a:t>恶性营养不良病（水肿性营养不良）</a:t>
            </a:r>
            <a:r>
              <a:rPr lang="zh-CN" altLang="en-US" sz="1900" dirty="0">
                <a:solidFill>
                  <a:schemeClr val="bg2">
                    <a:lumMod val="25000"/>
                  </a:schemeClr>
                </a:solidFill>
                <a:latin typeface="微软雅黑" panose="020B0503020204020204" charset="-122"/>
                <a:ea typeface="微软雅黑" panose="020B0503020204020204" charset="-122"/>
              </a:rPr>
              <a:t>是其主要形式，往往伴随生长迟缓；最新的研究将营养过剩，如肥胖也囊括入营养不良的范畴内。</a:t>
            </a:r>
          </a:p>
        </p:txBody>
      </p:sp>
      <p:pic>
        <p:nvPicPr>
          <p:cNvPr id="100" name="图片 99"/>
          <p:cNvPicPr/>
          <p:nvPr>
            <p:custDataLst>
              <p:tags r:id="rId4"/>
            </p:custDataLst>
          </p:nvPr>
        </p:nvPicPr>
        <p:blipFill>
          <a:blip r:embed="rId6">
            <a:clrChange>
              <a:clrFrom>
                <a:srgbClr val="FFFFFF">
                  <a:alpha val="100000"/>
                </a:srgbClr>
              </a:clrFrom>
              <a:clrTo>
                <a:srgbClr val="FFFFFF">
                  <a:alpha val="100000"/>
                  <a:alpha val="0"/>
                </a:srgbClr>
              </a:clrTo>
            </a:clrChange>
          </a:blip>
          <a:srcRect l="10469" r="9232"/>
          <a:stretch>
            <a:fillRect/>
          </a:stretch>
        </p:blipFill>
        <p:spPr>
          <a:xfrm>
            <a:off x="8520430" y="2691765"/>
            <a:ext cx="2980690" cy="2643505"/>
          </a:xfrm>
          <a:prstGeom prst="rect">
            <a:avLst/>
          </a:prstGeom>
          <a:noFill/>
          <a:ln w="9525">
            <a:noFill/>
          </a:ln>
        </p:spPr>
      </p:pic>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按照发病的急缓，营养不良又分为</a:t>
            </a:r>
            <a:r>
              <a:rPr lang="zh-CN" altLang="en-US" sz="1900" b="1" dirty="0">
                <a:solidFill>
                  <a:srgbClr val="7DCEA1"/>
                </a:solidFill>
                <a:latin typeface="微软雅黑" panose="020B0503020204020204" charset="-122"/>
                <a:ea typeface="微软雅黑" panose="020B0503020204020204" charset="-122"/>
                <a:sym typeface="+mn-ea"/>
              </a:rPr>
              <a:t>急性营养不良</a:t>
            </a:r>
            <a:r>
              <a:rPr lang="zh-CN" altLang="en-US" sz="1900" dirty="0">
                <a:solidFill>
                  <a:schemeClr val="bg2">
                    <a:lumMod val="25000"/>
                  </a:schemeClr>
                </a:solidFill>
                <a:latin typeface="微软雅黑" panose="020B0503020204020204" charset="-122"/>
                <a:ea typeface="微软雅黑" panose="020B0503020204020204" charset="-122"/>
                <a:sym typeface="+mn-ea"/>
              </a:rPr>
              <a:t>和</a:t>
            </a:r>
            <a:r>
              <a:rPr lang="zh-CN" altLang="en-US" sz="1900" b="1" dirty="0">
                <a:solidFill>
                  <a:srgbClr val="7DCEA1"/>
                </a:solidFill>
                <a:latin typeface="微软雅黑" panose="020B0503020204020204" charset="-122"/>
                <a:ea typeface="微软雅黑" panose="020B0503020204020204" charset="-122"/>
                <a:sym typeface="+mn-ea"/>
              </a:rPr>
              <a:t>慢性营养不良</a:t>
            </a:r>
            <a:r>
              <a:rPr lang="zh-CN" altLang="en-US" sz="1900" dirty="0">
                <a:solidFill>
                  <a:schemeClr val="bg2">
                    <a:lumMod val="25000"/>
                  </a:schemeClr>
                </a:solidFill>
                <a:latin typeface="微软雅黑" panose="020B0503020204020204" charset="-122"/>
                <a:ea typeface="微软雅黑" panose="020B0503020204020204" charset="-122"/>
                <a:sym typeface="+mn-ea"/>
              </a:rPr>
              <a:t>。</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前者多表现为消瘦或上臂中部臂围（mid</a:t>
            </a:r>
            <a:r>
              <a:rPr lang="en-US" altLang="zh-CN" sz="1900" dirty="0">
                <a:solidFill>
                  <a:schemeClr val="bg2">
                    <a:lumMod val="25000"/>
                  </a:schemeClr>
                </a:solidFill>
                <a:latin typeface="微软雅黑" panose="020B0503020204020204" charset="-122"/>
                <a:ea typeface="微软雅黑" panose="020B0503020204020204" charset="-122"/>
                <a:sym typeface="+mn-ea"/>
              </a:rPr>
              <a:t>-</a:t>
            </a:r>
            <a:r>
              <a:rPr lang="zh-CN" altLang="en-US" sz="1900" dirty="0">
                <a:solidFill>
                  <a:schemeClr val="bg2">
                    <a:lumMod val="25000"/>
                  </a:schemeClr>
                </a:solidFill>
                <a:latin typeface="微软雅黑" panose="020B0503020204020204" charset="-122"/>
                <a:ea typeface="微软雅黑" panose="020B0503020204020204" charset="-122"/>
                <a:sym typeface="+mn-ea"/>
              </a:rPr>
              <a:t>upper arm circumference，简称MUAC）、身长别体重和/或BMI减小。</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而后者的临床表现通常为年龄别身高不足（生长迟缓）、体重增加不良以及去脂体重和脂肪组织不足；其他特征包括体力活动减少、情感淡漠、精神发育迟滞；同时儿童面临感染的风险也增加了。</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rPr>
              <a:t>2. 临床表现</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最常见的蛋白质能量营养不良类型为消瘦，其特征是身高别体重低和上臂中部臂围减小，反映了肌肉萎缩和体脂储备消耗。</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还包括头部相对于身体显得较大，双眼凝视；外表消瘦虚弱；情绪焦躁易怒；心动过缓、低血压和低体温；皮肤变薄且干燥；手臂、大腿和臀部萎缩，并且因皮下脂肪丢失而导致多余的皮肤褶皱；头发细而稀疏，容易扯落。</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rPr>
              <a:t>3. 诊断方法</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根据小儿年龄及喂养史，体重下降、皮下脂肪减少、全身各系统功能紊乱及其他营养素缺乏的临床症状和体征，典型病例的诊断并不困难。诊断营养不良的基本测量指标为身高（长）、体重及上臂中部臂围。Z分法可用于确定消瘦或生长迟缓的严重程度，其方法是将儿童的体重和身高（长）的测量值与人群参考标准进行比较。5岁以下儿童营养不良的分型和分度如下。</a:t>
            </a:r>
          </a:p>
          <a:p>
            <a:pPr indent="504190" algn="just" fontAlgn="auto">
              <a:lnSpc>
                <a:spcPct val="175000"/>
              </a:lnSpc>
              <a:buClrTx/>
              <a:buSzTx/>
              <a:buFontTx/>
              <a:buNone/>
            </a:pPr>
            <a:r>
              <a:rPr lang="zh-CN" altLang="en-US" sz="1900" b="1" dirty="0">
                <a:solidFill>
                  <a:srgbClr val="7DCEA1"/>
                </a:solidFill>
                <a:latin typeface="微软雅黑" panose="020B0503020204020204" charset="-122"/>
                <a:ea typeface="微软雅黑" panose="020B0503020204020204" charset="-122"/>
              </a:rPr>
              <a:t>（1） 体重低下（underweight）</a:t>
            </a:r>
          </a:p>
          <a:p>
            <a:pPr indent="504190" algn="just" fontAlgn="auto">
              <a:lnSpc>
                <a:spcPct val="175000"/>
              </a:lnSpc>
              <a:buClrTx/>
              <a:buSzTx/>
              <a:buFontTx/>
              <a:buNone/>
            </a:pPr>
            <a:r>
              <a:rPr lang="zh-CN" altLang="en-US" sz="1900" b="1" dirty="0">
                <a:solidFill>
                  <a:srgbClr val="7DCEA1"/>
                </a:solidFill>
                <a:latin typeface="微软雅黑" panose="020B0503020204020204" charset="-122"/>
                <a:ea typeface="微软雅黑" panose="020B0503020204020204" charset="-122"/>
              </a:rPr>
              <a:t>（2） 生长迟缓（stunting）</a:t>
            </a:r>
          </a:p>
          <a:p>
            <a:pPr indent="504190" algn="just" fontAlgn="auto">
              <a:lnSpc>
                <a:spcPct val="175000"/>
              </a:lnSpc>
              <a:buClrTx/>
              <a:buSzTx/>
              <a:buFontTx/>
              <a:buNone/>
            </a:pPr>
            <a:r>
              <a:rPr lang="zh-CN" altLang="en-US" sz="1900" b="1" dirty="0">
                <a:solidFill>
                  <a:srgbClr val="7DCEA1"/>
                </a:solidFill>
                <a:latin typeface="微软雅黑" panose="020B0503020204020204" charset="-122"/>
                <a:ea typeface="微软雅黑" panose="020B0503020204020204" charset="-122"/>
              </a:rPr>
              <a:t>（3） 消瘦（wasting）</a:t>
            </a:r>
          </a:p>
          <a:p>
            <a:pPr indent="504190" algn="just" fontAlgn="auto">
              <a:lnSpc>
                <a:spcPct val="175000"/>
              </a:lnSpc>
              <a:buClrTx/>
              <a:buSzTx/>
              <a:buFontTx/>
              <a:buNone/>
            </a:pPr>
            <a:r>
              <a:rPr lang="zh-CN" altLang="en-US" sz="1900" b="1" dirty="0">
                <a:solidFill>
                  <a:srgbClr val="7DCEA1"/>
                </a:solidFill>
                <a:latin typeface="微软雅黑" panose="020B0503020204020204" charset="-122"/>
                <a:ea typeface="微软雅黑" panose="020B0503020204020204" charset="-122"/>
              </a:rPr>
              <a:t>（4） 上臂中部臂围测量</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2578735" y="367030"/>
            <a:ext cx="7034530" cy="613473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stretch>
            <a:fillRect/>
          </a:stretch>
        </p:blipFill>
        <p:spPr>
          <a:xfrm>
            <a:off x="2575560" y="367030"/>
            <a:ext cx="7063105" cy="612013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2431415" y="829945"/>
            <a:ext cx="7329170" cy="514667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stretch>
            <a:fillRect/>
          </a:stretch>
        </p:blipFill>
        <p:spPr>
          <a:xfrm>
            <a:off x="2431415" y="829945"/>
            <a:ext cx="7328535" cy="517969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4490"/>
            <a:ext cx="9537700" cy="447167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64121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38038" y="1980565"/>
            <a:ext cx="8709891" cy="386143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儿童生长发育是指小儿从胚胎起到成人期的体格、神经系统的形态与功能的发展过程。通过正确测量，能尽早发现儿童营养的相关问题，从而做到早预防，早干预。营养不良不仅包括蛋白质、脂类、碳水化合物等产能营养素的缺乏，也包括由营养过剩引起的儿童肥胖，并常常合并引起微量元素及维生素的缺乏。</a:t>
            </a:r>
          </a:p>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食物不耐受属非免疫介导的食物不良反应，又被称为“非过敏性食物变态反应”，常表现为反应迟缓、吸收不良等，在幼儿中呈高发态势。</a:t>
            </a:r>
          </a:p>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微量元素过量可造成机体严重损害，但多数可通过日常生活照护加以避免，在幼儿园中要注意有相关症状的儿童。</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2886075" y="317500"/>
            <a:ext cx="6419850" cy="622236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3"/>
          <a:stretch>
            <a:fillRect/>
          </a:stretch>
        </p:blipFill>
        <p:spPr>
          <a:xfrm>
            <a:off x="2911475" y="330200"/>
            <a:ext cx="6420485" cy="6223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3"/>
          <a:stretch>
            <a:fillRect/>
          </a:stretch>
        </p:blipFill>
        <p:spPr>
          <a:xfrm>
            <a:off x="2476500" y="829945"/>
            <a:ext cx="7258685" cy="509841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3"/>
          <a:stretch>
            <a:fillRect/>
          </a:stretch>
        </p:blipFill>
        <p:spPr>
          <a:xfrm>
            <a:off x="2476500" y="933450"/>
            <a:ext cx="7304405" cy="500761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蛋白质缺乏的临床表现及预防</a:t>
            </a:r>
          </a:p>
          <a:p>
            <a:pPr indent="504190" algn="just" fontAlgn="auto">
              <a:lnSpc>
                <a:spcPct val="175000"/>
              </a:lnSpc>
              <a:buClrTx/>
              <a:buSzTx/>
              <a:buFontTx/>
            </a:pPr>
            <a:r>
              <a:rPr lang="zh-CN" altLang="en-US" sz="1900" b="1" dirty="0">
                <a:solidFill>
                  <a:schemeClr val="tx1">
                    <a:lumMod val="75000"/>
                    <a:lumOff val="25000"/>
                  </a:schemeClr>
                </a:solidFill>
                <a:cs typeface="+mn-ea"/>
              </a:rPr>
              <a:t>1. 蛋白质缺乏的临床表现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蛋白质主要构成人体肌肉等组织，婴儿的肌肉蛋白约占人体蛋白总量的75％。婴幼儿正处于生长发育时期，保证充足的蛋白质摄入是其正常生长发育的关键。蛋白质与碳水化合物、脂肪一样，可以供给热能。热能供应充足是蛋白质发挥有效作用的前提。人体摄入各种氨基酸后合成的蛋白质与机体代谢消耗丢失的蛋白质之间的动态平衡为氮平衡。</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近年来，人们逐新认识到膳食蛋白质除了作为氨基酸的来源外，还有其他生物功能，如促进矿物质和微量元素的生物利用。另外，蛋白质降解后的生物活性肽作用更广泛，包括镇静、降血压、抗血栓、免疫调节、抗菌、促进肠蠕动、合成激素和神经递质等。</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蛋白质缺乏的预防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膳食蛋白质提供了儿童生长发育和维持机体代谢平衡所需要的必需和非必需氨基酸。乳类蛋白质可提供全部必需氨基酸，能很好地满足机体需要，属于营养价值较高的蛋白质。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植物性蛋白质的消化吸收率往往低于动物性蛋白质，所以牛奶、鸡蛋、牛肉等动物性蛋白质优于小麦、蚕豆、玉米、大豆等植物性蛋白质，同时植物性蛋白质中必需氨基酸的比例与人体蛋白质中必需氨基酸的比例差异较大，而动物性蛋白质中必需氨基酸的模式与人体蛋白质较接近。</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花生是一种高脂高蛋白作物，含脂50％左右。花生中的蛋白质含量高达24％—36％，相当于牛奶的8—10倍、牛肉和猪肉的1—2倍、稻米的3—4倍，在所有农作物中，仅次于大豆。花生含有人体所必需的8种必需氨基酸，除蛋氨酸含量较低外，赖氨酸、色氨酸、苏氨酸接近联合国粮农组织（FAO）标准，其构成比例适中。</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研究发现，将动物性食物与植物性食物中不同种类的蛋白质混合食用，其中的氨基酸含量相加，获得的必需氨基酸模式更接近人体蛋白质，这被称为蛋白质互补作用。因此，混合食物食用是预防蛋白质缺乏的有效手段。</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脂类缺乏的临床表现及预防</a:t>
            </a:r>
          </a:p>
          <a:p>
            <a:pPr indent="504190" algn="just" fontAlgn="auto">
              <a:lnSpc>
                <a:spcPct val="175000"/>
              </a:lnSpc>
              <a:buClrTx/>
              <a:buSzTx/>
              <a:buFontTx/>
            </a:pPr>
            <a:r>
              <a:rPr lang="zh-CN" altLang="en-US" sz="1900" b="1" dirty="0">
                <a:solidFill>
                  <a:schemeClr val="tx1">
                    <a:lumMod val="75000"/>
                    <a:lumOff val="25000"/>
                  </a:schemeClr>
                </a:solidFill>
                <a:cs typeface="+mn-ea"/>
              </a:rPr>
              <a:t>1. 脂类缺乏的临床表现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营养不良的小儿可能缺乏两种主要的必需脂肪酸，即</a:t>
            </a:r>
            <a:r>
              <a:rPr lang="zh-CN" altLang="en-US" sz="1900" b="1" dirty="0">
                <a:solidFill>
                  <a:srgbClr val="7DCEA1"/>
                </a:solidFill>
                <a:latin typeface="微软雅黑" panose="020B0503020204020204" charset="-122"/>
                <a:ea typeface="微软雅黑" panose="020B0503020204020204" charset="-122"/>
              </a:rPr>
              <a:t>亚油酸</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rgbClr val="7DCEA1"/>
                </a:solidFill>
                <a:latin typeface="微软雅黑" panose="020B0503020204020204" charset="-122"/>
                <a:ea typeface="微软雅黑" panose="020B0503020204020204" charset="-122"/>
              </a:rPr>
              <a:t>亚麻酸</a:t>
            </a:r>
            <a:r>
              <a:rPr lang="zh-CN" altLang="en-US" sz="1900" dirty="0">
                <a:solidFill>
                  <a:schemeClr val="bg2">
                    <a:lumMod val="25000"/>
                  </a:schemeClr>
                </a:solidFill>
                <a:latin typeface="微软雅黑" panose="020B0503020204020204" charset="-122"/>
                <a:ea typeface="微软雅黑" panose="020B0503020204020204" charset="-122"/>
              </a:rPr>
              <a:t>。必需脂肪酸的水平可能因膳食、疾病或早熟而改变。测定血液中三烯/四烯的比值即可诊断必需脂肪酸缺乏，即比值&gt;0.2提示必需脂肪酸缺乏。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亚油酸和亚麻酸对于皮肤完整性以及表皮屏障功能很关键，缺乏则会导致湿疹样皮炎、伤口愈合缓慢等情况。</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此外，omega-6多不饱和脂肪酸的缺乏会导致生长发育受阻、上皮细胞功能异常、湿疹样皮炎等症状。omega-3多不饱和脂肪酸，主要见于视网膜、睾丸和中枢神经系统中，若缺乏主要导致脑功能、学习能力以及视觉发育迟缓和功能减退。</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磷脂</a:t>
            </a:r>
            <a:r>
              <a:rPr lang="zh-CN" altLang="en-US" sz="1900" dirty="0">
                <a:solidFill>
                  <a:schemeClr val="bg2">
                    <a:lumMod val="25000"/>
                  </a:schemeClr>
                </a:solidFill>
                <a:latin typeface="微软雅黑" panose="020B0503020204020204" charset="-122"/>
                <a:ea typeface="微软雅黑" panose="020B0503020204020204" charset="-122"/>
              </a:rPr>
              <a:t>是含有磷和高度不饱和脂肪酸结构的复合物。人体除甘油三酯外，最多的脂类就是磷脂了。磷脂维持着生物膜的流动性和特殊通透性，保证细胞与外界进行选择性物质交换，摄入营养素，及时排出废物。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磷脂可促进细胞生长，例如增强肝细胞再生，防治肝硬化。神经组织中脂类占50％以上，其中半数以上是磷脂，磷脂与神经兴奋以及功能关系密切。磷脂可能影响细胞器及细胞膜上的激素水平、信号传递和酶的活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磷脂是血浆脂蛋白的重要成分，影响脂肪、胆固醇代谢，可防止肝细胞脂质堆积。磷脂还可改善肺泡张力和弹性，改善肺通气换气功能。适当补充磷脂有增强耐力和抗疲劳的作用。</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糖脂</a:t>
            </a:r>
            <a:r>
              <a:rPr lang="zh-CN" altLang="en-US" sz="1900" dirty="0">
                <a:solidFill>
                  <a:schemeClr val="bg2">
                    <a:lumMod val="25000"/>
                  </a:schemeClr>
                </a:solidFill>
                <a:latin typeface="微软雅黑" panose="020B0503020204020204" charset="-122"/>
                <a:ea typeface="微软雅黑" panose="020B0503020204020204" charset="-122"/>
              </a:rPr>
              <a:t>广泛分布于细胞表面，是生物膜必需的结构物质。糖脂参与细胞识别和调控增殖，可能与肿瘤发生有关。固醇类为固态醇，具有相同环状结构，可与脂肪酸结合成酯。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胆固醇是细胞的重要成分，主要位于生物膜中。胆固醇是固醇类激素和维生素D等重要生物活性物质的前体，也是胆汁酸的前体。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胆汁酸具有乳化脂肪作用，有助于脂肪的消化吸收。植物固醇分为β谷醇和麦角固醇。前者可干扰胆固醇吸收，用于降血脂；后者在紫外线照射下，转变成维生素D</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，即麦角钙化醇。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17617"/>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282862"/>
            <a:ext cx="8505334" cy="150495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 掌握儿童体格生长发育测量的方法，并简要描述其意义。</a:t>
            </a:r>
          </a:p>
          <a:p>
            <a:pPr indent="457200" algn="just" fontAlgn="auto">
              <a:lnSpc>
                <a:spcPct val="175000"/>
              </a:lnSpc>
              <a:buClrTx/>
              <a:buSzTx/>
              <a:buNone/>
            </a:pPr>
            <a:r>
              <a:rPr sz="1750" dirty="0">
                <a:solidFill>
                  <a:schemeClr val="tx1">
                    <a:lumMod val="85000"/>
                    <a:lumOff val="15000"/>
                  </a:schemeClr>
                </a:solidFill>
                <a:latin typeface="+mn-ea"/>
                <a:cs typeface="+mn-ea"/>
              </a:rPr>
              <a:t>2. 熟悉产能营养素及非产能营养素缺乏的临床表现和预防重点。</a:t>
            </a:r>
          </a:p>
          <a:p>
            <a:pPr indent="457200" algn="just" fontAlgn="auto">
              <a:lnSpc>
                <a:spcPct val="175000"/>
              </a:lnSpc>
              <a:buClrTx/>
              <a:buSzTx/>
              <a:buNone/>
            </a:pPr>
            <a:r>
              <a:rPr sz="1750" dirty="0">
                <a:solidFill>
                  <a:schemeClr val="tx1">
                    <a:lumMod val="85000"/>
                    <a:lumOff val="15000"/>
                  </a:schemeClr>
                </a:solidFill>
                <a:latin typeface="+mn-ea"/>
                <a:cs typeface="+mn-ea"/>
              </a:rPr>
              <a:t>3. 了解食物不耐受、铅和汞中毒的临床表现及预防重点。</a:t>
            </a:r>
          </a:p>
        </p:txBody>
      </p:sp>
      <p:sp>
        <p:nvSpPr>
          <p:cNvPr id="7" name="矩形: 圆角 6"/>
          <p:cNvSpPr/>
          <p:nvPr/>
        </p:nvSpPr>
        <p:spPr>
          <a:xfrm>
            <a:off x="1262742" y="1559463"/>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72100" y="774700"/>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55285" y="795020"/>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0827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脂类缺乏的预防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婴幼儿阶段，母乳喂养是预防脂类缺乏的良好途径。乳汁中的脂肪含量很高，大约每升含有42g脂肪，其受母亲膳食或营养状况影响，约占母乳供能量的45%—50%，且含有0.5％的omega-3多不饱和脂肪酸和1％的omega-6多不饱和脂肪酸，适于婴幼儿生长发育，尤其可帮助大脑和视觉发育。成熟母乳的脂肪含量稳定，母乳中脂肪的主要成分是甘油三酯，占99％；还有少量磷脂、胆固醇和游离脂肪酸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其他如乳类、蛋黄、猪油、肉类、奶油、肝脏类、鱼类、鱼肝油、植物油等，都是膳食脂肪的重要来源。亚麻仁油、大豆油和鱼油中富含亚麻酸、EPA和DHA。红花油、棉籽油、大豆油、小麦胚芽油、玉米油、芝麻油、米糠油、菜籽油、禽肉、动物内脏中，亚油酸含量较高。猪脑、肥肉、鸡蛋、小虾米、奶油等食物的胆固醇含量很高。</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384213"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植物脂肪主要存在于植物种子、坚果以及豆类中。植物种子中的不饱和脂肪酸含量很高，以油酸（18∶1）和棕榈酸（16∶0）为主，有些还有丰富的亚油酸。</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花生油、棕油、米胚油、橄榄油等含有丰富的油酸（单不饱和脂肪酸）；大豆油、葵花籽油、棉籽油、玉米油中亚油酸的含量颇丰；亚麻仁油中亚油酸的含量可达50.6％。</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动物食物中含脂最多的部位是肥肉、骨髓以及脑组织。奶油与动物脂肪的不同之处在于其含有少量C</a:t>
            </a:r>
            <a:r>
              <a:rPr lang="zh-CN" altLang="en-US" sz="1900" baseline="-25000" dirty="0">
                <a:solidFill>
                  <a:schemeClr val="bg2">
                    <a:lumMod val="25000"/>
                  </a:schemeClr>
                </a:solidFill>
                <a:latin typeface="微软雅黑" panose="020B0503020204020204" charset="-122"/>
                <a:ea typeface="微软雅黑" panose="020B0503020204020204" charset="-122"/>
              </a:rPr>
              <a:t>4</a:t>
            </a:r>
            <a:r>
              <a:rPr lang="zh-CN" altLang="en-US" sz="1900" dirty="0">
                <a:solidFill>
                  <a:schemeClr val="bg2">
                    <a:lumMod val="25000"/>
                  </a:schemeClr>
                </a:solidFill>
                <a:latin typeface="微软雅黑" panose="020B0503020204020204" charset="-122"/>
                <a:ea typeface="微软雅黑" panose="020B0503020204020204" charset="-122"/>
              </a:rPr>
              <a:t>—C</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短链和中链脂肪酸，更易于吸收，尤其适合婴幼儿。油酸含量亦较高，达29.5％。淡水动植物中含有较多不饱和脂肪酸，碳链长度常为16、18、20和22等。</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海洋动植物中富含多不饱和脂肪酸，其不饱和键可高达6个，碳链长度为20和22等。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鱼类含脂量在0.7％到17％之间，差异很大。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牛羊等陆生食草动物的脂肪酸以硬脂酸（18∶0）为主，陆生其他哺乳类动物的脂肪多为棕榈酸（16∶0）和油酸为主。</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碳水化合物缺乏的临床表现及预防</a:t>
            </a:r>
          </a:p>
          <a:p>
            <a:pPr indent="504190" algn="just" fontAlgn="auto">
              <a:lnSpc>
                <a:spcPct val="175000"/>
              </a:lnSpc>
              <a:buClrTx/>
              <a:buSzTx/>
              <a:buFontTx/>
            </a:pPr>
            <a:r>
              <a:rPr lang="zh-CN" altLang="en-US" sz="1900" b="1" dirty="0">
                <a:solidFill>
                  <a:schemeClr val="tx1">
                    <a:lumMod val="75000"/>
                    <a:lumOff val="25000"/>
                  </a:schemeClr>
                </a:solidFill>
                <a:cs typeface="+mn-ea"/>
              </a:rPr>
              <a:t>1. 碳水化合物缺乏的临床表现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碳水化合物缺乏最常见的临床表现是大家熟悉的低血糖，它的非特异表现为烦躁不安、震颤、惊慌、肌肉无力、呼吸暂停和惊厥。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较大儿童有苍白无力、出汗、恶心、心动过速、头痛、视力障碍、神志不清和惊厥等表现。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在早期阶段，低血糖者可能出现出汗或颤抖，感觉饥饿和焦虑。若不治疗低血糖则可发生严重症状，包括： 行走困难或感觉虚弱，视物不清，意识模糊或行为怪异，失去意识或抽搐。</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碳水化合物缺乏的预防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此处主要阐述生活中常见的低血糖的预防。低血糖是指血液中葡萄糖水平过低，其轻微症状是出汗和饥饿感，严重症状是失去意识。</a:t>
            </a:r>
          </a:p>
        </p:txBody>
      </p:sp>
      <p:pic>
        <p:nvPicPr>
          <p:cNvPr id="2" name="图片 1"/>
          <p:cNvPicPr>
            <a:picLocks noChangeAspect="1"/>
          </p:cNvPicPr>
          <p:nvPr>
            <p:custDataLst>
              <p:tags r:id="rId1"/>
            </p:custDataLst>
          </p:nvPr>
        </p:nvPicPr>
        <p:blipFill>
          <a:blip r:embed="rId3"/>
          <a:stretch>
            <a:fillRect/>
          </a:stretch>
        </p:blipFill>
        <p:spPr>
          <a:xfrm>
            <a:off x="3549015" y="2621915"/>
            <a:ext cx="5160645" cy="3846195"/>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二、 非产能营养素的缺乏表现及预防</a:t>
            </a:r>
          </a:p>
        </p:txBody>
      </p:sp>
      <p:cxnSp>
        <p:nvCxnSpPr>
          <p:cNvPr id="10" name="直接连接符 9"/>
          <p:cNvCxnSpPr/>
          <p:nvPr>
            <p:custDataLst>
              <p:tags r:id="rId2"/>
            </p:custDataLst>
          </p:nvPr>
        </p:nvCxnSpPr>
        <p:spPr>
          <a:xfrm>
            <a:off x="1679575" y="1554114"/>
            <a:ext cx="52254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13460" y="1761490"/>
            <a:ext cx="1022286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微量元素缺乏的临床表现及预防</a:t>
            </a:r>
          </a:p>
          <a:p>
            <a:pPr indent="504190" algn="just" fontAlgn="auto">
              <a:lnSpc>
                <a:spcPct val="175000"/>
              </a:lnSpc>
              <a:buClrTx/>
              <a:buSzTx/>
              <a:buFontTx/>
            </a:pPr>
            <a:r>
              <a:rPr lang="zh-CN" altLang="en-US" sz="1900" b="1" dirty="0">
                <a:solidFill>
                  <a:schemeClr val="tx1">
                    <a:lumMod val="75000"/>
                    <a:lumOff val="25000"/>
                  </a:schemeClr>
                </a:solidFill>
                <a:cs typeface="+mn-ea"/>
              </a:rPr>
              <a:t>1. 锌缺乏的临床表现及预防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锌缺乏的临床表现</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① 生长发育减慢。</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② 创伤愈合延退。</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③ 脑发育受损。</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④ 降低免疫功能。</a:t>
            </a:r>
          </a:p>
        </p:txBody>
      </p:sp>
      <p:pic>
        <p:nvPicPr>
          <p:cNvPr id="4" name="图片 3" descr="f95dc46867034464af4e5b2980986a3c"/>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228715" y="2447925"/>
            <a:ext cx="4519930" cy="33902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锌缺乏的预防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通过饮食补充是提高人体锌含量的主要途径。不同的食物含锌量相差很大，吸收利用率也各不相同。</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植物性食物一般含锌量不多（约1mg/100g），且因植物性食物中常含较多的植酸、草酸和纤维素，可阻碍锌的吸收，故其吸收率一般仅为10％左右。水果的含锌量极微，吸收率也差。食物加工过细可导致锌的丢失，如将小麦加工成精白粉，大约会损失80％的锌，罐头黄豆比新鲜黄豆减少60％左右的锌。</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148715" y="1356995"/>
            <a:ext cx="9893935" cy="3700145"/>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铁元素缺乏与贫血的临床表现及预防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铁元素缺乏与贫血的临床表现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缺铁性贫血最常见的表现是无症状且营养状态良好的婴儿或儿童出现轻至中度小细胞低色素性贫血。重度贫血婴儿会出现嗜睡、苍白、易激惹、心脏扩大、喂养困难和呼吸过速。其中一些症状可能要到患者接受铁剂治疗并改善病情后才会被识别，例如活力减少、皮肤轻度苍白或发黄（非黄疸）、异食癖。</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① 神经发育。② 热性惊厥。③ 免疫和感染。④ 运动耐力。⑤ 异食癖。</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铁元素缺乏与贫血的预防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鼓励对4—6月龄以内的婴儿进行纯母乳喂养。对于足月儿和早产儿，若有一半以上的营养来自母乳，则应分别从4月龄和2周龄开始补充铁剂，直到其能从辅食或配方奶粉中获取足够的铁为止。</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于12月龄以下的婴儿，若采用配方奶粉喂养或不足一半的营养来自母乳，则应使用强化铁配方奶粉，而不应使用铁含量低（即，铁含量少于6.7mg/L）的配方奶粉。强化铁配方奶粉对预防铁缺乏是必需的，且不会引起不良反应。</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D9EBC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61C38F"/>
                </a:solidFill>
              </a:rPr>
              <a:t>本章导览</a:t>
            </a:r>
          </a:p>
        </p:txBody>
      </p:sp>
      <p:pic>
        <p:nvPicPr>
          <p:cNvPr id="4" name="图片 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6393644" y="2416977"/>
            <a:ext cx="0" cy="699135"/>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3921760" y="2095500"/>
            <a:ext cx="4953635" cy="524510"/>
          </a:xfrm>
          <a:prstGeom prst="roundRect">
            <a:avLst>
              <a:gd name="adj" fmla="val 50000"/>
            </a:avLst>
          </a:prstGeom>
          <a:solidFill>
            <a:srgbClr val="61C38F"/>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4338003" y="2136775"/>
            <a:ext cx="4121150" cy="432435"/>
          </a:xfrm>
          <a:prstGeom prst="rect">
            <a:avLst/>
          </a:prstGeom>
          <a:noFill/>
        </p:spPr>
        <p:txBody>
          <a:bodyPr wrap="square" lIns="0" tIns="0" rtlCol="0">
            <a:spAutoFit/>
          </a:bodyPr>
          <a:lstStyle/>
          <a:p>
            <a:pPr algn="ctr">
              <a:lnSpc>
                <a:spcPct val="120000"/>
              </a:lnSpc>
            </a:pPr>
            <a:r>
              <a:rPr lang="zh-CN" altLang="en-US" sz="2100" b="1" dirty="0">
                <a:solidFill>
                  <a:schemeClr val="bg1"/>
                </a:solidFill>
                <a:cs typeface="+mn-ea"/>
                <a:sym typeface="+mn-lt"/>
              </a:rPr>
              <a:t>婴幼儿体格生长发育与营养性疾病</a:t>
            </a:r>
          </a:p>
        </p:txBody>
      </p:sp>
      <p:cxnSp>
        <p:nvCxnSpPr>
          <p:cNvPr id="20" name="直接连接符 19"/>
          <p:cNvCxnSpPr/>
          <p:nvPr/>
        </p:nvCxnSpPr>
        <p:spPr>
          <a:xfrm>
            <a:off x="2761761" y="3107163"/>
            <a:ext cx="6772275" cy="0"/>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9517380"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2755900" y="3090545"/>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6725285" y="3810635"/>
            <a:ext cx="1440815" cy="767080"/>
          </a:xfrm>
          <a:prstGeom prst="roundRect">
            <a:avLst>
              <a:gd name="adj" fmla="val 25165"/>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1625600" y="3811270"/>
            <a:ext cx="229616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1815465" y="3849370"/>
            <a:ext cx="1992630" cy="709930"/>
          </a:xfrm>
          <a:prstGeom prst="rect">
            <a:avLst/>
          </a:prstGeom>
          <a:noFill/>
        </p:spPr>
        <p:txBody>
          <a:bodyPr wrap="square" lIns="0" tIns="0" rtlCol="0">
            <a:spAutoFit/>
          </a:bodyPr>
          <a:lstStyle/>
          <a:p>
            <a:pPr algn="ctr">
              <a:lnSpc>
                <a:spcPct val="120000"/>
              </a:lnSpc>
            </a:pPr>
            <a:r>
              <a:rPr lang="zh-CN" altLang="en-US" dirty="0">
                <a:cs typeface="+mn-ea"/>
                <a:sym typeface="+mn-lt"/>
              </a:rPr>
              <a:t>婴幼儿体格生长发</a:t>
            </a:r>
          </a:p>
          <a:p>
            <a:pPr algn="ctr">
              <a:lnSpc>
                <a:spcPct val="120000"/>
              </a:lnSpc>
            </a:pPr>
            <a:r>
              <a:rPr lang="zh-CN" altLang="en-US" dirty="0">
                <a:cs typeface="+mn-ea"/>
                <a:sym typeface="+mn-lt"/>
              </a:rPr>
              <a:t>育与测量评价</a:t>
            </a:r>
          </a:p>
        </p:txBody>
      </p:sp>
      <p:sp>
        <p:nvSpPr>
          <p:cNvPr id="39" name="文本框 38"/>
          <p:cNvSpPr txBox="1"/>
          <p:nvPr/>
        </p:nvSpPr>
        <p:spPr>
          <a:xfrm>
            <a:off x="6810058" y="4004945"/>
            <a:ext cx="1271270" cy="377825"/>
          </a:xfrm>
          <a:prstGeom prst="rect">
            <a:avLst/>
          </a:prstGeom>
          <a:noFill/>
        </p:spPr>
        <p:txBody>
          <a:bodyPr wrap="square" lIns="0" tIns="0" rtlCol="0">
            <a:spAutoFit/>
          </a:bodyPr>
          <a:lstStyle/>
          <a:p>
            <a:pPr algn="ctr">
              <a:lnSpc>
                <a:spcPct val="120000"/>
              </a:lnSpc>
            </a:pPr>
            <a:r>
              <a:rPr lang="zh-CN" altLang="en-US" dirty="0">
                <a:cs typeface="+mn-ea"/>
                <a:sym typeface="+mn-lt"/>
              </a:rPr>
              <a:t>食物不耐受</a:t>
            </a:r>
          </a:p>
        </p:txBody>
      </p:sp>
      <p:sp>
        <p:nvSpPr>
          <p:cNvPr id="8" name="矩形: 圆角 11"/>
          <p:cNvSpPr/>
          <p:nvPr>
            <p:custDataLst>
              <p:tags r:id="rId1"/>
            </p:custDataLst>
          </p:nvPr>
        </p:nvSpPr>
        <p:spPr>
          <a:xfrm>
            <a:off x="4342130" y="3814445"/>
            <a:ext cx="196342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9" name="文本框 8"/>
          <p:cNvSpPr txBox="1"/>
          <p:nvPr>
            <p:custDataLst>
              <p:tags r:id="rId2"/>
            </p:custDataLst>
          </p:nvPr>
        </p:nvSpPr>
        <p:spPr>
          <a:xfrm>
            <a:off x="4497705" y="3849370"/>
            <a:ext cx="1703705" cy="709930"/>
          </a:xfrm>
          <a:prstGeom prst="rect">
            <a:avLst/>
          </a:prstGeom>
          <a:noFill/>
        </p:spPr>
        <p:txBody>
          <a:bodyPr wrap="square" lIns="0" tIns="0" rtlCol="0">
            <a:spAutoFit/>
          </a:bodyPr>
          <a:lstStyle/>
          <a:p>
            <a:pPr algn="ctr">
              <a:lnSpc>
                <a:spcPct val="120000"/>
              </a:lnSpc>
            </a:pPr>
            <a:r>
              <a:rPr lang="zh-CN" altLang="en-US" dirty="0">
                <a:cs typeface="+mn-ea"/>
                <a:sym typeface="+mn-lt"/>
              </a:rPr>
              <a:t>营养缺乏的临床</a:t>
            </a:r>
          </a:p>
          <a:p>
            <a:pPr algn="ctr">
              <a:lnSpc>
                <a:spcPct val="120000"/>
              </a:lnSpc>
            </a:pPr>
            <a:r>
              <a:rPr lang="zh-CN" altLang="en-US" dirty="0">
                <a:cs typeface="+mn-ea"/>
                <a:sym typeface="+mn-lt"/>
              </a:rPr>
              <a:t>表现和预防</a:t>
            </a:r>
          </a:p>
        </p:txBody>
      </p:sp>
      <p:cxnSp>
        <p:nvCxnSpPr>
          <p:cNvPr id="23" name="直接连接符 22"/>
          <p:cNvCxnSpPr/>
          <p:nvPr>
            <p:custDataLst>
              <p:tags r:id="rId3"/>
            </p:custDataLst>
          </p:nvPr>
        </p:nvCxnSpPr>
        <p:spPr>
          <a:xfrm>
            <a:off x="5352415"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10" name="矩形: 圆角 11"/>
          <p:cNvSpPr/>
          <p:nvPr>
            <p:custDataLst>
              <p:tags r:id="rId4"/>
            </p:custDataLst>
          </p:nvPr>
        </p:nvSpPr>
        <p:spPr>
          <a:xfrm>
            <a:off x="8557895" y="3779520"/>
            <a:ext cx="196342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1" name="文本框 10"/>
          <p:cNvSpPr txBox="1"/>
          <p:nvPr>
            <p:custDataLst>
              <p:tags r:id="rId5"/>
            </p:custDataLst>
          </p:nvPr>
        </p:nvSpPr>
        <p:spPr>
          <a:xfrm>
            <a:off x="8713470" y="3814445"/>
            <a:ext cx="1703705" cy="709930"/>
          </a:xfrm>
          <a:prstGeom prst="rect">
            <a:avLst/>
          </a:prstGeom>
          <a:noFill/>
        </p:spPr>
        <p:txBody>
          <a:bodyPr wrap="square" lIns="0" tIns="0" rtlCol="0">
            <a:spAutoFit/>
          </a:bodyPr>
          <a:lstStyle/>
          <a:p>
            <a:pPr algn="ctr">
              <a:lnSpc>
                <a:spcPct val="120000"/>
              </a:lnSpc>
            </a:pPr>
            <a:r>
              <a:rPr lang="zh-CN" altLang="en-US" dirty="0">
                <a:cs typeface="+mn-ea"/>
                <a:sym typeface="+mn-lt"/>
              </a:rPr>
              <a:t>微量元素异常的</a:t>
            </a:r>
          </a:p>
          <a:p>
            <a:pPr algn="ctr">
              <a:lnSpc>
                <a:spcPct val="120000"/>
              </a:lnSpc>
            </a:pPr>
            <a:r>
              <a:rPr lang="zh-CN" altLang="en-US" dirty="0">
                <a:cs typeface="+mn-ea"/>
                <a:sym typeface="+mn-lt"/>
              </a:rPr>
              <a:t>表现及预防</a:t>
            </a:r>
          </a:p>
        </p:txBody>
      </p:sp>
      <p:cxnSp>
        <p:nvCxnSpPr>
          <p:cNvPr id="12" name="直接连接符 11"/>
          <p:cNvCxnSpPr/>
          <p:nvPr>
            <p:custDataLst>
              <p:tags r:id="rId6"/>
            </p:custDataLst>
          </p:nvPr>
        </p:nvCxnSpPr>
        <p:spPr>
          <a:xfrm>
            <a:off x="7498080" y="31159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月龄时，鼓励每日喂养1次富含维生素C的食物以增强铁的吸收，例如柑橘类水果、哈密瓜、草莓、西红柿和深绿色蔬菜。6月龄后，或当婴儿的消化能力发育充分后，可考虑添加肉泥。肉类中的血红素铁比非血红素铁的生物利用度高，同时还会促进后者的吸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对于1—5岁的儿童来说，应将牛奶摄入量限制为每日不超过600ml，因为幼儿每日饮用超过该摄入量，会增加铁缺乏的风险。鼓励每日喂养至少3种富含铁的食物，如强化早餐麦片、肉类或豆腐等。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缺铁性贫血是最常见的营养性贫血，约占全球贫血病例的一半，其他微量营养素（维生素A、锌、钙、维生素B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和维生素B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）的不足也会导致贫血，因而单纯补铁可能不见得能有效纠正营养性贫血，补充多种微量元素会更好地解决贫血问题。</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31317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碘缺乏的临床表现及预防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碘缺乏的临床表现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全球估计约有19亿人缺碘。其中很大一部分只是轻度缺乏，但即使是亚临床碘缺乏也可使儿童的运动和智力发育受损，严重缺乏可导致克汀病，表现为精神发育迟滞、体格生长落后。且往往会造成甲状腺肿大，可表现为弥漫性肿大或甲状腺结节等。</a:t>
            </a:r>
          </a:p>
        </p:txBody>
      </p:sp>
      <p:pic>
        <p:nvPicPr>
          <p:cNvPr id="107" name="图片 106"/>
          <p:cNvPicPr/>
          <p:nvPr>
            <p:custDataLst>
              <p:tags r:id="rId1"/>
            </p:custDataLst>
          </p:nvPr>
        </p:nvPicPr>
        <p:blipFill>
          <a:blip r:embed="rId3">
            <a:clrChange>
              <a:clrFrom>
                <a:srgbClr val="FFFFFF">
                  <a:alpha val="100000"/>
                </a:srgbClr>
              </a:clrFrom>
              <a:clrTo>
                <a:srgbClr val="FFFFFF">
                  <a:alpha val="100000"/>
                  <a:alpha val="0"/>
                </a:srgbClr>
              </a:clrTo>
            </a:clrChange>
          </a:blip>
          <a:srcRect b="6330"/>
          <a:stretch>
            <a:fillRect/>
          </a:stretch>
        </p:blipFill>
        <p:spPr>
          <a:xfrm>
            <a:off x="7574280" y="1436370"/>
            <a:ext cx="4368800" cy="3274060"/>
          </a:xfrm>
          <a:prstGeom prst="rect">
            <a:avLst/>
          </a:prstGeom>
          <a:noFill/>
          <a:ln w="9525">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碘缺乏的预防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补碘是全球范围内降低碘缺乏患病率最具成本效益的措施。中国营养学会公布儿童碘的推荐摄入量为85—120μg/d。世界卫生组织建议2岁以内的婴幼儿每年单次碘补充为200mg，并从公共卫生角度增加饮用水的含碘量或控制饮用水中干扰碘吸收的元素，如钙、氟、镁、锰等元素的含量，以增加碘的吸收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增加富碘食物的摄入，如海产品（海带、紫菜、鲜带鱼、海参、海蜇等）的含碘量是陆地植物的几倍甚至几十倍，海带的含碘量为10mg/kg，每月吃1—2次即可满足人体对碘的需要。此外，蛋类、瘦肉、奶制品的含碘量也相对较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预防缺碘的有效途径是补充碘，其中含碘盐是预防碘缺乏的最有效措施。</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5017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维生素缺乏的临床表现及预防</a:t>
            </a:r>
          </a:p>
          <a:p>
            <a:pPr indent="504190" algn="just" fontAlgn="auto">
              <a:lnSpc>
                <a:spcPct val="175000"/>
              </a:lnSpc>
              <a:buClrTx/>
              <a:buSzTx/>
              <a:buFontTx/>
            </a:pPr>
            <a:r>
              <a:rPr lang="zh-CN" altLang="en-US" sz="1900" b="1" dirty="0">
                <a:solidFill>
                  <a:schemeClr val="tx1">
                    <a:lumMod val="75000"/>
                    <a:lumOff val="25000"/>
                  </a:schemeClr>
                </a:solidFill>
                <a:cs typeface="+mn-ea"/>
              </a:rPr>
              <a:t>1. 维生素D缺乏的表现及预防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营养性维生素D缺乏性佝偻病，是儿童体内维生素D不足使钙、磷代谢紊乱，产生的以骨骼病变为特征的全身慢性营养性疾病。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典型的临床表现是生长着的长骨干骺端生长板和骨组织矿化不全。即维生素D不足使成熟骨矿化不全，表现为骨质软化症，可造成长骨与生长板同时受损。</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发病率</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营养性维生素D缺乏性佝偻病多发生在户外活动少的纯母乳养婴儿与深色皮肤的幼儿身上。其早期临床表现特异性较差，不容易被发现。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我国儿童营养性维生素D缺乏性佝偻病发病的趋势是北方发病率高于南方，主要原因是北方冬季较长，日照短。</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维生素D缺乏无明显性别差异，但儿童年龄越小，维生素D缺乏的发病率越高。</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4044315" y="2063115"/>
            <a:ext cx="3916045" cy="348996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2"/>
            </p:custDataLst>
          </p:nvPr>
        </p:nvSpPr>
        <p:spPr>
          <a:xfrm>
            <a:off x="8181340" y="2063115"/>
            <a:ext cx="3148965" cy="348996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3"/>
            </p:custDataLst>
          </p:nvPr>
        </p:nvSpPr>
        <p:spPr>
          <a:xfrm>
            <a:off x="927735" y="2063115"/>
            <a:ext cx="2906395" cy="348996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013460" y="856615"/>
            <a:ext cx="10231755" cy="111442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发病机制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幼儿体内维生素D的来源有三个途径：</a:t>
            </a:r>
          </a:p>
        </p:txBody>
      </p:sp>
      <p:sp>
        <p:nvSpPr>
          <p:cNvPr id="2" name="文本框 1"/>
          <p:cNvSpPr txBox="1"/>
          <p:nvPr/>
        </p:nvSpPr>
        <p:spPr>
          <a:xfrm>
            <a:off x="8382635" y="2192020"/>
            <a:ext cx="2804160" cy="2582545"/>
          </a:xfrm>
          <a:prstGeom prst="rect">
            <a:avLst/>
          </a:prstGeom>
          <a:noFill/>
        </p:spPr>
        <p:txBody>
          <a:bodyPr wrap="square" lIns="0" tIns="0" rtlCol="0" anchor="t">
            <a:noAutofit/>
          </a:bodyPr>
          <a:lstStyle/>
          <a:p>
            <a:pPr indent="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sym typeface="+mn-ea"/>
              </a:rPr>
              <a:t>③ 食物中的维生素D</a:t>
            </a:r>
            <a:r>
              <a:rPr lang="zh-CN" altLang="en-US" sz="1900" dirty="0">
                <a:solidFill>
                  <a:schemeClr val="bg2">
                    <a:lumMod val="25000"/>
                  </a:schemeClr>
                </a:solidFill>
                <a:latin typeface="微软雅黑" panose="020B0503020204020204" charset="-122"/>
                <a:ea typeface="微软雅黑" panose="020B0503020204020204" charset="-122"/>
                <a:sym typeface="+mn-ea"/>
              </a:rPr>
              <a:t>是婴幼儿维生素D的外源性来源。它主要存在于海鱼的肝脏、蛋黄、瘦肉、牛奶、鱼肝油、奶酪和坚果中。</a:t>
            </a:r>
            <a:endParaRPr lang="zh-CN" altLang="en-US" sz="1900" dirty="0" smtClean="0">
              <a:solidFill>
                <a:schemeClr val="bg2">
                  <a:lumMod val="25000"/>
                </a:schemeClr>
              </a:solidFill>
              <a:latin typeface="微软雅黑" panose="020B0503020204020204" charset="-122"/>
              <a:ea typeface="微软雅黑" panose="020B0503020204020204" charset="-122"/>
              <a:sym typeface="+mn-ea"/>
            </a:endParaRPr>
          </a:p>
        </p:txBody>
      </p:sp>
      <p:sp>
        <p:nvSpPr>
          <p:cNvPr id="3" name="文本框 2"/>
          <p:cNvSpPr txBox="1"/>
          <p:nvPr/>
        </p:nvSpPr>
        <p:spPr>
          <a:xfrm>
            <a:off x="4185920" y="2192020"/>
            <a:ext cx="3542030" cy="3066415"/>
          </a:xfrm>
          <a:prstGeom prst="rect">
            <a:avLst/>
          </a:prstGeom>
          <a:noFill/>
        </p:spPr>
        <p:txBody>
          <a:bodyPr wrap="square" lIns="0" tIns="0" rtlCol="0" anchor="t">
            <a:noAutofit/>
          </a:bodyPr>
          <a:lstStyle/>
          <a:p>
            <a:pPr indent="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sym typeface="+mn-ea"/>
              </a:rPr>
              <a:t>② 皮肤的光照合成</a:t>
            </a:r>
            <a:r>
              <a:rPr lang="zh-CN" altLang="en-US" sz="1900" dirty="0">
                <a:solidFill>
                  <a:schemeClr val="bg2">
                    <a:lumMod val="25000"/>
                  </a:schemeClr>
                </a:solidFill>
                <a:latin typeface="微软雅黑" panose="020B0503020204020204" charset="-122"/>
                <a:ea typeface="微软雅黑" panose="020B0503020204020204" charset="-122"/>
                <a:sym typeface="+mn-ea"/>
              </a:rPr>
              <a:t>是人类维生素D的主要来源，日光中含有的中波紫外线在夏天和午后较强，它能帮助人体合成所需的活性维生素D。因此，人体获得的维生素D的有效含量受日光照射的影响。</a:t>
            </a:r>
            <a:endParaRPr lang="zh-CN" altLang="en-US" sz="1900" dirty="0" smtClean="0">
              <a:solidFill>
                <a:schemeClr val="bg2">
                  <a:lumMod val="25000"/>
                </a:schemeClr>
              </a:solidFill>
              <a:latin typeface="微软雅黑" panose="020B0503020204020204" charset="-122"/>
              <a:ea typeface="微软雅黑" panose="020B0503020204020204" charset="-122"/>
            </a:endParaRPr>
          </a:p>
        </p:txBody>
      </p:sp>
      <p:sp>
        <p:nvSpPr>
          <p:cNvPr id="4" name="文本框 3"/>
          <p:cNvSpPr txBox="1"/>
          <p:nvPr/>
        </p:nvSpPr>
        <p:spPr>
          <a:xfrm>
            <a:off x="1133475" y="2192020"/>
            <a:ext cx="2564765" cy="2687320"/>
          </a:xfrm>
          <a:prstGeom prst="rect">
            <a:avLst/>
          </a:prstGeom>
          <a:noFill/>
        </p:spPr>
        <p:txBody>
          <a:bodyPr wrap="square" lIns="0" tIns="0" rtlCol="0" anchor="t">
            <a:noAutofit/>
          </a:bodyPr>
          <a:lstStyle/>
          <a:p>
            <a:pPr indent="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sym typeface="+mn-ea"/>
              </a:rPr>
              <a:t>① 母体—胎儿转运：</a:t>
            </a:r>
            <a:r>
              <a:rPr lang="zh-CN" altLang="en-US" sz="1900" dirty="0">
                <a:solidFill>
                  <a:schemeClr val="bg2">
                    <a:lumMod val="25000"/>
                  </a:schemeClr>
                </a:solidFill>
                <a:latin typeface="微软雅黑" panose="020B0503020204020204" charset="-122"/>
                <a:ea typeface="微软雅黑" panose="020B0503020204020204" charset="-122"/>
                <a:sym typeface="+mn-ea"/>
              </a:rPr>
              <a:t> 母亲血中的25-羟维生素D可经胎盘转至胎儿体内，以满足其出生后一段时间的生长需要。</a:t>
            </a:r>
            <a:endParaRPr lang="zh-CN" altLang="en-US" sz="1900" dirty="0" smtClean="0">
              <a:solidFill>
                <a:schemeClr val="bg2">
                  <a:lumMod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 高危因素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维生素D缺乏的高危因素包括食物摄入不足、吸收利用障碍、需要量增加或排出增加。维生素D缺乏可发生在长期摄入量低于推荐量、户外活动受限、消化道疾病影响维生素D吸收的人群中。</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同时，高危人群包括所有户外活动少、缺乏皮肤光照合成的人群： 婴幼儿，特别是小婴儿（只能被动进行户外活动）；双胎、早产儿（体内维生素D含量不足，因生长追赶需要增加）；素食者（过多植酸摄入影响小肠中钙、磷的吸收）。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疾病因素包括慢性胃肠道疾病、肝病、肾病晚期；牛奶过敏、乳糖不耐受。</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72008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 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营养性维生素D缺乏性佝偻病主要表现为生长最快部位的骨骼改变，随年龄不同，临床表现不同。佝偻病的骨骼改变常在维生素D缺乏后数月出现，重症佝偻病患儿亦可有肌肉发育及神经兴奋性的改变，并可出现消化和心肺功能障碍，甚至影响行为发育和免疫功能。</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非特异性的神经精神症状或体征有： </a:t>
            </a:r>
            <a:r>
              <a:rPr lang="zh-CN" altLang="en-US" sz="1900" dirty="0">
                <a:solidFill>
                  <a:schemeClr val="bg2">
                    <a:lumMod val="25000"/>
                  </a:schemeClr>
                </a:solidFill>
                <a:latin typeface="微软雅黑" panose="020B0503020204020204" charset="-122"/>
                <a:ea typeface="微软雅黑" panose="020B0503020204020204" charset="-122"/>
              </a:rPr>
              <a:t>全身微汗（与季节、睡眠无关）、易激惹、夜惊、夜啼等，患儿常以睡眠不安、多汗就诊。</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骨骼改变有：</a:t>
            </a:r>
            <a:r>
              <a:rPr lang="zh-CN" altLang="en-US" sz="1900" dirty="0">
                <a:solidFill>
                  <a:schemeClr val="bg2">
                    <a:lumMod val="25000"/>
                  </a:schemeClr>
                </a:solidFill>
                <a:latin typeface="微软雅黑" panose="020B0503020204020204" charset="-122"/>
                <a:ea typeface="微软雅黑" panose="020B0503020204020204" charset="-122"/>
              </a:rPr>
              <a:t> 维生素D缺乏主要影响生长最快部位的骨骼，不同年龄婴幼儿骨骼生长最快的部位不同，临床表现亦不同。</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其他组织器官病变：</a:t>
            </a:r>
            <a:r>
              <a:rPr lang="zh-CN" altLang="en-US" sz="1900" dirty="0">
                <a:solidFill>
                  <a:schemeClr val="bg2">
                    <a:lumMod val="25000"/>
                  </a:schemeClr>
                </a:solidFill>
                <a:latin typeface="微软雅黑" panose="020B0503020204020204" charset="-122"/>
                <a:ea typeface="微软雅黑" panose="020B0503020204020204" charset="-122"/>
              </a:rPr>
              <a:t> 运动发育延迟，如肌肉松弛、肌力（肌张力）降低；免疫功能下降致反复感染；儿童维生素D缺乏还可能与某些成人期慢性疾病有关，如糖尿病、哮喘、多发性硬化等。</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（5） 营养性维生素D缺乏性佝偻病的预防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维生素D缺乏在临床上强调以预防为主。维生素D缺乏的主要原因是户外活动少，皮肤的日光作用不足。故预防的主要措施是强调适当户外活动与口服补充生理剂量的维生素D。建议出生后至12月龄常规补充维生素D 400IU/d，1岁以后常规补充维生素D 600IU/d。</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在户外活动时，10：00—15：00的紫外线波长适宜，是儿童户外活动的最佳时间。日光浴不是阳光下暴晒，因日光可以折射，故树荫、屋檐下同样有日光暴露效果。</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87145" y="338455"/>
            <a:ext cx="9604375" cy="60071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1766220"/>
            <a:ext cx="10415615" cy="154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第一节    婴幼儿体格生长发育</a:t>
            </a:r>
          </a:p>
          <a:p>
            <a:pPr algn="ctr"/>
            <a:r>
              <a:rPr lang="zh-CN" altLang="en-US" sz="4800" b="1" kern="2200" dirty="0">
                <a:ln w="6600">
                  <a:noFill/>
                  <a:prstDash val="solid"/>
                </a:ln>
                <a:solidFill>
                  <a:srgbClr val="61C38F"/>
                </a:solidFill>
                <a:effectLst/>
                <a:cs typeface="+mn-ea"/>
                <a:sym typeface="+mn-lt"/>
              </a:rPr>
              <a:t>与测量评价</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摄图网_401776694_母亲喂婴儿吃饭（企业商用）"/>
          <p:cNvPicPr>
            <a:picLocks noChangeAspect="1"/>
          </p:cNvPicPr>
          <p:nvPr/>
        </p:nvPicPr>
        <p:blipFill>
          <a:blip r:embed="rId33"/>
          <a:stretch>
            <a:fillRect/>
          </a:stretch>
        </p:blipFill>
        <p:spPr>
          <a:xfrm>
            <a:off x="-71755" y="3310255"/>
            <a:ext cx="5030470" cy="3547745"/>
          </a:xfrm>
          <a:prstGeom prst="rect">
            <a:avLst/>
          </a:prstGeom>
        </p:spPr>
      </p:pic>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stretch>
            <a:fillRect/>
          </a:stretch>
        </p:blipFill>
        <p:spPr>
          <a:xfrm>
            <a:off x="1292860" y="708660"/>
            <a:ext cx="9589770" cy="508508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维生素A缺乏的临床表现及预防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维生素A缺乏的临床表现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① 临床型维生素A缺乏。</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●眼部。</a:t>
            </a:r>
            <a:r>
              <a:rPr lang="zh-CN" altLang="en-US" sz="1900" dirty="0">
                <a:solidFill>
                  <a:schemeClr val="bg2">
                    <a:lumMod val="25000"/>
                  </a:schemeClr>
                </a:solidFill>
                <a:latin typeface="微软雅黑" panose="020B0503020204020204" charset="-122"/>
                <a:ea typeface="微软雅黑" panose="020B0503020204020204" charset="-122"/>
              </a:rPr>
              <a:t>眼部的症状是维生素A缺乏症最早可被识别的症状。夜盲或暗光中视物不清最早出现，持续数周后开始出现干眼症的表现，外观眼结膜、角膜干燥，失去光泽，有痒感，泪减少，眼部检查可见结膜近角膜边缘处干燥起皱褶，角化上皮堆积形成泡沫状白斑，为结膜干燥斑或毕脱斑。继而角膜发生干燥、混浊、软化畏光、眼痛，可继发眼部感染；严重时可发生角膜溃疡、坏死，引起穿孔、虹膜脱出，导致失明。</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08520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●皮肤。</a:t>
            </a:r>
            <a:r>
              <a:rPr lang="zh-CN" altLang="en-US" sz="1900" dirty="0">
                <a:solidFill>
                  <a:schemeClr val="bg2">
                    <a:lumMod val="25000"/>
                  </a:schemeClr>
                </a:solidFill>
                <a:latin typeface="微软雅黑" panose="020B0503020204020204" charset="-122"/>
                <a:ea typeface="微软雅黑" panose="020B0503020204020204" charset="-122"/>
              </a:rPr>
              <a:t>早期仅感到皮肤干燥、易脱屑，有痒感，渐至上皮角化增生，汗液减少，角化物充塞毛囊形成毛囊丘疹。检查触摸皮肤时有粗砂样感觉，以四肢伸面、肩部为多，可发展至背部甚至面部毛囊角化，引起毛发干燥，失去光泽，易脱落，指甲变脆易折、多纹等。</a:t>
            </a:r>
          </a:p>
        </p:txBody>
      </p:sp>
      <p:pic>
        <p:nvPicPr>
          <p:cNvPr id="4" name="图片 3" descr="51miz-E1127054-7374A3E8"/>
          <p:cNvPicPr>
            <a:picLocks noChangeAspect="1"/>
          </p:cNvPicPr>
          <p:nvPr>
            <p:custDataLst>
              <p:tags r:id="rId1"/>
            </p:custDataLst>
          </p:nvPr>
        </p:nvPicPr>
        <p:blipFill>
          <a:blip r:embed="rId3"/>
          <a:stretch>
            <a:fillRect/>
          </a:stretch>
        </p:blipFill>
        <p:spPr>
          <a:xfrm>
            <a:off x="7669530" y="564515"/>
            <a:ext cx="3998595" cy="3998595"/>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② 亚临床型维生素A缺乏和可疑亚临床型维生素A缺乏。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A摄入不足导致体内维生素A含量下降或基本耗竭。血浆或组织中的维生素A水平处于正常低值水平或略低于正常水平时，表现为与维生素A有关的其他非特异症状，如反复上呼吸道、消化道感染，缺铁样贫血等。</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●感染发病率和死亡率增高。</a:t>
            </a:r>
            <a:r>
              <a:rPr lang="zh-CN" altLang="en-US" sz="1900" dirty="0">
                <a:solidFill>
                  <a:schemeClr val="bg2">
                    <a:lumMod val="25000"/>
                  </a:schemeClr>
                </a:solidFill>
                <a:latin typeface="微软雅黑" panose="020B0503020204020204" charset="-122"/>
                <a:ea typeface="微软雅黑" panose="020B0503020204020204" charset="-122"/>
              </a:rPr>
              <a:t>在亚临床型和可疑亚临床型维生素A缺乏阶段，免疫功能低下就已存在，主要表现为反复呼吸道和消化道感染，且易迁延不愈，增加疾病发病率和死亡率。</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●贫血。</a:t>
            </a:r>
            <a:r>
              <a:rPr lang="zh-CN" altLang="en-US" sz="1900" dirty="0">
                <a:solidFill>
                  <a:schemeClr val="bg2">
                    <a:lumMod val="25000"/>
                  </a:schemeClr>
                </a:solidFill>
                <a:latin typeface="微软雅黑" panose="020B0503020204020204" charset="-122"/>
                <a:ea typeface="微软雅黑" panose="020B0503020204020204" charset="-122"/>
              </a:rPr>
              <a:t>亚临床型和可疑亚临床型维生素A缺乏可出现铁含量增加、外周血血清铁降低，与缺铁性贫血的小细胞低色素性轻度贫血类似。</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维生素A缺乏的预防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小年龄儿童是预防维生素A缺乏的主要对象，应坚持母乳喂养，孕妇和乳母多食富含维生素A的食物，或补充多种微量营养素。无法母乳喂养的婴儿采用婴儿配方奶粉喂养，其中大多添加了相应的微量元素。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家长应注意儿童膳食的营养平衡，让儿童经常食用富含维生素A的动物性食物，如乳制品、蛋黄、鱼肝油、肝泥等食物都是维生素A的良好来源。</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水溶性维生素缺乏的临床表现及预防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维生素B</a:t>
            </a:r>
            <a:r>
              <a:rPr lang="zh-CN" altLang="en-US" sz="1900" baseline="-25000" dirty="0">
                <a:solidFill>
                  <a:schemeClr val="bg2">
                    <a:lumMod val="25000"/>
                  </a:schemeClr>
                </a:solidFill>
                <a:latin typeface="微软雅黑" panose="020B0503020204020204" charset="-122"/>
                <a:ea typeface="微软雅黑" panose="020B0503020204020204" charset="-122"/>
              </a:rPr>
              <a:t>9</a:t>
            </a:r>
            <a:r>
              <a:rPr lang="zh-CN" altLang="en-US" sz="1900" dirty="0">
                <a:solidFill>
                  <a:schemeClr val="bg2">
                    <a:lumMod val="25000"/>
                  </a:schemeClr>
                </a:solidFill>
                <a:latin typeface="微软雅黑" panose="020B0503020204020204" charset="-122"/>
                <a:ea typeface="微软雅黑" panose="020B0503020204020204" charset="-122"/>
              </a:rPr>
              <a:t>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9</a:t>
            </a:r>
            <a:r>
              <a:rPr lang="zh-CN" altLang="en-US" sz="1900" dirty="0">
                <a:solidFill>
                  <a:schemeClr val="bg2">
                    <a:lumMod val="25000"/>
                  </a:schemeClr>
                </a:solidFill>
                <a:latin typeface="微软雅黑" panose="020B0503020204020204" charset="-122"/>
                <a:ea typeface="微软雅黑" panose="020B0503020204020204" charset="-122"/>
              </a:rPr>
              <a:t>缺乏的特征包括中性粒细胞分叶过多、巨幼样变和贫血。锌和维生素B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缺乏的患儿也可出现血清维生素B</a:t>
            </a:r>
            <a:r>
              <a:rPr lang="zh-CN" altLang="en-US" sz="1900" baseline="-25000" dirty="0">
                <a:solidFill>
                  <a:schemeClr val="bg2">
                    <a:lumMod val="25000"/>
                  </a:schemeClr>
                </a:solidFill>
                <a:latin typeface="微软雅黑" panose="020B0503020204020204" charset="-122"/>
                <a:ea typeface="微软雅黑" panose="020B0503020204020204" charset="-122"/>
              </a:rPr>
              <a:t>9</a:t>
            </a:r>
            <a:r>
              <a:rPr lang="zh-CN" altLang="en-US" sz="1900" dirty="0">
                <a:solidFill>
                  <a:schemeClr val="bg2">
                    <a:lumMod val="25000"/>
                  </a:schemeClr>
                </a:solidFill>
                <a:latin typeface="微软雅黑" panose="020B0503020204020204" charset="-122"/>
                <a:ea typeface="微软雅黑" panose="020B0503020204020204" charset="-122"/>
              </a:rPr>
              <a:t>水平低，诸如服用苯巴比妥等抗癫痫药物也会增加对维生素B</a:t>
            </a:r>
            <a:r>
              <a:rPr lang="zh-CN" altLang="en-US" sz="1900" baseline="-25000" dirty="0">
                <a:solidFill>
                  <a:schemeClr val="bg2">
                    <a:lumMod val="25000"/>
                  </a:schemeClr>
                </a:solidFill>
                <a:latin typeface="微软雅黑" panose="020B0503020204020204" charset="-122"/>
                <a:ea typeface="微软雅黑" panose="020B0503020204020204" charset="-122"/>
              </a:rPr>
              <a:t>9</a:t>
            </a:r>
            <a:r>
              <a:rPr lang="zh-CN" altLang="en-US" sz="1900" dirty="0">
                <a:solidFill>
                  <a:schemeClr val="bg2">
                    <a:lumMod val="25000"/>
                  </a:schemeClr>
                </a:solidFill>
                <a:latin typeface="微软雅黑" panose="020B0503020204020204" charset="-122"/>
                <a:ea typeface="微软雅黑" panose="020B0503020204020204" charset="-122"/>
              </a:rPr>
              <a:t>的需求。</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a:t>
            </a:r>
            <a:r>
              <a:rPr lang="zh-CN" altLang="en-US" sz="1900" dirty="0">
                <a:solidFill>
                  <a:schemeClr val="bg2">
                    <a:lumMod val="25000"/>
                  </a:schemeClr>
                </a:solidFill>
                <a:latin typeface="微软雅黑" panose="020B0503020204020204" charset="-122"/>
                <a:ea typeface="微软雅黑" panose="020B0503020204020204" charset="-122"/>
              </a:rPr>
              <a:t> 对于存在急性营养不良的儿童，使用世界卫生组织推荐的治疗性食物，可以经验性地补充叶酸。同时给予足量的锌也很重要（治疗性食物中也包括锌），因为维生素B</a:t>
            </a:r>
            <a:r>
              <a:rPr lang="zh-CN" altLang="en-US" sz="1900" baseline="-25000" dirty="0">
                <a:solidFill>
                  <a:schemeClr val="bg2">
                    <a:lumMod val="25000"/>
                  </a:schemeClr>
                </a:solidFill>
                <a:latin typeface="微软雅黑" panose="020B0503020204020204" charset="-122"/>
                <a:ea typeface="微软雅黑" panose="020B0503020204020204" charset="-122"/>
              </a:rPr>
              <a:t>9</a:t>
            </a:r>
            <a:r>
              <a:rPr lang="zh-CN" altLang="en-US" sz="1900" dirty="0">
                <a:solidFill>
                  <a:schemeClr val="bg2">
                    <a:lumMod val="25000"/>
                  </a:schemeClr>
                </a:solidFill>
                <a:latin typeface="微软雅黑" panose="020B0503020204020204" charset="-122"/>
                <a:ea typeface="微软雅黑" panose="020B0503020204020204" charset="-122"/>
              </a:rPr>
              <a:t>会抑制锌吸收。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缺乏通常会引起脚气病，特征为高输出性心肌病和多神经炎。婴儿脚气病多发生于小儿正在接受未添加维生素B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的高营养液或煮沸奶喂养，或由存在维生素B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缺乏的母亲进行母乳喂养。脚气病婴儿存在特征性的声音嘶哑或无声性哭泣，由喉麻痹引起。</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a:t>
            </a:r>
            <a:r>
              <a:rPr lang="zh-CN" altLang="en-US" sz="1900" dirty="0">
                <a:solidFill>
                  <a:schemeClr val="bg2">
                    <a:lumMod val="25000"/>
                  </a:schemeClr>
                </a:solidFill>
                <a:latin typeface="微软雅黑" panose="020B0503020204020204" charset="-122"/>
                <a:ea typeface="微软雅黑" panose="020B0503020204020204" charset="-122"/>
              </a:rPr>
              <a:t> 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主要存在于酵母、豆类、猪肉、糙米、全谷类等食物中，而在白米（“抛光”大米）或小麦粉等经过精加工的白色谷物中含量很低，因为加工过程会导致维生素B1损失。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 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缺乏的典型特征为咽痛、咽黏膜充血、黏膜水肿、唇炎、口炎、口角炎、舌炎（也称洋红舌）、角膜血管形成、正细胞正色素性贫血以及脂溢性皮炎等。</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 </a:t>
            </a: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存在于许多食物中，包括奶制品、蛋类、肉类、鱼类、绿色蔬菜、酵母和强化食品（强化谷物和面包）中。</a:t>
            </a:r>
          </a:p>
        </p:txBody>
      </p:sp>
      <p:pic>
        <p:nvPicPr>
          <p:cNvPr id="5" name="图片 4"/>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7459345" y="3429000"/>
            <a:ext cx="2216150" cy="28905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0827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 维生素B</a:t>
            </a:r>
            <a:r>
              <a:rPr lang="zh-CN" altLang="en-US" sz="1900" baseline="-25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缺乏可导致糙皮病伴皮炎、腹泻、痴呆和无力。皮炎局限于身体的日光暴露区域，表现为皮肤干燥、开裂、过度角化和色素沉着过度。同时存在水样腹泻及结肠炎，也可能发生呕吐。神经系统表现包括周围神经病变、易激惹、头痛、失眠、失忆、情绪不稳定、伴谵妄和紧张症的中毒性精神病、癫痫发作及昏迷。口腔表现包括唇干裂、口角裂、舌萎缩、菌状乳头肥大，以及口腔疼痛性炎症，明显地表现为小儿拒绝进食。</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a:t>
            </a:r>
            <a:r>
              <a:rPr lang="zh-CN" altLang="en-US" sz="1900" dirty="0">
                <a:solidFill>
                  <a:schemeClr val="bg2">
                    <a:lumMod val="25000"/>
                  </a:schemeClr>
                </a:solidFill>
                <a:latin typeface="微软雅黑" panose="020B0503020204020204" charset="-122"/>
                <a:ea typeface="微软雅黑" panose="020B0503020204020204" charset="-122"/>
              </a:rPr>
              <a:t> 维生素B</a:t>
            </a:r>
            <a:r>
              <a:rPr lang="zh-CN" altLang="en-US" sz="1900" baseline="-25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广泛分布于植物性和动物性食品中。优质来源包括酵母、肉类（尤其是肝脏）、谷物、豆类、经碱处理的玉米（如玉米饼中使用的玉米）和种子类食物。高蛋白膳食（如蛋白质摄入量为100g/d）可以维持足够的维生素B</a:t>
            </a:r>
            <a:r>
              <a:rPr lang="zh-CN" altLang="en-US" sz="1900" baseline="-25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水平，因为色氨酸可以在肝脏内转换为维生素B</a:t>
            </a:r>
            <a:r>
              <a:rPr lang="zh-CN" altLang="en-US" sz="1900" baseline="-25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衍生物。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（5） 维生素B</a:t>
            </a:r>
            <a:r>
              <a:rPr lang="zh-CN" altLang="en-US" sz="1900" baseline="-25000" dirty="0">
                <a:solidFill>
                  <a:schemeClr val="bg2">
                    <a:lumMod val="25000"/>
                  </a:schemeClr>
                </a:solidFill>
                <a:latin typeface="微软雅黑" panose="020B0503020204020204" charset="-122"/>
                <a:ea typeface="微软雅黑" panose="020B0503020204020204" charset="-122"/>
              </a:rPr>
              <a:t>6</a:t>
            </a:r>
            <a:r>
              <a:rPr lang="zh-CN" altLang="en-US" sz="1900" dirty="0">
                <a:solidFill>
                  <a:schemeClr val="bg2">
                    <a:lumMod val="25000"/>
                  </a:schemeClr>
                </a:solidFill>
                <a:latin typeface="微软雅黑" panose="020B0503020204020204" charset="-122"/>
                <a:ea typeface="微软雅黑" panose="020B0503020204020204" charset="-122"/>
              </a:rPr>
              <a:t>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6</a:t>
            </a:r>
            <a:r>
              <a:rPr lang="zh-CN" altLang="en-US" sz="1900" dirty="0">
                <a:solidFill>
                  <a:schemeClr val="bg2">
                    <a:lumMod val="25000"/>
                  </a:schemeClr>
                </a:solidFill>
                <a:latin typeface="微软雅黑" panose="020B0503020204020204" charset="-122"/>
                <a:ea typeface="微软雅黑" panose="020B0503020204020204" charset="-122"/>
              </a:rPr>
              <a:t>缺乏表现为非特异性口炎、舌炎、唇干裂、易激惹、意识模糊、体重减轻和抑郁。青少年缺乏维生素B</a:t>
            </a:r>
            <a:r>
              <a:rPr lang="zh-CN" altLang="en-US" sz="1900" baseline="-25000" dirty="0">
                <a:solidFill>
                  <a:schemeClr val="bg2">
                    <a:lumMod val="25000"/>
                  </a:schemeClr>
                </a:solidFill>
                <a:latin typeface="微软雅黑" panose="020B0503020204020204" charset="-122"/>
                <a:ea typeface="微软雅黑" panose="020B0503020204020204" charset="-122"/>
              </a:rPr>
              <a:t>6</a:t>
            </a:r>
            <a:r>
              <a:rPr lang="zh-CN" altLang="en-US" sz="1900" dirty="0">
                <a:solidFill>
                  <a:schemeClr val="bg2">
                    <a:lumMod val="25000"/>
                  </a:schemeClr>
                </a:solidFill>
                <a:latin typeface="微软雅黑" panose="020B0503020204020204" charset="-122"/>
                <a:ea typeface="微软雅黑" panose="020B0503020204020204" charset="-122"/>
              </a:rPr>
              <a:t>时会发生周围性神经病变，而较年幼儿童会发生脑病伴癫痫发作。</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 </a:t>
            </a:r>
            <a:r>
              <a:rPr lang="zh-CN" altLang="en-US" sz="1900" dirty="0">
                <a:solidFill>
                  <a:schemeClr val="bg2">
                    <a:lumMod val="25000"/>
                  </a:schemeClr>
                </a:solidFill>
                <a:latin typeface="微软雅黑" panose="020B0503020204020204" charset="-122"/>
                <a:ea typeface="微软雅黑" panose="020B0503020204020204" charset="-122"/>
              </a:rPr>
              <a:t>吡哆醇和吡哆胺主要存在于植物性食物中；吡哆醛主要来自动物性食物。肉类、谷类、蔬菜和坚果是维生素B</a:t>
            </a:r>
            <a:r>
              <a:rPr lang="zh-CN" altLang="en-US" sz="1900" baseline="-25000" dirty="0">
                <a:solidFill>
                  <a:schemeClr val="bg2">
                    <a:lumMod val="25000"/>
                  </a:schemeClr>
                </a:solidFill>
                <a:latin typeface="微软雅黑" panose="020B0503020204020204" charset="-122"/>
                <a:ea typeface="微软雅黑" panose="020B0503020204020204" charset="-122"/>
              </a:rPr>
              <a:t>6</a:t>
            </a:r>
            <a:r>
              <a:rPr lang="zh-CN" altLang="en-US" sz="1900" dirty="0">
                <a:solidFill>
                  <a:schemeClr val="bg2">
                    <a:lumMod val="25000"/>
                  </a:schemeClr>
                </a:solidFill>
                <a:latin typeface="微软雅黑" panose="020B0503020204020204" charset="-122"/>
                <a:ea typeface="微软雅黑" panose="020B0503020204020204" charset="-122"/>
              </a:rPr>
              <a:t>的最佳来源。烹煮、食品加工和存储会导致维生素B</a:t>
            </a:r>
            <a:r>
              <a:rPr lang="zh-CN" altLang="en-US" sz="1900" baseline="-25000" dirty="0">
                <a:solidFill>
                  <a:schemeClr val="bg2">
                    <a:lumMod val="25000"/>
                  </a:schemeClr>
                </a:solidFill>
                <a:latin typeface="微软雅黑" panose="020B0503020204020204" charset="-122"/>
                <a:ea typeface="微软雅黑" panose="020B0503020204020204" charset="-122"/>
              </a:rPr>
              <a:t>6</a:t>
            </a:r>
            <a:r>
              <a:rPr lang="zh-CN" altLang="en-US" sz="1900" dirty="0">
                <a:solidFill>
                  <a:schemeClr val="bg2">
                    <a:lumMod val="25000"/>
                  </a:schemeClr>
                </a:solidFill>
                <a:latin typeface="微软雅黑" panose="020B0503020204020204" charset="-122"/>
                <a:ea typeface="微软雅黑" panose="020B0503020204020204" charset="-122"/>
              </a:rPr>
              <a:t>利用度降低10%—50%。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10196195" cy="479996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小明，男孩，18个月。在托班就读的过程中，老师发现小明最近6个月体重几乎没有增长。原来小明每日饮食以面条为主，偶尔有牛奶，但量少，数月来生长迟缓，体重不增，并且常常感冒咳嗽。虽然小明睡眠还不错，大小便也正常，但老师仍强烈建议家长带小明到医院进行检查。</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经医生检查后发现，小明呈消瘦样，皮肤黏膜非常松弛，皮下的脂肪薄，头发又稀又少，而且皮肤很干燥，体重位于同性别、同年龄参照人群均值减2—3SD区间内，身高72cm，头围47m，前囟门已闭合。查体没有看到明显的外伤痕迹，精神发育测试是正常的。血常规实验室检查显示： 白细胞5.5×10</a:t>
            </a:r>
            <a:r>
              <a:rPr lang="zh-CN" altLang="en-US" sz="2000" b="0" baseline="30000" dirty="0">
                <a:solidFill>
                  <a:schemeClr val="tx1">
                    <a:lumMod val="85000"/>
                    <a:lumOff val="15000"/>
                  </a:schemeClr>
                </a:solidFill>
                <a:latin typeface="楷体" panose="02010609060101010101" charset="-122"/>
                <a:ea typeface="楷体" panose="02010609060101010101" charset="-122"/>
                <a:cs typeface="楷体" panose="02010609060101010101" charset="-122"/>
              </a:rPr>
              <a:t>9</a:t>
            </a: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/L，血红蛋白95g/L，红细胞平均血红蛋白体积偏低，红细胞平均血红蛋白浓度偏低，白蛋白偏低，血糖正常。</a:t>
            </a:r>
          </a:p>
        </p:txBody>
      </p:sp>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 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缺乏在儿童中较为罕见，但可发生于由严格素食母亲进行纯母乳喂养的婴儿身上，或胃肠手术后、恶性贫血所致维生素B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吸收不良的小儿身上。对于营养不良的儿童，亚临床型维生素B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缺乏会导致身高和体重增加不良。明显的维生素B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缺乏还可导致巨幼红细胞性贫血、萎缩性舌炎、神经病变和中枢神经系统脱髓鞘。小儿还可以出现无力、生长迟滞、发育迟缓、无热性惊厥、不自主运动、眼球震颤和易激惹。严重者可出现认知障碍。</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 </a:t>
            </a:r>
            <a:r>
              <a:rPr lang="zh-CN" altLang="en-US" sz="1900" dirty="0">
                <a:solidFill>
                  <a:schemeClr val="bg2">
                    <a:lumMod val="25000"/>
                  </a:schemeClr>
                </a:solidFill>
                <a:latin typeface="微软雅黑" panose="020B0503020204020204" charset="-122"/>
                <a:ea typeface="微软雅黑" panose="020B0503020204020204" charset="-122"/>
              </a:rPr>
              <a:t>饮食多样的人群大多无需采取具体的干预措施来预防维生素B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下述情况会增加维生素B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缺乏的发生风险： </a:t>
            </a:r>
          </a:p>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①严格素食或素食。</a:t>
            </a: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存在于多种动物性食物中，但不存在于植物性食物中。虽从沾染到植物上的土壤或者奶、蛋中有可能获得一些，但严格素食者一般需补充维生素B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以确保充足。</a:t>
            </a:r>
          </a:p>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②胃部手术或减肥手术。</a:t>
            </a:r>
            <a:r>
              <a:rPr lang="zh-CN" altLang="en-US" sz="1900" dirty="0">
                <a:solidFill>
                  <a:schemeClr val="bg2">
                    <a:lumMod val="25000"/>
                  </a:schemeClr>
                </a:solidFill>
                <a:latin typeface="微软雅黑" panose="020B0503020204020204" charset="-122"/>
                <a:ea typeface="微软雅黑" panose="020B0503020204020204" charset="-122"/>
              </a:rPr>
              <a:t>许多接受过减肥手术或其他胃部手术的小儿（例如胃次全切除治疗溃疡疾病）会发生维生素B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缺乏，这是因为胃壁细胞分泌的内因子不足。</a:t>
            </a:r>
          </a:p>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③小肠疾病。</a:t>
            </a:r>
            <a:r>
              <a:rPr lang="zh-CN" altLang="en-US" sz="1900" dirty="0">
                <a:solidFill>
                  <a:schemeClr val="bg2">
                    <a:lumMod val="25000"/>
                  </a:schemeClr>
                </a:solidFill>
                <a:latin typeface="微软雅黑" panose="020B0503020204020204" charset="-122"/>
                <a:ea typeface="微软雅黑" panose="020B0503020204020204" charset="-122"/>
              </a:rPr>
              <a:t>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内因子复合物在回肠末端吸收，所以小肠疾病可能导致维生素B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缺乏，这些小儿需要定期监测体内维生素B</a:t>
            </a:r>
            <a:r>
              <a:rPr lang="zh-CN" altLang="en-US" sz="1900" baseline="-25000" dirty="0">
                <a:solidFill>
                  <a:schemeClr val="bg2">
                    <a:lumMod val="25000"/>
                  </a:schemeClr>
                </a:solidFill>
                <a:latin typeface="微软雅黑" panose="020B0503020204020204" charset="-122"/>
                <a:ea typeface="微软雅黑" panose="020B0503020204020204" charset="-122"/>
              </a:rPr>
              <a:t>12</a:t>
            </a:r>
            <a:r>
              <a:rPr lang="zh-CN" altLang="en-US" sz="1900" dirty="0">
                <a:solidFill>
                  <a:schemeClr val="bg2">
                    <a:lumMod val="25000"/>
                  </a:schemeClr>
                </a:solidFill>
                <a:latin typeface="微软雅黑" panose="020B0503020204020204" charset="-122"/>
                <a:ea typeface="微软雅黑" panose="020B0503020204020204" charset="-122"/>
              </a:rPr>
              <a:t>的含量，必要时补充。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a:t>
            </a:r>
            <a:r>
              <a:rPr lang="en-US" altLang="zh-CN" sz="1900" dirty="0">
                <a:solidFill>
                  <a:schemeClr val="bg2">
                    <a:lumMod val="25000"/>
                  </a:schemeClr>
                </a:solidFill>
                <a:latin typeface="微软雅黑" panose="020B0503020204020204" charset="-122"/>
                <a:ea typeface="微软雅黑" panose="020B0503020204020204" charset="-122"/>
                <a:sym typeface="+mn-ea"/>
              </a:rPr>
              <a:t>7</a:t>
            </a:r>
            <a:r>
              <a:rPr lang="zh-CN" altLang="en-US" sz="1900" dirty="0">
                <a:solidFill>
                  <a:schemeClr val="bg2">
                    <a:lumMod val="25000"/>
                  </a:schemeClr>
                </a:solidFill>
                <a:latin typeface="微软雅黑" panose="020B0503020204020204" charset="-122"/>
                <a:ea typeface="微软雅黑" panose="020B0503020204020204" charset="-122"/>
                <a:sym typeface="+mn-ea"/>
              </a:rPr>
              <a:t>） </a:t>
            </a:r>
            <a:r>
              <a:rPr lang="zh-CN" altLang="en-US" sz="1900" dirty="0">
                <a:solidFill>
                  <a:schemeClr val="bg2">
                    <a:lumMod val="25000"/>
                  </a:schemeClr>
                </a:solidFill>
                <a:latin typeface="微软雅黑" panose="020B0503020204020204" charset="-122"/>
                <a:ea typeface="微软雅黑" panose="020B0503020204020204" charset="-122"/>
              </a:rPr>
              <a:t>维生素C缺乏的临床表现及预防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维生素C缺乏可导致坏血病。明显的坏血病表现为出血（瘀点、瘀斑和牙龈出血）、毛囊角化过度症、溶血性贫血、疑病症、癔症、抑郁和乏力。婴幼儿坏血病通常表现为易激惹、四肢疼痛所致的假性瘫痪、生长迟滞和牙龈出血。维生素C缺乏的特异性表现包括大腿和臀部的毛囊突出，长出有特征性螺旋形外观的卷曲碎断毛发，皮肤上的瘀点有围绕中央红斑的特征性白色晕环。</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预防：</a:t>
            </a:r>
            <a:r>
              <a:rPr lang="zh-CN" altLang="en-US" sz="1900" dirty="0">
                <a:solidFill>
                  <a:schemeClr val="bg2">
                    <a:lumMod val="25000"/>
                  </a:schemeClr>
                </a:solidFill>
                <a:latin typeface="微软雅黑" panose="020B0503020204020204" charset="-122"/>
                <a:ea typeface="微软雅黑" panose="020B0503020204020204" charset="-122"/>
              </a:rPr>
              <a:t> 维生素C的重要食物来源有柑橘类水果、西红柿、土豆、甘蓝、花椰菜、西兰花、草莓、卷心菜和菠菜。膳食中维生素C的供应量高度取决于食物加工过程，因为氧化条件下食物中的活性维生素C会被破坏。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膳食纤维缺乏的临床表现及预防</a:t>
            </a:r>
          </a:p>
          <a:p>
            <a:pPr indent="504190" algn="just" fontAlgn="auto">
              <a:lnSpc>
                <a:spcPct val="175000"/>
              </a:lnSpc>
              <a:buClrTx/>
              <a:buSzTx/>
              <a:buFontTx/>
            </a:pPr>
            <a:r>
              <a:rPr lang="zh-CN" altLang="en-US" sz="1900" b="1" dirty="0">
                <a:solidFill>
                  <a:schemeClr val="tx1">
                    <a:lumMod val="75000"/>
                    <a:lumOff val="25000"/>
                  </a:schemeClr>
                </a:solidFill>
                <a:cs typeface="+mn-ea"/>
              </a:rPr>
              <a:t>1. 膳食纤维缺乏的临床表现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膳食纤维存在于果蔬和谷类中，大多未经消化即排出体外，但可影响其他食物的消化，并改善排便。膳食纤维有两类： 一类是</a:t>
            </a:r>
            <a:r>
              <a:rPr lang="zh-CN" altLang="en-US" sz="1900" b="1" dirty="0">
                <a:solidFill>
                  <a:srgbClr val="7DCEA1"/>
                </a:solidFill>
                <a:latin typeface="微软雅黑" panose="020B0503020204020204" charset="-122"/>
                <a:ea typeface="微软雅黑" panose="020B0503020204020204" charset="-122"/>
              </a:rPr>
              <a:t>可溶性纤维</a:t>
            </a:r>
            <a:r>
              <a:rPr lang="zh-CN" altLang="en-US" sz="1900" dirty="0">
                <a:solidFill>
                  <a:schemeClr val="bg2">
                    <a:lumMod val="25000"/>
                  </a:schemeClr>
                </a:solidFill>
                <a:latin typeface="微软雅黑" panose="020B0503020204020204" charset="-122"/>
                <a:ea typeface="微软雅黑" panose="020B0503020204020204" charset="-122"/>
              </a:rPr>
              <a:t>，存在于水果、燕麦、大麦和豆类中；另一类是</a:t>
            </a:r>
            <a:r>
              <a:rPr lang="zh-CN" altLang="en-US" sz="1900" b="1" dirty="0">
                <a:solidFill>
                  <a:srgbClr val="7DCEA1"/>
                </a:solidFill>
                <a:latin typeface="微软雅黑" panose="020B0503020204020204" charset="-122"/>
                <a:ea typeface="微软雅黑" panose="020B0503020204020204" charset="-122"/>
              </a:rPr>
              <a:t>不可溶性纤维</a:t>
            </a:r>
            <a:r>
              <a:rPr lang="zh-CN" altLang="en-US" sz="1900" dirty="0">
                <a:solidFill>
                  <a:schemeClr val="bg2">
                    <a:lumMod val="25000"/>
                  </a:schemeClr>
                </a:solidFill>
                <a:latin typeface="微软雅黑" panose="020B0503020204020204" charset="-122"/>
                <a:ea typeface="微软雅黑" panose="020B0503020204020204" charset="-122"/>
              </a:rPr>
              <a:t>，存在于小麦、黑麦和其他谷类中。摄入膳食纤维可帮助改善便秘、痔疮和腹泻等问题，对控便困难者还有助于防止大便失禁。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足量摄入膳食纤维还可帮助降低心脏疾病、脑卒中和2型糖尿病的风险，因为其有助于降低胆固醇和控制血糖。</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膳食纤维缺乏的预防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膳食纤维的目标摄入量为至少</a:t>
            </a:r>
            <a:r>
              <a:rPr lang="zh-CN" altLang="en-US" sz="1900" b="1" dirty="0">
                <a:solidFill>
                  <a:srgbClr val="7DCEA1"/>
                </a:solidFill>
                <a:latin typeface="微软雅黑" panose="020B0503020204020204" charset="-122"/>
                <a:ea typeface="微软雅黑" panose="020B0503020204020204" charset="-122"/>
              </a:rPr>
              <a:t>25g/2000kcal</a:t>
            </a:r>
            <a:r>
              <a:rPr lang="zh-CN" altLang="en-US" sz="1900" dirty="0">
                <a:solidFill>
                  <a:schemeClr val="bg2">
                    <a:lumMod val="25000"/>
                  </a:schemeClr>
                </a:solidFill>
                <a:latin typeface="微软雅黑" panose="020B0503020204020204" charset="-122"/>
                <a:ea typeface="微软雅黑" panose="020B0503020204020204" charset="-122"/>
              </a:rPr>
              <a:t>。针对儿童，可通过年龄来计算膳食纤维的目标摄入量： 儿童的年龄加上5作为每日推荐摄入克数。大多数水果或蔬菜1份的量（如1个苹果或梨，或半杯蔬菜）能提供约3g膳食纤维。推荐儿童摄入的高膳食纤维食物有西梅、苹果、橙子、香蕉、豌豆、青豆、四季豆、麦片、杏仁、花生和全谷物面包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如果无法从食物中摄入足量膳食纤维，可在饮食中加入小麦麸或服用纤维补充剂，后者有粉剂、片剂或纤维饼干等形式，如车前子（商品名： Metamucil、Konsyl）、甲基纤维素（商品名： Citrucel）和小麦糊精（商品名： Benefiber）。</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儿童单纯性肥胖</a:t>
            </a:r>
          </a:p>
        </p:txBody>
      </p:sp>
      <p:cxnSp>
        <p:nvCxnSpPr>
          <p:cNvPr id="10" name="直接连接符 9"/>
          <p:cNvCxnSpPr/>
          <p:nvPr>
            <p:custDataLst>
              <p:tags r:id="rId2"/>
            </p:custDataLst>
          </p:nvPr>
        </p:nvCxnSpPr>
        <p:spPr>
          <a:xfrm>
            <a:off x="1679575" y="1554114"/>
            <a:ext cx="32346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定义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BMI等于体重（以千克计）除以身高（以米计）的平方，其与肥胖状态及儿童超重的并发症相关。2—20岁人群的超重、肥胖体重状态分类如下： </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●超重： </a:t>
            </a:r>
            <a:r>
              <a:rPr lang="zh-CN" altLang="en-US" sz="1900" dirty="0">
                <a:solidFill>
                  <a:schemeClr val="bg2">
                    <a:lumMod val="25000"/>
                  </a:schemeClr>
                </a:solidFill>
                <a:latin typeface="微软雅黑" panose="020B0503020204020204" charset="-122"/>
                <a:ea typeface="微软雅黑" panose="020B0503020204020204" charset="-122"/>
              </a:rPr>
              <a:t>BMI≥同年龄同性别人群的第85百分位数，但&lt;第95百分位数。</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●肥胖：</a:t>
            </a:r>
            <a:r>
              <a:rPr lang="zh-CN" altLang="en-US" sz="1900" dirty="0">
                <a:solidFill>
                  <a:schemeClr val="bg2">
                    <a:lumMod val="25000"/>
                  </a:schemeClr>
                </a:solidFill>
                <a:latin typeface="微软雅黑" panose="020B0503020204020204" charset="-122"/>
                <a:ea typeface="微软雅黑" panose="020B0503020204020204" charset="-122"/>
              </a:rPr>
              <a:t> BMI≥同年龄同性别人群的第95百分位数。</a:t>
            </a:r>
          </a:p>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●重度肥胖：</a:t>
            </a:r>
            <a:r>
              <a:rPr lang="zh-CN" altLang="en-US" sz="1900" dirty="0">
                <a:solidFill>
                  <a:schemeClr val="bg2">
                    <a:lumMod val="25000"/>
                  </a:schemeClr>
                </a:solidFill>
                <a:latin typeface="微软雅黑" panose="020B0503020204020204" charset="-122"/>
                <a:ea typeface="微软雅黑" panose="020B0503020204020204" charset="-122"/>
              </a:rPr>
              <a:t> BMI≥第95百分位数对应值的120%，或BMI≥35kg/m2（取较低值），这大致对应BMI的第99百分位数。一些研究者还划分了另一个更肥胖的亚组，即BMI≥第95百分位数对应值的140%，或BMI≥40kg/m2，这相当于成人Ⅲ级肥胖。</a:t>
            </a:r>
          </a:p>
        </p:txBody>
      </p:sp>
    </p:spTree>
  </p:cSld>
  <p:clrMapOvr>
    <a:masterClrMapping/>
  </p:clrMapOvr>
  <p:transition spd="slow">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067550" cy="403225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临床表现</a:t>
            </a:r>
          </a:p>
          <a:p>
            <a:pPr indent="504190" algn="just" fontAlgn="auto">
              <a:lnSpc>
                <a:spcPct val="16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在由过度进食或过度喂养造成的肥胖者中，过多的脂肪常分布在躯干和外周。而生理性肥胖或库欣综合征的肥胖往往呈“水牛型”，其体脂分布集中于肩胛间区、面部、颈部和躯干上。</a:t>
            </a:r>
          </a:p>
          <a:p>
            <a:pPr indent="504190" algn="just" fontAlgn="auto">
              <a:lnSpc>
                <a:spcPct val="16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由内分泌和遗传因素引起的肥胖大多伴有身材矮小。内分泌性肥胖儿童（包括下丘脑垂体病变）的身高生长速度可能较慢；某些特殊类型的综合征，如普拉德-威利综合征患儿的身高常低于其遗传预测值，且/或没有青春期生长突增。</a:t>
            </a:r>
          </a:p>
        </p:txBody>
      </p:sp>
      <p:pic>
        <p:nvPicPr>
          <p:cNvPr id="17" name="图片 16"/>
          <p:cNvPicPr>
            <a:picLocks noChangeAspect="1"/>
          </p:cNvPicPr>
          <p:nvPr>
            <p:custDataLst>
              <p:tags r:id="rId1"/>
            </p:custDataLst>
          </p:nvPr>
        </p:nvPicPr>
        <p:blipFill>
          <a:blip r:embed="rId3"/>
          <a:stretch>
            <a:fillRect/>
          </a:stretch>
        </p:blipFill>
        <p:spPr>
          <a:xfrm>
            <a:off x="8019951" y="1530848"/>
            <a:ext cx="4172215" cy="3129161"/>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肥胖小儿往往伴有头、眼、耳、鼻、喉的异常，如： 肥胖和小头畸形可能是科恩综合征的特征；肥胖和视盘边界模糊可能提示假性脑瘤，它和肥胖相关的原因不明但并不少见；肥胖和眼球震颤或视觉问题提示可能存在下丘脑-垂体病变；肥胖和周围视网膜的色素斑块可能提示视网膜色素变性，如巴德-毕德氏综合征；肥胖和扁桃体增大可能提示阻塞性睡眠呼吸暂停；肥胖和牙釉质腐蚀可能提示小儿为进食障碍患者，有自我催吐现象。</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检查肥胖小儿的皮肤和毛发有助于评估内分泌性病因或并发症的征象： 肥胖和甲状腺功能减退症患者可能出现毛发干枯、粗糙或易脆；肥胖和皮肤条纹及瘀斑是库欣综合征的表现；肥胖和黑棘皮病可能提示2型糖尿病或胰岛素抵抗；肥胖和多毛症可能是多囊卵巢综合征和库欣综合征。</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肥胖小儿出现腹部压痛要当心胆囊疾病的发生，肥胖小儿还是脂肪肝的高危人群。肥胖小儿容易出现股骨头骨骺滑脱（髋部活动度受限、步态异常）或O形腿；另外，扁平足（平足症）在肥胖小儿中较常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肥胖小儿容易出现泌尿生殖系统和发育问题，如隐睾、小阴茎和阴囊发育不全，青春期延迟、缺失或性早熟等。</a:t>
            </a:r>
          </a:p>
        </p:txBody>
      </p:sp>
      <p:pic>
        <p:nvPicPr>
          <p:cNvPr id="22" name="图片 21"/>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7307580" y="3773170"/>
            <a:ext cx="2760345" cy="2760345"/>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预防</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BMI呈增加趋势时需要评估儿童的年龄和家庭生长模式。对于婴儿和学龄前儿童，体重或身高百分位数发生改变较为常见，这通常反映了追赶生长，即个体脱离宫内环境后生长情况发生调整，朝其遗传学潜能发展。相对而言，4岁以后则很少出现生长曲线的较大改变，例如BMI生长曲线上移两条主要的百分位数线。如果某儿童BMI低于第85百分位数，但每年增加超过3—4个单位（kg/m</a:t>
            </a:r>
            <a:r>
              <a:rPr lang="zh-CN" altLang="en-US" sz="1900" baseline="30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），并在4岁以后开始上移跨越百分位数线（对于年龄更小的儿童，BMI曲线呈陡峭上升趋势），那么该儿童有超重或肥胖的风险，所以若4岁以后出现生长曲线的较大改变，则需要高度警惕肥胖的发生可能性。</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10196195" cy="427672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医生告诉家长，小明患上了中度营养不良，主要原因是这6个月来营养单一，摄入量少。现在小明皮下脂肪菲薄，体重明显偏低，身高小于同性别、同年龄参照人群均值减3SD，并且伴有小细胞低色素性贫血以及低蛋白血症，这些都符合蛋白质—能量营养不良（中度）的诊断。需要立即给予临床干预治疗。</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医生建议治疗包括三个阶段： </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第一阶段主要调整内环境、治疗致命性并发症并去除病因。</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第二阶段主要纠正微量元素、维生素缺乏，继续补充能量及液体，补充能量100kcal/（kg·d），补充蛋白质1—1.5g/（kg·d），补充液体130ml/（kg·d）。</a:t>
            </a:r>
          </a:p>
        </p:txBody>
      </p:sp>
    </p:spTree>
  </p:cSld>
  <p:clrMapOvr>
    <a:masterClrMapping/>
  </p:clrMapOvr>
  <p:transition spd="slow">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第三节    食物不耐受</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5b86679b7a5f4_610"/>
          <p:cNvPicPr>
            <a:picLocks noChangeAspect="1"/>
          </p:cNvPicPr>
          <p:nvPr/>
        </p:nvPicPr>
        <p:blipFill>
          <a:blip r:embed="rId33"/>
          <a:stretch>
            <a:fillRect/>
          </a:stretch>
        </p:blipFill>
        <p:spPr>
          <a:xfrm>
            <a:off x="780415" y="3607435"/>
            <a:ext cx="3096260" cy="3096260"/>
          </a:xfrm>
          <a:prstGeom prst="rect">
            <a:avLst/>
          </a:prstGeom>
        </p:spPr>
      </p:pic>
    </p:spTree>
  </p:cSld>
  <p:clrMapOvr>
    <a:masterClrMapping/>
  </p:clrMapOvr>
  <p:transition spd="slow">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定义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欧洲临床免疫与过敏学会基于不同发病机制提出</a:t>
            </a:r>
            <a:r>
              <a:rPr lang="zh-CN" altLang="en-US" sz="1900" b="1" dirty="0">
                <a:solidFill>
                  <a:srgbClr val="7DCEA1"/>
                </a:solidFill>
                <a:latin typeface="微软雅黑" panose="020B0503020204020204" charset="-122"/>
                <a:ea typeface="微软雅黑" panose="020B0503020204020204" charset="-122"/>
              </a:rPr>
              <a:t>“食物不良反应”</a:t>
            </a:r>
            <a:r>
              <a:rPr lang="zh-CN" altLang="en-US" sz="1900" dirty="0">
                <a:solidFill>
                  <a:schemeClr val="bg2">
                    <a:lumMod val="25000"/>
                  </a:schemeClr>
                </a:solidFill>
                <a:latin typeface="微软雅黑" panose="020B0503020204020204" charset="-122"/>
                <a:ea typeface="微软雅黑" panose="020B0503020204020204" charset="-122"/>
              </a:rPr>
              <a:t>，食物不耐受是其中一种，属非免疫介导的反应，是对某一物质的异常的生理性应答，临床症状可累及胃肠道、呼吸道及皮肤等器官。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食物不耐受曾又被称为</a:t>
            </a:r>
            <a:r>
              <a:rPr lang="zh-CN" altLang="en-US" sz="1900" b="1" dirty="0">
                <a:solidFill>
                  <a:srgbClr val="7DCEA1"/>
                </a:solidFill>
                <a:latin typeface="微软雅黑" panose="020B0503020204020204" charset="-122"/>
                <a:ea typeface="微软雅黑" panose="020B0503020204020204" charset="-122"/>
              </a:rPr>
              <a:t>“非过敏性食物变态反应”</a:t>
            </a:r>
            <a:r>
              <a:rPr lang="zh-CN" altLang="en-US" sz="1900" dirty="0">
                <a:solidFill>
                  <a:schemeClr val="bg2">
                    <a:lumMod val="25000"/>
                  </a:schemeClr>
                </a:solidFill>
                <a:latin typeface="微软雅黑" panose="020B0503020204020204" charset="-122"/>
                <a:ea typeface="微软雅黑" panose="020B0503020204020204" charset="-122"/>
              </a:rPr>
              <a:t>。因反应迟发、呈剂量依赖、许多食物存在等因素，要确定机体对某一食物成分的非免疫性异常反应并不容易。</a:t>
            </a:r>
          </a:p>
        </p:txBody>
      </p:sp>
      <p:pic>
        <p:nvPicPr>
          <p:cNvPr id="2" name="图片 1"/>
          <p:cNvPicPr/>
          <p:nvPr>
            <p:custDataLst>
              <p:tags r:id="rId1"/>
            </p:custDataLst>
          </p:nvPr>
        </p:nvPicPr>
        <p:blipFill>
          <a:blip r:embed="rId3">
            <a:clrChange>
              <a:clrFrom>
                <a:srgbClr val="FDFDFD">
                  <a:alpha val="100000"/>
                </a:srgbClr>
              </a:clrFrom>
              <a:clrTo>
                <a:srgbClr val="FDFDFD">
                  <a:alpha val="100000"/>
                  <a:alpha val="0"/>
                </a:srgbClr>
              </a:clrTo>
            </a:clrChange>
          </a:blip>
          <a:stretch>
            <a:fillRect/>
          </a:stretch>
        </p:blipFill>
        <p:spPr>
          <a:xfrm>
            <a:off x="4714240" y="4137660"/>
            <a:ext cx="3950335" cy="2204720"/>
          </a:xfrm>
          <a:prstGeom prst="rect">
            <a:avLst/>
          </a:prstGeom>
          <a:noFill/>
          <a:ln w="9525">
            <a:noFill/>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16840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流行病学资料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食物不耐受的发生率，在人群约为</a:t>
            </a:r>
            <a:r>
              <a:rPr lang="zh-CN" altLang="en-US" sz="1900" b="1" dirty="0">
                <a:solidFill>
                  <a:srgbClr val="7DCEA1"/>
                </a:solidFill>
                <a:latin typeface="微软雅黑" panose="020B0503020204020204" charset="-122"/>
                <a:ea typeface="微软雅黑" panose="020B0503020204020204" charset="-122"/>
              </a:rPr>
              <a:t>15％—20％</a:t>
            </a:r>
            <a:r>
              <a:rPr lang="zh-CN" altLang="en-US" sz="1900" dirty="0">
                <a:solidFill>
                  <a:schemeClr val="bg2">
                    <a:lumMod val="25000"/>
                  </a:schemeClr>
                </a:solidFill>
                <a:latin typeface="微软雅黑" panose="020B0503020204020204" charset="-122"/>
                <a:ea typeface="微软雅黑" panose="020B0503020204020204" charset="-122"/>
              </a:rPr>
              <a:t>。</a:t>
            </a: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1290320" y="2194560"/>
            <a:ext cx="9611360" cy="4178935"/>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25538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临床表现往往无特异性，主要为消化道的表现，如腹胀、腹泻、腹痛、肠易激综合征；亦可涉及皮肤、呼吸系统。发生食物不耐受时，症状的严重程度往往更多与食物的摄入量直接相关，而对于免疫性食物过敏，即使是微量的食物也可引起严重的反应。</a:t>
            </a:r>
          </a:p>
        </p:txBody>
      </p:sp>
      <p:pic>
        <p:nvPicPr>
          <p:cNvPr id="3" name="图片 2"/>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7962900" y="1315085"/>
            <a:ext cx="3286760" cy="3275330"/>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rPr>
              <a:t>较为明确的食物不耐受包括： </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① 乳糖酶缺乏症（也称乳糖不耐受）。表现为摄入乳制品中的乳糖后出现腹胀、胃肠胀气、腹绞痛和/或腹泻等症状。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② 果糖吸收不良（也称果糖不耐受）。表现为摄入水果或水果甜味剂（包括高果糖玉米糖浆）后出现腹胀、胃肠胀气或腹泻。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③ 乙醇脱氢酶缺乏。表现为酒后皮肤潮红，常见于亚裔人群。</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④ 葡萄糖-6-磷酸脱氢酶（glucose</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6</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phosphate dehydrogenase，简称G6PD）缺乏症。表现为摄入蚕豆、红酒、豆科植物、蓝莓或某些药物（呋喃妥因、氨胺砜）后出现溶血反应，多见于男性。</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0827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⑤ 短链可发酵碳水化合物不耐受。摄入含有可发酵寡糖、双糖、单糖和多元醇的食物后出现胃肠气胀、腹痛、腹胀或腹泻等症状，统称为碳水化合物不耐受，在肠易激综合征患者中更常见。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⑥ 如果某些食物在特定的患者中诱发了偏头痛，则可将其视为食物不耐受的表现，该类食物通常生物胺含量较高。生物胺含量随食物的成熟、老化和变质而增加。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⑦ 肥大细胞活化。肥大细胞活化综合征患者可在不存在免疫球蛋白介导的食物过敏时出现肥大细胞活化的表现，包括摄入辛辣或陈年食物以及酒精后出现皮肤潮红、瘙痒、荨麻疹、腹泻或腹部绞痛。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⑧ 亚硫酸盐敏感。亚硝酸盐敏感多见于重度哮喘患者，这些患者从饮食中摄入亚硫酸盐后可出现哮鸣。</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高危人群食物不耐受与遗传因素有关。父母双方或一方有食物不耐受的幼儿，食物不耐受的患病率高于双亲正常的婴幼儿。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应教育家长了解相关科普知识，学会正确阅读食品标签，选择安全的食物。加强个人食物不耐受的观念，预防食物不耐受发生。</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第四节    微量元素异常的表现及预防</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157771_抱着奶瓶的可爱小女孩婴儿宝宝（企业商用）"/>
          <p:cNvPicPr>
            <a:picLocks noChangeAspect="1"/>
          </p:cNvPicPr>
          <p:nvPr/>
        </p:nvPicPr>
        <p:blipFill>
          <a:blip r:embed="rId33"/>
          <a:stretch>
            <a:fillRect/>
          </a:stretch>
        </p:blipFill>
        <p:spPr>
          <a:xfrm>
            <a:off x="447040" y="3497580"/>
            <a:ext cx="3171190" cy="3171190"/>
          </a:xfrm>
          <a:prstGeom prst="rect">
            <a:avLst/>
          </a:prstGeom>
        </p:spPr>
      </p:pic>
    </p:spTree>
  </p:cSld>
  <p:clrMapOvr>
    <a:masterClrMapping/>
  </p:clrMapOvr>
  <p:transition spd="slow">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铅中毒</a:t>
            </a:r>
          </a:p>
        </p:txBody>
      </p:sp>
      <p:cxnSp>
        <p:nvCxnSpPr>
          <p:cNvPr id="10" name="直接连接符 9"/>
          <p:cNvCxnSpPr/>
          <p:nvPr>
            <p:custDataLst>
              <p:tags r:id="rId2"/>
            </p:custDataLst>
          </p:nvPr>
        </p:nvCxnSpPr>
        <p:spPr>
          <a:xfrm>
            <a:off x="1679575" y="1554114"/>
            <a:ext cx="20345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儿童铅中毒的危险因素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岁以下（尤其是36月龄以下）的儿童比成人更易出现铅中毒，因为他们的血脑屏障功能不完全，铅可以进入到发育的神经系统中，且儿童身上更普遍地存在铁缺乏，铁缺乏可由铅中毒引起，也可通过胃肠道对铅的吸收增加而引起铅中毒。</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儿童一般通过摄入或吸入的方式接触环境中的铅。</a:t>
            </a:r>
            <a:r>
              <a:rPr lang="zh-CN" altLang="en-US" sz="1900" b="1" dirty="0">
                <a:solidFill>
                  <a:srgbClr val="7DCEA1"/>
                </a:solidFill>
                <a:latin typeface="微软雅黑" panose="020B0503020204020204" charset="-122"/>
                <a:ea typeface="微软雅黑" panose="020B0503020204020204" charset="-122"/>
              </a:rPr>
              <a:t>常见的铅来源包括：</a:t>
            </a:r>
            <a:r>
              <a:rPr lang="zh-CN" altLang="en-US" sz="1900" dirty="0">
                <a:solidFill>
                  <a:schemeClr val="bg2">
                    <a:lumMod val="25000"/>
                  </a:schemeClr>
                </a:solidFill>
                <a:latin typeface="微软雅黑" panose="020B0503020204020204" charset="-122"/>
                <a:ea typeface="微软雅黑" panose="020B0503020204020204" charset="-122"/>
              </a:rPr>
              <a:t>涂料屑或含铅涂层表面的铅尘，购买、贮藏或使用铅焊罐头及铅釉陶器盛放的食物和饮料，铅焊管中的水，汽车尾气或使用铅的工业。</a:t>
            </a:r>
            <a:r>
              <a:rPr lang="zh-CN" altLang="en-US" sz="1900" b="1" dirty="0">
                <a:solidFill>
                  <a:srgbClr val="7DCEA1"/>
                </a:solidFill>
                <a:latin typeface="微软雅黑" panose="020B0503020204020204" charset="-122"/>
                <a:ea typeface="微软雅黑" panose="020B0503020204020204" charset="-122"/>
              </a:rPr>
              <a:t>较少见的铅暴露来源包括：</a:t>
            </a:r>
            <a:r>
              <a:rPr lang="zh-CN" altLang="en-US" sz="1900" dirty="0">
                <a:solidFill>
                  <a:schemeClr val="bg2">
                    <a:lumMod val="25000"/>
                  </a:schemeClr>
                </a:solidFill>
                <a:latin typeface="微软雅黑" panose="020B0503020204020204" charset="-122"/>
                <a:ea typeface="微软雅黑" panose="020B0503020204020204" charset="-122"/>
              </a:rPr>
              <a:t>草药和民间药物、进口蜡笔和其他玩具、迷你百叶窗、化妆品、珠宝首饰及进口厨具。</a:t>
            </a:r>
          </a:p>
        </p:txBody>
      </p:sp>
    </p:spTree>
  </p:cSld>
  <p:clrMapOvr>
    <a:masterClrMapping/>
  </p:clrMapOvr>
  <p:transition spd="slow">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临床表现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铅易累及3大器官系统： 中枢神经系统和周围神经系统；血红素生物合成途径；肾脏系统，对肾脏系统和与之密切相关的心血管系统易造成损伤。</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对于儿童，最严重的症状发生在中枢神经系统，在较低水平时可出现轻微影响（如，智商下降和认知功能受损），而在较高水平时可产生严重影响（如，癫痫发作、脑病）。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儿童铅中毒的神经系统表现包括： 神经行为缺陷，如不可逆的神经认知功能缺陷。对于幼童来说，低水平的铅中毒可能导致永久性中枢神经系统损伤。针对不同人群的研究一致显示，血铅浓度高于10μg/dL（0.48μmol/L）会影响儿童的认知和行为发育。又有研究表明： 儿童处于血铅浓度小于7.5μg/dL（0.36μmol/L）的环境中，铅暴露也可引起认知缺陷。而且铅中毒对神经行为的影响似乎持续存在，至少部分会持续到青春期和成人期。</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6112510" cy="270700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第三阶段为合理喂养，实现追赶性生长。建议采用每100ml含能量100kcal、蛋白质2.9g的营养密度高的配方奶粉进行喂养。</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经过家人的精心照料以及医生的密切跟踪随访，3个月后小明的体重明显回升。</a:t>
            </a:r>
          </a:p>
        </p:txBody>
      </p:sp>
      <p:pic>
        <p:nvPicPr>
          <p:cNvPr id="2" name="图片 1" descr="卡通人物&#10;&#10;描述已自动生成"/>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rcRect l="34453" r="30255"/>
          <a:stretch>
            <a:fillRect/>
          </a:stretch>
        </p:blipFill>
        <p:spPr>
          <a:xfrm>
            <a:off x="8129905" y="635000"/>
            <a:ext cx="2792730" cy="5935980"/>
          </a:xfrm>
          <a:prstGeom prst="rect">
            <a:avLst/>
          </a:prstGeom>
        </p:spPr>
      </p:pic>
    </p:spTree>
  </p:cSld>
  <p:clrMapOvr>
    <a:masterClrMapping/>
  </p:clrMapOvr>
  <p:transition spd="slow">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当血铅浓度超过100—150μg/dL（4.8—7.2μmol/L）时可发生急性脑病，表现为持续性呕吐、意识状态改变或波动、共济失调、癫痫发作或昏迷。</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铅中毒还可造成听力损失，其主要发生在高频段，可能造成学习障碍和行为问题。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在儿童中，血铅浓度即便低于10μg/dL（0.48μmol/L）也可能对肾功能产生影响。长时间的铅暴露，则更甚。患儿可出现肾小管功能轻微异常，伴氨基酸尿、糖尿和低分子量蛋白排泄增加。</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高血铅儿童可能出现腹部铅绞痛，包括偶发性呕吐、间歇性腹痛和便秘。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儿童铅中毒在罕见情况下会导致贫血。长时间高水平的铅暴露会使红细胞寿命缩短。急性高水平铅中毒，即血铅浓度大于70μg/dL（3.4μmol/L）可导致溶血性贫血。</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铅中毒的预防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去除铅暴露的常见来源已使儿童铅中毒的发生率有所下降。由于元素铅无法降解，来自汽油和涂料及其他产品中的残留铅仍存在于环境中。在世界上很多贫穷地区，铅仍用于汽油、色素（如，涂料、化妆品和蜡笔）、陶瓷上釉、焊接、烹饪器皿、珠宝首饰、玩具，甚至药品中。虽然铅中毒的发病率和严重程度在下降，但每年仍有许多儿童的血铅浓度超过了参考值5μg/dL（0.24μmol/L）。</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因此，要避免孩子暴露于含有高铅水平物品的环境中，鼓励孩子饭前便后勤洗手，避免手口接触造成铅中毒。</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汞中毒</a:t>
            </a:r>
          </a:p>
        </p:txBody>
      </p:sp>
      <p:cxnSp>
        <p:nvCxnSpPr>
          <p:cNvPr id="10" name="直接连接符 9"/>
          <p:cNvCxnSpPr/>
          <p:nvPr>
            <p:custDataLst>
              <p:tags r:id="rId2"/>
            </p:custDataLst>
          </p:nvPr>
        </p:nvCxnSpPr>
        <p:spPr>
          <a:xfrm>
            <a:off x="1679575" y="1554114"/>
            <a:ext cx="20345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临床表现</a:t>
            </a:r>
          </a:p>
          <a:p>
            <a:pPr indent="504190" algn="just" fontAlgn="auto">
              <a:lnSpc>
                <a:spcPct val="175000"/>
              </a:lnSpc>
              <a:buClrTx/>
              <a:buSzTx/>
              <a:buFontTx/>
            </a:pPr>
            <a:r>
              <a:rPr lang="zh-CN" altLang="en-US" sz="1900" b="1" dirty="0">
                <a:solidFill>
                  <a:schemeClr val="tx1">
                    <a:lumMod val="75000"/>
                    <a:lumOff val="25000"/>
                  </a:schemeClr>
                </a:solidFill>
                <a:cs typeface="+mn-ea"/>
              </a:rPr>
              <a:t>1. 急性汞中毒</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呼吸道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短期高浓度汞蒸气吸入（1—3mg/m3），数小时即可出现急性汞中毒症状，如急性气管炎、细支气管炎，或化学性间质性肺炎，表现为咳嗽、发绀、呼吸困难，可伴有发热、寒战、胸痛、头痛、视力障碍、全身乏力等症状；肺部可听到湿啰音，白细胞计数增加。X线胸片可见一叶或两肺下部大片云雾状阴影，轻度可逐步缓解，重者可致气胸或肺水肿，引起呼吸衰竭和死亡。</a:t>
            </a:r>
          </a:p>
        </p:txBody>
      </p:sp>
    </p:spTree>
  </p:cSld>
  <p:clrMapOvr>
    <a:masterClrMapping/>
  </p:clrMapOvr>
  <p:transition spd="slow">
    <p:random/>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消化道</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因口服无机汞盐致口腔、咽喉灼痛，可出现黏膜坏死，严重者有喉头水肿；强烈刺激肠道黏膜，可出现剧烈恶心、呕吐、上腹痛，2—3日后出现腹泻，排出黏液便或脓血便等，严重者可致胃肠道穿孔。中毒后4—10日出现汞中毒性肾炎，重者1—2日即可发生，出现腰痛、少尿、管型和蛋白尿，可因急性肾衰竭而致死。</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肾脏损伤</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急性汞中毒时患者肾脏中的汞含量可高达70mg/kg。肾脏损伤主要在近曲小管，表现为细胞变性，坏死管腔内有蛋白样物质及脱落细胞，曲管细胞刷毛缘缺损，核糖体弥散，细胞质内空泡及无定形致密团块增加等。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chemeClr val="tx1">
                    <a:lumMod val="75000"/>
                    <a:lumOff val="25000"/>
                  </a:schemeClr>
                </a:solidFill>
                <a:cs typeface="+mn-ea"/>
              </a:rPr>
              <a:t>2. 慢性汞中毒</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多因长期低浓度吸入汞蒸气，可引起慢性中毒。慢性汞中毒症状隐匿，可出现两个综合征。</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肢痛病</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或称</a:t>
            </a:r>
            <a:r>
              <a:rPr lang="zh-CN" altLang="en-US" sz="1900" b="1" dirty="0">
                <a:solidFill>
                  <a:srgbClr val="7DCEA1"/>
                </a:solidFill>
                <a:latin typeface="微软雅黑" panose="020B0503020204020204" charset="-122"/>
                <a:ea typeface="微软雅黑" panose="020B0503020204020204" charset="-122"/>
              </a:rPr>
              <a:t>红皮病</a:t>
            </a:r>
            <a:r>
              <a:rPr lang="zh-CN" altLang="en-US" sz="1900" dirty="0">
                <a:solidFill>
                  <a:schemeClr val="bg2">
                    <a:lumMod val="25000"/>
                  </a:schemeClr>
                </a:solidFill>
                <a:latin typeface="微软雅黑" panose="020B0503020204020204" charset="-122"/>
                <a:ea typeface="微软雅黑" panose="020B0503020204020204" charset="-122"/>
              </a:rPr>
              <a:t>（pink disease）。多为元素汞或无机汞慢性暴露所致，表现为四肢皮肤发红、脱皮，主要发生于婴幼儿中，症状复杂。特异性表现是出汗、高血压、心跳加快、瘙痒、虚弱、肌张力减退、失眠、厌食；手掌足底出现典型粉红色斑块、皮丘、脱皮、瘙痒；口腔检查可发现口腔黏膜发红、牙水肿、口腔黏膜溃疡或牙齿脱落等。</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过敏症</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慢性汞中毒可发生特征性的人格变化，如神经精神症状，表现为记忆力减退、头痛、健忘、嗜睡、害羞退缩、压抑、沮丧、易激惹、情绪不稳、失眠等；动作不协调，表现为双手意向性肌肉震颤，以眼睑、舌、手指细微震颤为主等。严重时可出现全身性运动失调、步态不稳、吞咽及言语障碍；手指、腕、臂和下肢动作困难，向心性视野缩小；心律失常、心悸、心前区痛、Q</a:t>
            </a:r>
            <a:r>
              <a:rPr lang="en-US" altLang="zh-CN" sz="1900" dirty="0">
                <a:solidFill>
                  <a:schemeClr val="bg2">
                    <a:lumMod val="25000"/>
                  </a:schemeClr>
                </a:solidFill>
                <a:latin typeface="微软雅黑" panose="020B0503020204020204" charset="-122"/>
                <a:ea typeface="微软雅黑" panose="020B0503020204020204" charset="-122"/>
              </a:rPr>
              <a:t>-</a:t>
            </a:r>
            <a:r>
              <a:rPr lang="zh-CN" altLang="en-US" sz="1900" dirty="0">
                <a:solidFill>
                  <a:schemeClr val="bg2">
                    <a:lumMod val="25000"/>
                  </a:schemeClr>
                </a:solidFill>
                <a:latin typeface="微软雅黑" panose="020B0503020204020204" charset="-122"/>
                <a:ea typeface="微软雅黑" panose="020B0503020204020204" charset="-122"/>
              </a:rPr>
              <a:t>T间期延长等。部分重症患者可出现严重或完全性瘫痪，甚至死亡。</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美国职业安全卫生管理局规定，8小时工作期间汞空气浓度的允许暴露限值为100μg/m</a:t>
            </a:r>
            <a:r>
              <a:rPr lang="zh-CN" altLang="en-US" sz="1900" baseline="30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。但在以前，金银矿工和氯碱业工人的工作环境经常超过该限值，一些采矿操作中的空气汞浓度甚至高达500μg/m</a:t>
            </a:r>
            <a:r>
              <a:rPr lang="zh-CN" altLang="en-US" sz="1900" baseline="30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。这种水平的暴露常会对健康产生有临床意义的影响，包括神经心理异常、肺毒性和肾功能不全。大多数国家的职业阈限值已经降至50μg/m</a:t>
            </a:r>
            <a:r>
              <a:rPr lang="zh-CN" altLang="en-US" sz="1900" baseline="30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或更低。测量血液和尿液的汞水平有助于量化汞暴露程度。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多数情况下，空气汞浓度与尿液汞浓度呈线性关系。尿液汞浓度（μg/L）相当于空气汞浓度（μg/m</a:t>
            </a:r>
            <a:r>
              <a:rPr lang="zh-CN" altLang="en-US" sz="1900" baseline="30000" dirty="0">
                <a:solidFill>
                  <a:schemeClr val="bg2">
                    <a:lumMod val="25000"/>
                  </a:schemeClr>
                </a:solidFill>
                <a:latin typeface="微软雅黑" panose="020B0503020204020204" charset="-122"/>
                <a:ea typeface="微软雅黑" panose="020B0503020204020204" charset="-122"/>
              </a:rPr>
              <a:t>3</a:t>
            </a:r>
            <a:r>
              <a:rPr lang="zh-CN" altLang="en-US" sz="1900" dirty="0">
                <a:solidFill>
                  <a:schemeClr val="bg2">
                    <a:lumMod val="25000"/>
                  </a:schemeClr>
                </a:solidFill>
                <a:latin typeface="微软雅黑" panose="020B0503020204020204" charset="-122"/>
                <a:ea typeface="微软雅黑" panose="020B0503020204020204" charset="-122"/>
              </a:rPr>
              <a:t>）的1—2倍。牙科的汞蒸气暴露水平也已下降。对于牙科银汞合金中汞暴露引起的健康问题，只在因工作场所通风不良而持续高水平暴露的牙科工作者中有过报道，表现为疲劳、全身无力和厌食。</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避免汞暴露，需要对家长进行汞污染的有关知识教育，如被汞污染的草药制剂、水银温度计、含汞高的鱼类是日常生活汞的来源。因鱼类是含高蛋白质、高omega-3多不饱和脂肪酸的食物，很多家长都会为孩子选择，但要注意选择含汞量低的鱼类食物。</a:t>
            </a: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1233170" y="2803525"/>
            <a:ext cx="9792335" cy="2896235"/>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6395"/>
            <a:ext cx="9537700" cy="430085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46341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091832"/>
            <a:ext cx="8593758" cy="339026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正确进行体格测量是评价儿童营养状态的最基本方法。充足的微量元素和维生素有助于儿童生长及运动功能发育，减少贫血，改善婴幼儿期、学龄前期和学龄期儿童的功能状态。幼儿园提供多样丰富的活动可减少儿童超重和肥胖的发生。注意肥胖儿童的营养及运动小贴士，在幼儿园活动中尽量给予支持。鼓励食物不耐受的儿童家庭做好不耐受食物的笔记，在幼儿园准备餐食时要告诉食物准备人员，避免这些可疑食物。避免儿童接触高铅及高汞物品。鼓励孩子饭前便后勤洗手，避免手口接触造成的重金属中毒。</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31595" y="1624013"/>
            <a:ext cx="9537700" cy="4074795"/>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035212"/>
            <a:ext cx="8505334" cy="3390265"/>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 如何正确测量儿童的身高（长）和体重？</a:t>
            </a:r>
          </a:p>
          <a:p>
            <a:pPr indent="457200" algn="just">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 从营养和运动方面，哪些具体措施可以帮助儿童控制体重（各举例3项）？</a:t>
            </a:r>
          </a:p>
          <a:p>
            <a:pPr indent="457200" algn="just">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 试分析以下案例。</a:t>
            </a:r>
          </a:p>
          <a:p>
            <a:pPr indent="457200" algn="just">
              <a:lnSpc>
                <a:spcPct val="175000"/>
              </a:lnSpc>
              <a:buClrTx/>
              <a:buSzTx/>
              <a:buFontTx/>
              <a:buNone/>
            </a:pPr>
            <a:r>
              <a:rPr sz="1750" dirty="0">
                <a:solidFill>
                  <a:schemeClr val="tx1">
                    <a:lumMod val="85000"/>
                    <a:lumOff val="15000"/>
                  </a:schemeClr>
                </a:solidFill>
                <a:latin typeface="楷体" panose="02010609060101010101" charset="-122"/>
                <a:ea typeface="楷体" panose="02010609060101010101" charset="-122"/>
                <a:cs typeface="楷体" panose="02010609060101010101" charset="-122"/>
              </a:rPr>
              <a:t>成成是明明幼儿园的一名小班幼儿，现在入园有1个月了。老师发现成成常常喜欢坐着，运动跑步能力较慢，虽然看得出他很想和别的小朋友一起玩，但较胖的体型使他活动一会儿就气喘吁吁。</a:t>
            </a:r>
            <a:r>
              <a:rPr sz="175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每次来上学，成成的小书包里总是塞满了各种零食，他常常会饿。</a:t>
            </a:r>
            <a:endParaRPr sz="1750"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7" name="矩形: 圆角 6"/>
          <p:cNvSpPr/>
          <p:nvPr/>
        </p:nvSpPr>
        <p:spPr>
          <a:xfrm>
            <a:off x="1263015" y="1550035"/>
            <a:ext cx="9674860" cy="42227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15901</Words>
  <Application>Microsoft Office PowerPoint</Application>
  <PresentationFormat>宽屏</PresentationFormat>
  <Paragraphs>319</Paragraphs>
  <Slides>101</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101</vt:i4>
      </vt:variant>
    </vt:vector>
  </HeadingPairs>
  <TitlesOfParts>
    <vt:vector size="112" baseType="lpstr">
      <vt:lpstr>等线</vt:lpstr>
      <vt:lpstr>汉仪太极体简</vt:lpstr>
      <vt:lpstr>楷体</vt:lpstr>
      <vt:lpstr>宋体</vt:lpstr>
      <vt:lpstr>微软雅黑</vt:lpstr>
      <vt:lpstr>字魂27号-布丁体</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349</cp:revision>
  <dcterms:created xsi:type="dcterms:W3CDTF">2022-05-22T12:08:00Z</dcterms:created>
  <dcterms:modified xsi:type="dcterms:W3CDTF">2023-03-09T01:16:31Z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EED2520BD88E4945BCF299A63600B3E7</vt:lpwstr>
  </property>
  <property fmtid="{D5CDD505-2E9C-101B-9397-08002B2CF9AE}" pid="3" name="KSOProductBuildVer">
    <vt:lpwstr>2052-11.1.0.13703</vt:lpwstr>
  </property>
</Properties>
</file>