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0.xml" ContentType="application/vnd.openxmlformats-officedocument.presentationml.tags+xml"/>
  <Override PartName="/ppt/notesSlides/notesSlide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2.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3.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4.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2"/>
  </p:notesMasterIdLst>
  <p:handoutMasterIdLst>
    <p:handoutMasterId r:id="rId73"/>
  </p:handoutMasterIdLst>
  <p:sldIdLst>
    <p:sldId id="286" r:id="rId2"/>
    <p:sldId id="291" r:id="rId3"/>
    <p:sldId id="327" r:id="rId4"/>
    <p:sldId id="785" r:id="rId5"/>
    <p:sldId id="328" r:id="rId6"/>
    <p:sldId id="329" r:id="rId7"/>
    <p:sldId id="299" r:id="rId8"/>
    <p:sldId id="506" r:id="rId9"/>
    <p:sldId id="786" r:id="rId10"/>
    <p:sldId id="632" r:id="rId11"/>
    <p:sldId id="790" r:id="rId12"/>
    <p:sldId id="791" r:id="rId13"/>
    <p:sldId id="792" r:id="rId14"/>
    <p:sldId id="793" r:id="rId15"/>
    <p:sldId id="837" r:id="rId16"/>
    <p:sldId id="838" r:id="rId17"/>
    <p:sldId id="839" r:id="rId18"/>
    <p:sldId id="840" r:id="rId19"/>
    <p:sldId id="841" r:id="rId20"/>
    <p:sldId id="842" r:id="rId21"/>
    <p:sldId id="843" r:id="rId22"/>
    <p:sldId id="844" r:id="rId23"/>
    <p:sldId id="845" r:id="rId24"/>
    <p:sldId id="846" r:id="rId25"/>
    <p:sldId id="847" r:id="rId26"/>
    <p:sldId id="848" r:id="rId27"/>
    <p:sldId id="849" r:id="rId28"/>
    <p:sldId id="850" r:id="rId29"/>
    <p:sldId id="851" r:id="rId30"/>
    <p:sldId id="852" r:id="rId31"/>
    <p:sldId id="853" r:id="rId32"/>
    <p:sldId id="854" r:id="rId33"/>
    <p:sldId id="855" r:id="rId34"/>
    <p:sldId id="856" r:id="rId35"/>
    <p:sldId id="857" r:id="rId36"/>
    <p:sldId id="858" r:id="rId37"/>
    <p:sldId id="859" r:id="rId38"/>
    <p:sldId id="860" r:id="rId39"/>
    <p:sldId id="861" r:id="rId40"/>
    <p:sldId id="862" r:id="rId41"/>
    <p:sldId id="863" r:id="rId42"/>
    <p:sldId id="864" r:id="rId43"/>
    <p:sldId id="865" r:id="rId44"/>
    <p:sldId id="866" r:id="rId45"/>
    <p:sldId id="867" r:id="rId46"/>
    <p:sldId id="908" r:id="rId47"/>
    <p:sldId id="909" r:id="rId48"/>
    <p:sldId id="910" r:id="rId49"/>
    <p:sldId id="911" r:id="rId50"/>
    <p:sldId id="912" r:id="rId51"/>
    <p:sldId id="913" r:id="rId52"/>
    <p:sldId id="914" r:id="rId53"/>
    <p:sldId id="915" r:id="rId54"/>
    <p:sldId id="916" r:id="rId55"/>
    <p:sldId id="917" r:id="rId56"/>
    <p:sldId id="918" r:id="rId57"/>
    <p:sldId id="919" r:id="rId58"/>
    <p:sldId id="920" r:id="rId59"/>
    <p:sldId id="921" r:id="rId60"/>
    <p:sldId id="922" r:id="rId61"/>
    <p:sldId id="923" r:id="rId62"/>
    <p:sldId id="924" r:id="rId63"/>
    <p:sldId id="925" r:id="rId64"/>
    <p:sldId id="926" r:id="rId65"/>
    <p:sldId id="927" r:id="rId66"/>
    <p:sldId id="928" r:id="rId67"/>
    <p:sldId id="929" r:id="rId68"/>
    <p:sldId id="502" r:id="rId69"/>
    <p:sldId id="503" r:id="rId70"/>
    <p:sldId id="504" r:id="rId71"/>
  </p:sldIdLst>
  <p:sldSz cx="12192000" cy="6858000"/>
  <p:notesSz cx="6858000" cy="9144000"/>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DCEA1"/>
    <a:srgbClr val="43B179"/>
    <a:srgbClr val="ABE0C1"/>
    <a:srgbClr val="83B5E0"/>
    <a:srgbClr val="E7F1FA"/>
    <a:srgbClr val="FDEFE3"/>
    <a:srgbClr val="F39D57"/>
    <a:srgbClr val="F1F8ED"/>
    <a:srgbClr val="F9FCF7"/>
    <a:srgbClr val="75CB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1751" autoAdjust="0"/>
  </p:normalViewPr>
  <p:slideViewPr>
    <p:cSldViewPr snapToGrid="0">
      <p:cViewPr varScale="1">
        <p:scale>
          <a:sx n="104" d="100"/>
          <a:sy n="104" d="100"/>
        </p:scale>
        <p:origin x="150" y="23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0622342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3461505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982838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7</a:t>
            </a:fld>
            <a:endParaRPr lang="zh-CN" altLang="en-US"/>
          </a:p>
        </p:txBody>
      </p:sp>
    </p:spTree>
    <p:extLst>
      <p:ext uri="{BB962C8B-B14F-4D97-AF65-F5344CB8AC3E}">
        <p14:creationId xmlns:p14="http://schemas.microsoft.com/office/powerpoint/2010/main" val="3338250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35</a:t>
            </a:fld>
            <a:endParaRPr lang="zh-CN" altLang="en-US"/>
          </a:p>
        </p:txBody>
      </p:sp>
    </p:spTree>
    <p:extLst>
      <p:ext uri="{BB962C8B-B14F-4D97-AF65-F5344CB8AC3E}">
        <p14:creationId xmlns:p14="http://schemas.microsoft.com/office/powerpoint/2010/main" val="2769868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55</a:t>
            </a:fld>
            <a:endParaRPr lang="zh-CN" altLang="en-US"/>
          </a:p>
        </p:txBody>
      </p:sp>
    </p:spTree>
    <p:extLst>
      <p:ext uri="{BB962C8B-B14F-4D97-AF65-F5344CB8AC3E}">
        <p14:creationId xmlns:p14="http://schemas.microsoft.com/office/powerpoint/2010/main" val="3493351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70</a:t>
            </a:fld>
            <a:endParaRPr lang="zh-CN" altLang="en-US"/>
          </a:p>
        </p:txBody>
      </p:sp>
    </p:spTree>
    <p:extLst>
      <p:ext uri="{BB962C8B-B14F-4D97-AF65-F5344CB8AC3E}">
        <p14:creationId xmlns:p14="http://schemas.microsoft.com/office/powerpoint/2010/main" val="1052566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png"/><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slideMaster" Target="../slideMasters/slideMaster1.xml"/><Relationship Id="rId1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8.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6.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tags" Target="../tags/tag17.xml"/></Relationships>
</file>

<file path=ppt/slideLayouts/_rels/slideLayout7.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image" Target="../media/image8.png"/><Relationship Id="rId5" Type="http://schemas.openxmlformats.org/officeDocument/2006/relationships/tags" Target="../tags/tag22.xml"/><Relationship Id="rId10" Type="http://schemas.openxmlformats.org/officeDocument/2006/relationships/image" Target="../media/image6.png"/><Relationship Id="rId4" Type="http://schemas.openxmlformats.org/officeDocument/2006/relationships/tags" Target="../tags/tag21.xml"/><Relationship Id="rId9"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7.xml"/><Relationship Id="rId7" Type="http://schemas.openxmlformats.org/officeDocument/2006/relationships/image" Target="../media/image4.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Master" Target="../slideMasters/slideMaster1.xml"/><Relationship Id="rId5" Type="http://schemas.openxmlformats.org/officeDocument/2006/relationships/tags" Target="../tags/tag29.xml"/><Relationship Id="rId4" Type="http://schemas.openxmlformats.org/officeDocument/2006/relationships/tags" Target="../tags/tag2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0" name="图片 39" descr="图标&#10;&#10;描述已自动生成"/>
          <p:cNvPicPr>
            <a:picLocks noChangeAspect="1"/>
          </p:cNvPicPr>
          <p:nvPr userDrawn="1">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9836785" y="636905"/>
            <a:ext cx="1298575" cy="1144270"/>
          </a:xfrm>
          <a:prstGeom prst="rect">
            <a:avLst/>
          </a:prstGeom>
        </p:spPr>
      </p:pic>
      <p:pic>
        <p:nvPicPr>
          <p:cNvPr id="21" name="图片 20" descr="图标&#10;&#10;描述已自动生成"/>
          <p:cNvPicPr>
            <a:picLocks noChangeAspect="1"/>
          </p:cNvPicPr>
          <p:nvPr userDrawn="1">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rot="961639">
            <a:off x="10695940" y="621030"/>
            <a:ext cx="883285" cy="1409700"/>
          </a:xfrm>
          <a:prstGeom prst="rect">
            <a:avLst/>
          </a:prstGeom>
        </p:spPr>
      </p:pic>
      <p:pic>
        <p:nvPicPr>
          <p:cNvPr id="13" name="图片 12" descr="人在玩飞盘&#10;&#10;低可信度描述已自动生成"/>
          <p:cNvPicPr>
            <a:picLocks noChangeAspect="1"/>
          </p:cNvPicPr>
          <p:nvPr userDrawn="1">
            <p:custDataLst>
              <p:tags r:id="rId3"/>
            </p:custDataLst>
          </p:nvPr>
        </p:nvPicPr>
        <p:blipFill rotWithShape="1">
          <a:blip r:embed="rId1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custDataLst>
              <p:tags r:id="rId4"/>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custDataLst>
              <p:tags r:id="rId5"/>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1" name="图片 40" descr="图片包含 游戏机, 粉色&#10;&#10;描述已自动生成"/>
          <p:cNvPicPr>
            <a:picLocks noChangeAspect="1"/>
          </p:cNvPicPr>
          <p:nvPr userDrawn="1">
            <p:custDataLst>
              <p:tags r:id="rId6"/>
            </p:custDataLst>
          </p:nvPr>
        </p:nvPicPr>
        <p:blipFill>
          <a:blip r:embed="rId14"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custDataLst>
              <p:tags r:id="rId7"/>
            </p:custDataLst>
          </p:nvPr>
        </p:nvPicPr>
        <p:blipFill>
          <a:blip r:embed="rId15"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custDataLst>
              <p:tags r:id="rId8"/>
            </p:custDataLst>
          </p:nvPr>
        </p:nvPicPr>
        <p:blipFill>
          <a:blip r:embed="rId15" cstate="print">
            <a:extLst>
              <a:ext uri="{28A0092B-C50C-407E-A947-70E740481C1C}">
                <a14:useLocalDpi xmlns:a14="http://schemas.microsoft.com/office/drawing/2010/main" val="0"/>
              </a:ext>
            </a:extLst>
          </a:blip>
          <a:stretch>
            <a:fillRect/>
          </a:stretch>
        </p:blipFill>
        <p:spPr>
          <a:xfrm rot="4500000">
            <a:off x="10660348" y="3938417"/>
            <a:ext cx="388753" cy="49819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4" name="图片 13" descr="蔬菜"/>
          <p:cNvPicPr>
            <a:picLocks noChangeAspect="1"/>
          </p:cNvPicPr>
          <p:nvPr userDrawn="1">
            <p:custDataLst>
              <p:tags r:id="rId1"/>
            </p:custDataLst>
          </p:nvPr>
        </p:nvPicPr>
        <p:blipFill>
          <a:blip r:embed="rId3"/>
          <a:stretch>
            <a:fillRect/>
          </a:stretch>
        </p:blipFill>
        <p:spPr>
          <a:xfrm rot="21300000">
            <a:off x="295910" y="1711960"/>
            <a:ext cx="4019550" cy="372427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61C38F">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5" name="任意多边形: 形状 4"/>
          <p:cNvSpPr/>
          <p:nvPr userDrawn="1"/>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1"/>
            </p:custDataLst>
          </p:nvPr>
        </p:nvPicPr>
        <p:blipFill rotWithShape="1">
          <a:blip r:embed="rId5"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9"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635"/>
            <a:ext cx="12192000" cy="6873240"/>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43B179">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9"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5" name="任意多边形: 形状 4"/>
          <p:cNvSpPr/>
          <p:nvPr userDrawn="1">
            <p:custDataLst>
              <p:tags r:id="rId5"/>
            </p:custDataLst>
          </p:nvPr>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custDataLst>
              <p:tags r:id="rId6"/>
            </p:custDataLst>
          </p:nvPr>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p:cNvPicPr>
            <a:picLocks noChangeAspect="1"/>
          </p:cNvPicPr>
          <p:nvPr userDrawn="1">
            <p:custDataLst>
              <p:tags r:id="rId7"/>
            </p:custDataLst>
          </p:nvPr>
        </p:nvPicPr>
        <p:blipFill>
          <a:blip r:embed="rId11"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image" Target="../media/image18.png"/><Relationship Id="rId4"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tags" Target="../tags/tag90.xml"/><Relationship Id="rId3" Type="http://schemas.openxmlformats.org/officeDocument/2006/relationships/tags" Target="../tags/tag80.xml"/><Relationship Id="rId7" Type="http://schemas.openxmlformats.org/officeDocument/2006/relationships/tags" Target="../tags/tag84.xml"/><Relationship Id="rId12" Type="http://schemas.openxmlformats.org/officeDocument/2006/relationships/tags" Target="../tags/tag89.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tags" Target="../tags/tag88.xml"/><Relationship Id="rId5" Type="http://schemas.openxmlformats.org/officeDocument/2006/relationships/tags" Target="../tags/tag82.xml"/><Relationship Id="rId10" Type="http://schemas.openxmlformats.org/officeDocument/2006/relationships/tags" Target="../tags/tag87.xml"/><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4"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5.xml"/><Relationship Id="rId1" Type="http://schemas.openxmlformats.org/officeDocument/2006/relationships/tags" Target="../tags/tag9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5.xml"/><Relationship Id="rId1" Type="http://schemas.openxmlformats.org/officeDocument/2006/relationships/tags" Target="../tags/tag97.xml"/></Relationships>
</file>

<file path=ppt/slides/_rels/slide3.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8.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5.xml"/><Relationship Id="rId1" Type="http://schemas.openxmlformats.org/officeDocument/2006/relationships/tags" Target="../tags/tag99.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00.xml"/></Relationships>
</file>

<file path=ppt/slides/_rels/slide35.xml.rels><?xml version="1.0" encoding="UTF-8" standalone="yes"?>
<Relationships xmlns="http://schemas.openxmlformats.org/package/2006/relationships"><Relationship Id="rId13" Type="http://schemas.openxmlformats.org/officeDocument/2006/relationships/tags" Target="../tags/tag113.xml"/><Relationship Id="rId18" Type="http://schemas.openxmlformats.org/officeDocument/2006/relationships/tags" Target="../tags/tag118.xml"/><Relationship Id="rId26" Type="http://schemas.openxmlformats.org/officeDocument/2006/relationships/tags" Target="../tags/tag126.xml"/><Relationship Id="rId3" Type="http://schemas.openxmlformats.org/officeDocument/2006/relationships/tags" Target="../tags/tag103.xml"/><Relationship Id="rId21" Type="http://schemas.openxmlformats.org/officeDocument/2006/relationships/tags" Target="../tags/tag121.xml"/><Relationship Id="rId7" Type="http://schemas.openxmlformats.org/officeDocument/2006/relationships/tags" Target="../tags/tag107.xml"/><Relationship Id="rId12" Type="http://schemas.openxmlformats.org/officeDocument/2006/relationships/tags" Target="../tags/tag112.xml"/><Relationship Id="rId17" Type="http://schemas.openxmlformats.org/officeDocument/2006/relationships/tags" Target="../tags/tag117.xml"/><Relationship Id="rId25" Type="http://schemas.openxmlformats.org/officeDocument/2006/relationships/tags" Target="../tags/tag125.xml"/><Relationship Id="rId33" Type="http://schemas.openxmlformats.org/officeDocument/2006/relationships/image" Target="../media/image23.png"/><Relationship Id="rId2" Type="http://schemas.openxmlformats.org/officeDocument/2006/relationships/tags" Target="../tags/tag102.xml"/><Relationship Id="rId16" Type="http://schemas.openxmlformats.org/officeDocument/2006/relationships/tags" Target="../tags/tag116.xml"/><Relationship Id="rId20" Type="http://schemas.openxmlformats.org/officeDocument/2006/relationships/tags" Target="../tags/tag120.xml"/><Relationship Id="rId29" Type="http://schemas.openxmlformats.org/officeDocument/2006/relationships/tags" Target="../tags/tag129.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tags" Target="../tags/tag111.xml"/><Relationship Id="rId24" Type="http://schemas.openxmlformats.org/officeDocument/2006/relationships/tags" Target="../tags/tag124.xml"/><Relationship Id="rId32" Type="http://schemas.openxmlformats.org/officeDocument/2006/relationships/image" Target="../media/image15.png"/><Relationship Id="rId5" Type="http://schemas.openxmlformats.org/officeDocument/2006/relationships/tags" Target="../tags/tag105.xml"/><Relationship Id="rId15" Type="http://schemas.openxmlformats.org/officeDocument/2006/relationships/tags" Target="../tags/tag115.xml"/><Relationship Id="rId23" Type="http://schemas.openxmlformats.org/officeDocument/2006/relationships/tags" Target="../tags/tag123.xml"/><Relationship Id="rId28" Type="http://schemas.openxmlformats.org/officeDocument/2006/relationships/tags" Target="../tags/tag128.xml"/><Relationship Id="rId10" Type="http://schemas.openxmlformats.org/officeDocument/2006/relationships/tags" Target="../tags/tag110.xml"/><Relationship Id="rId19" Type="http://schemas.openxmlformats.org/officeDocument/2006/relationships/tags" Target="../tags/tag119.xml"/><Relationship Id="rId31" Type="http://schemas.openxmlformats.org/officeDocument/2006/relationships/notesSlide" Target="../notesSlides/notesSlide3.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tags" Target="../tags/tag114.xml"/><Relationship Id="rId22" Type="http://schemas.openxmlformats.org/officeDocument/2006/relationships/tags" Target="../tags/tag122.xml"/><Relationship Id="rId27" Type="http://schemas.openxmlformats.org/officeDocument/2006/relationships/tags" Target="../tags/tag127.xml"/><Relationship Id="rId30" Type="http://schemas.openxmlformats.org/officeDocument/2006/relationships/slideLayout" Target="../slideLayouts/slideLayout9.xml"/><Relationship Id="rId8" Type="http://schemas.openxmlformats.org/officeDocument/2006/relationships/tags" Target="../tags/tag108.xml"/></Relationships>
</file>

<file path=ppt/slides/_rels/slide36.xml.rels><?xml version="1.0" encoding="UTF-8" standalone="yes"?>
<Relationships xmlns="http://schemas.openxmlformats.org/package/2006/relationships"><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 Id="rId4"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8" Type="http://schemas.openxmlformats.org/officeDocument/2006/relationships/tags" Target="../tags/tag140.xml"/><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slideLayout" Target="../slideLayouts/slideLayout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tags" Target="../tags/tag143.xml"/><Relationship Id="rId5" Type="http://schemas.openxmlformats.org/officeDocument/2006/relationships/tags" Target="../tags/tag137.xml"/><Relationship Id="rId10" Type="http://schemas.openxmlformats.org/officeDocument/2006/relationships/tags" Target="../tags/tag142.xml"/><Relationship Id="rId4" Type="http://schemas.openxmlformats.org/officeDocument/2006/relationships/tags" Target="../tags/tag136.xml"/><Relationship Id="rId9" Type="http://schemas.openxmlformats.org/officeDocument/2006/relationships/tags" Target="../tags/tag141.xml"/></Relationships>
</file>

<file path=ppt/slides/_rels/slide4.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tags" Target="../tags/tag151.xml"/><Relationship Id="rId13" Type="http://schemas.openxmlformats.org/officeDocument/2006/relationships/slideLayout" Target="../slideLayouts/slideLayout5.xml"/><Relationship Id="rId3" Type="http://schemas.openxmlformats.org/officeDocument/2006/relationships/tags" Target="../tags/tag146.xml"/><Relationship Id="rId7" Type="http://schemas.openxmlformats.org/officeDocument/2006/relationships/tags" Target="../tags/tag150.xml"/><Relationship Id="rId12" Type="http://schemas.openxmlformats.org/officeDocument/2006/relationships/tags" Target="../tags/tag155.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tags" Target="../tags/tag154.xml"/><Relationship Id="rId5" Type="http://schemas.openxmlformats.org/officeDocument/2006/relationships/tags" Target="../tags/tag148.xml"/><Relationship Id="rId10" Type="http://schemas.openxmlformats.org/officeDocument/2006/relationships/tags" Target="../tags/tag153.xml"/><Relationship Id="rId4" Type="http://schemas.openxmlformats.org/officeDocument/2006/relationships/tags" Target="../tags/tag147.xml"/><Relationship Id="rId9" Type="http://schemas.openxmlformats.org/officeDocument/2006/relationships/tags" Target="../tags/tag15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6.xml"/></Relationships>
</file>

<file path=ppt/slides/_rels/slide43.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4"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8" Type="http://schemas.openxmlformats.org/officeDocument/2006/relationships/tags" Target="../tags/tag167.xml"/><Relationship Id="rId13" Type="http://schemas.openxmlformats.org/officeDocument/2006/relationships/slideLayout" Target="../slideLayouts/slideLayout5.xml"/><Relationship Id="rId3" Type="http://schemas.openxmlformats.org/officeDocument/2006/relationships/tags" Target="../tags/tag162.xml"/><Relationship Id="rId7" Type="http://schemas.openxmlformats.org/officeDocument/2006/relationships/tags" Target="../tags/tag166.xml"/><Relationship Id="rId12" Type="http://schemas.openxmlformats.org/officeDocument/2006/relationships/tags" Target="../tags/tag171.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tags" Target="../tags/tag170.xml"/><Relationship Id="rId5" Type="http://schemas.openxmlformats.org/officeDocument/2006/relationships/tags" Target="../tags/tag164.xml"/><Relationship Id="rId10" Type="http://schemas.openxmlformats.org/officeDocument/2006/relationships/tags" Target="../tags/tag169.xml"/><Relationship Id="rId4" Type="http://schemas.openxmlformats.org/officeDocument/2006/relationships/tags" Target="../tags/tag163.xml"/><Relationship Id="rId9" Type="http://schemas.openxmlformats.org/officeDocument/2006/relationships/tags" Target="../tags/tag168.xml"/></Relationships>
</file>

<file path=ppt/slides/_rels/slide46.xml.rels><?xml version="1.0" encoding="UTF-8" standalone="yes"?>
<Relationships xmlns="http://schemas.openxmlformats.org/package/2006/relationships"><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 Id="rId4"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 Id="rId4"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 Id="rId5" Type="http://schemas.openxmlformats.org/officeDocument/2006/relationships/image" Target="../media/image25.png"/><Relationship Id="rId4"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 Id="rId4"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3" Type="http://schemas.openxmlformats.org/officeDocument/2006/relationships/tags" Target="../tags/tag196.xml"/><Relationship Id="rId18" Type="http://schemas.openxmlformats.org/officeDocument/2006/relationships/tags" Target="../tags/tag201.xml"/><Relationship Id="rId26" Type="http://schemas.openxmlformats.org/officeDocument/2006/relationships/tags" Target="../tags/tag209.xml"/><Relationship Id="rId3" Type="http://schemas.openxmlformats.org/officeDocument/2006/relationships/tags" Target="../tags/tag186.xml"/><Relationship Id="rId21" Type="http://schemas.openxmlformats.org/officeDocument/2006/relationships/tags" Target="../tags/tag204.xml"/><Relationship Id="rId7" Type="http://schemas.openxmlformats.org/officeDocument/2006/relationships/tags" Target="../tags/tag190.xml"/><Relationship Id="rId12" Type="http://schemas.openxmlformats.org/officeDocument/2006/relationships/tags" Target="../tags/tag195.xml"/><Relationship Id="rId17" Type="http://schemas.openxmlformats.org/officeDocument/2006/relationships/tags" Target="../tags/tag200.xml"/><Relationship Id="rId25" Type="http://schemas.openxmlformats.org/officeDocument/2006/relationships/tags" Target="../tags/tag208.xml"/><Relationship Id="rId33" Type="http://schemas.openxmlformats.org/officeDocument/2006/relationships/image" Target="../media/image27.png"/><Relationship Id="rId2" Type="http://schemas.openxmlformats.org/officeDocument/2006/relationships/tags" Target="../tags/tag185.xml"/><Relationship Id="rId16" Type="http://schemas.openxmlformats.org/officeDocument/2006/relationships/tags" Target="../tags/tag199.xml"/><Relationship Id="rId20" Type="http://schemas.openxmlformats.org/officeDocument/2006/relationships/tags" Target="../tags/tag203.xml"/><Relationship Id="rId29" Type="http://schemas.openxmlformats.org/officeDocument/2006/relationships/tags" Target="../tags/tag212.xml"/><Relationship Id="rId1" Type="http://schemas.openxmlformats.org/officeDocument/2006/relationships/tags" Target="../tags/tag184.xml"/><Relationship Id="rId6" Type="http://schemas.openxmlformats.org/officeDocument/2006/relationships/tags" Target="../tags/tag189.xml"/><Relationship Id="rId11" Type="http://schemas.openxmlformats.org/officeDocument/2006/relationships/tags" Target="../tags/tag194.xml"/><Relationship Id="rId24" Type="http://schemas.openxmlformats.org/officeDocument/2006/relationships/tags" Target="../tags/tag207.xml"/><Relationship Id="rId32" Type="http://schemas.openxmlformats.org/officeDocument/2006/relationships/image" Target="../media/image15.png"/><Relationship Id="rId5" Type="http://schemas.openxmlformats.org/officeDocument/2006/relationships/tags" Target="../tags/tag188.xml"/><Relationship Id="rId15" Type="http://schemas.openxmlformats.org/officeDocument/2006/relationships/tags" Target="../tags/tag198.xml"/><Relationship Id="rId23" Type="http://schemas.openxmlformats.org/officeDocument/2006/relationships/tags" Target="../tags/tag206.xml"/><Relationship Id="rId28" Type="http://schemas.openxmlformats.org/officeDocument/2006/relationships/tags" Target="../tags/tag211.xml"/><Relationship Id="rId10" Type="http://schemas.openxmlformats.org/officeDocument/2006/relationships/tags" Target="../tags/tag193.xml"/><Relationship Id="rId19" Type="http://schemas.openxmlformats.org/officeDocument/2006/relationships/tags" Target="../tags/tag202.xml"/><Relationship Id="rId31" Type="http://schemas.openxmlformats.org/officeDocument/2006/relationships/notesSlide" Target="../notesSlides/notesSlide4.xml"/><Relationship Id="rId4" Type="http://schemas.openxmlformats.org/officeDocument/2006/relationships/tags" Target="../tags/tag187.xml"/><Relationship Id="rId9" Type="http://schemas.openxmlformats.org/officeDocument/2006/relationships/tags" Target="../tags/tag192.xml"/><Relationship Id="rId14" Type="http://schemas.openxmlformats.org/officeDocument/2006/relationships/tags" Target="../tags/tag197.xml"/><Relationship Id="rId22" Type="http://schemas.openxmlformats.org/officeDocument/2006/relationships/tags" Target="../tags/tag205.xml"/><Relationship Id="rId27" Type="http://schemas.openxmlformats.org/officeDocument/2006/relationships/tags" Target="../tags/tag210.xml"/><Relationship Id="rId30" Type="http://schemas.openxmlformats.org/officeDocument/2006/relationships/slideLayout" Target="../slideLayouts/slideLayout9.xml"/><Relationship Id="rId8" Type="http://schemas.openxmlformats.org/officeDocument/2006/relationships/tags" Target="../tags/tag191.xml"/></Relationships>
</file>

<file path=ppt/slides/_rels/slide56.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4"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 Id="rId4"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4"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4"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 Id="rId4"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 Id="rId4"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4"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image" Target="../media/image29.jpeg"/><Relationship Id="rId5" Type="http://schemas.openxmlformats.org/officeDocument/2006/relationships/slideLayout" Target="../slideLayouts/slideLayout5.xml"/><Relationship Id="rId4" Type="http://schemas.openxmlformats.org/officeDocument/2006/relationships/tags" Target="../tags/tag237.xml"/></Relationships>
</file>

<file path=ppt/slides/_rels/slide68.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3" Type="http://schemas.openxmlformats.org/officeDocument/2006/relationships/tags" Target="../tags/tag55.xml"/><Relationship Id="rId18" Type="http://schemas.openxmlformats.org/officeDocument/2006/relationships/tags" Target="../tags/tag60.xml"/><Relationship Id="rId26" Type="http://schemas.openxmlformats.org/officeDocument/2006/relationships/tags" Target="../tags/tag68.xml"/><Relationship Id="rId3" Type="http://schemas.openxmlformats.org/officeDocument/2006/relationships/tags" Target="../tags/tag45.xml"/><Relationship Id="rId21" Type="http://schemas.openxmlformats.org/officeDocument/2006/relationships/tags" Target="../tags/tag63.xml"/><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tags" Target="../tags/tag67.xml"/><Relationship Id="rId33" Type="http://schemas.openxmlformats.org/officeDocument/2006/relationships/image" Target="../media/image16.png"/><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tags" Target="../tags/tag62.xml"/><Relationship Id="rId29" Type="http://schemas.openxmlformats.org/officeDocument/2006/relationships/tags" Target="../tags/tag71.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tags" Target="../tags/tag66.xml"/><Relationship Id="rId32" Type="http://schemas.openxmlformats.org/officeDocument/2006/relationships/image" Target="../media/image15.png"/><Relationship Id="rId5" Type="http://schemas.openxmlformats.org/officeDocument/2006/relationships/tags" Target="../tags/tag47.xml"/><Relationship Id="rId15" Type="http://schemas.openxmlformats.org/officeDocument/2006/relationships/tags" Target="../tags/tag57.xml"/><Relationship Id="rId23" Type="http://schemas.openxmlformats.org/officeDocument/2006/relationships/tags" Target="../tags/tag65.xml"/><Relationship Id="rId28" Type="http://schemas.openxmlformats.org/officeDocument/2006/relationships/tags" Target="../tags/tag70.xml"/><Relationship Id="rId10" Type="http://schemas.openxmlformats.org/officeDocument/2006/relationships/tags" Target="../tags/tag52.xml"/><Relationship Id="rId19" Type="http://schemas.openxmlformats.org/officeDocument/2006/relationships/tags" Target="../tags/tag61.xml"/><Relationship Id="rId31" Type="http://schemas.openxmlformats.org/officeDocument/2006/relationships/notesSlide" Target="../notesSlides/notesSlide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tags" Target="../tags/tag64.xml"/><Relationship Id="rId27" Type="http://schemas.openxmlformats.org/officeDocument/2006/relationships/tags" Target="../tags/tag69.xml"/><Relationship Id="rId30" Type="http://schemas.openxmlformats.org/officeDocument/2006/relationships/slideLayout" Target="../slideLayouts/slideLayout9.xml"/><Relationship Id="rId8" Type="http://schemas.openxmlformats.org/officeDocument/2006/relationships/tags" Target="../tags/tag50.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44.xml"/><Relationship Id="rId5" Type="http://schemas.openxmlformats.org/officeDocument/2006/relationships/image" Target="../media/image13.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p:nvPr/>
        </p:nvSpPr>
        <p:spPr>
          <a:xfrm>
            <a:off x="728837" y="2761992"/>
            <a:ext cx="6780137" cy="708938"/>
          </a:xfrm>
          <a:custGeom>
            <a:avLst/>
            <a:gdLst/>
            <a:ahLst/>
            <a:cxnLst>
              <a:cxn ang="3">
                <a:pos x="hc" y="t"/>
              </a:cxn>
              <a:cxn ang="cd2">
                <a:pos x="l" y="vc"/>
              </a:cxn>
              <a:cxn ang="cd4">
                <a:pos x="hc" y="b"/>
              </a:cxn>
              <a:cxn ang="0">
                <a:pos x="r" y="vc"/>
              </a:cxn>
            </a:cxnLst>
            <a:rect l="l" t="t" r="r" b="b"/>
            <a:pathLst>
              <a:path w="10677" h="1116">
                <a:moveTo>
                  <a:pt x="9017" y="880"/>
                </a:moveTo>
                <a:cubicBezTo>
                  <a:pt x="8966" y="880"/>
                  <a:pt x="8904" y="883"/>
                  <a:pt x="8832" y="888"/>
                </a:cubicBezTo>
                <a:lnTo>
                  <a:pt x="8831" y="929"/>
                </a:lnTo>
                <a:lnTo>
                  <a:pt x="8832" y="962"/>
                </a:lnTo>
                <a:lnTo>
                  <a:pt x="8876" y="962"/>
                </a:lnTo>
                <a:cubicBezTo>
                  <a:pt x="8926" y="962"/>
                  <a:pt x="8965" y="961"/>
                  <a:pt x="8991" y="959"/>
                </a:cubicBezTo>
                <a:cubicBezTo>
                  <a:pt x="9017" y="958"/>
                  <a:pt x="9038" y="954"/>
                  <a:pt x="9054" y="947"/>
                </a:cubicBezTo>
                <a:cubicBezTo>
                  <a:pt x="9062" y="944"/>
                  <a:pt x="9069" y="937"/>
                  <a:pt x="9075" y="929"/>
                </a:cubicBezTo>
                <a:cubicBezTo>
                  <a:pt x="9080" y="920"/>
                  <a:pt x="9083" y="911"/>
                  <a:pt x="9083" y="902"/>
                </a:cubicBezTo>
                <a:cubicBezTo>
                  <a:pt x="9083" y="894"/>
                  <a:pt x="9081" y="888"/>
                  <a:pt x="9078" y="886"/>
                </a:cubicBezTo>
                <a:cubicBezTo>
                  <a:pt x="9072" y="882"/>
                  <a:pt x="9052" y="880"/>
                  <a:pt x="9017" y="880"/>
                </a:cubicBezTo>
                <a:close/>
                <a:moveTo>
                  <a:pt x="8021" y="826"/>
                </a:moveTo>
                <a:lnTo>
                  <a:pt x="8022" y="827"/>
                </a:lnTo>
                <a:cubicBezTo>
                  <a:pt x="8029" y="832"/>
                  <a:pt x="8036" y="839"/>
                  <a:pt x="8043" y="850"/>
                </a:cubicBezTo>
                <a:cubicBezTo>
                  <a:pt x="8051" y="862"/>
                  <a:pt x="8056" y="873"/>
                  <a:pt x="8056" y="883"/>
                </a:cubicBezTo>
                <a:cubicBezTo>
                  <a:pt x="8056" y="894"/>
                  <a:pt x="8050" y="906"/>
                  <a:pt x="8039" y="917"/>
                </a:cubicBezTo>
                <a:lnTo>
                  <a:pt x="8020" y="931"/>
                </a:lnTo>
                <a:lnTo>
                  <a:pt x="7993" y="941"/>
                </a:lnTo>
                <a:cubicBezTo>
                  <a:pt x="8002" y="942"/>
                  <a:pt x="8011" y="943"/>
                  <a:pt x="8020" y="944"/>
                </a:cubicBezTo>
                <a:cubicBezTo>
                  <a:pt x="8050" y="949"/>
                  <a:pt x="8065" y="961"/>
                  <a:pt x="8065" y="981"/>
                </a:cubicBezTo>
                <a:cubicBezTo>
                  <a:pt x="8065" y="989"/>
                  <a:pt x="8060" y="1003"/>
                  <a:pt x="8049" y="1022"/>
                </a:cubicBezTo>
                <a:cubicBezTo>
                  <a:pt x="8033" y="1048"/>
                  <a:pt x="8020" y="1064"/>
                  <a:pt x="8010" y="1072"/>
                </a:cubicBezTo>
                <a:cubicBezTo>
                  <a:pt x="7995" y="1084"/>
                  <a:pt x="7980" y="1091"/>
                  <a:pt x="7965" y="1091"/>
                </a:cubicBezTo>
                <a:cubicBezTo>
                  <a:pt x="7948" y="1091"/>
                  <a:pt x="7929" y="1085"/>
                  <a:pt x="7910" y="1075"/>
                </a:cubicBezTo>
                <a:cubicBezTo>
                  <a:pt x="7886" y="1063"/>
                  <a:pt x="7865" y="1047"/>
                  <a:pt x="7846" y="1027"/>
                </a:cubicBezTo>
                <a:cubicBezTo>
                  <a:pt x="7828" y="1008"/>
                  <a:pt x="7807" y="982"/>
                  <a:pt x="7784" y="949"/>
                </a:cubicBezTo>
                <a:cubicBezTo>
                  <a:pt x="7776" y="938"/>
                  <a:pt x="7773" y="928"/>
                  <a:pt x="7773" y="918"/>
                </a:cubicBezTo>
                <a:cubicBezTo>
                  <a:pt x="7773" y="905"/>
                  <a:pt x="7779" y="894"/>
                  <a:pt x="7793" y="885"/>
                </a:cubicBezTo>
                <a:cubicBezTo>
                  <a:pt x="7812" y="874"/>
                  <a:pt x="7832" y="865"/>
                  <a:pt x="7854" y="859"/>
                </a:cubicBezTo>
                <a:cubicBezTo>
                  <a:pt x="7863" y="856"/>
                  <a:pt x="7873" y="858"/>
                  <a:pt x="7884" y="864"/>
                </a:cubicBezTo>
                <a:cubicBezTo>
                  <a:pt x="7895" y="871"/>
                  <a:pt x="7907" y="880"/>
                  <a:pt x="7919" y="891"/>
                </a:cubicBezTo>
                <a:cubicBezTo>
                  <a:pt x="7937" y="872"/>
                  <a:pt x="7956" y="854"/>
                  <a:pt x="7976" y="838"/>
                </a:cubicBezTo>
                <a:lnTo>
                  <a:pt x="7983" y="833"/>
                </a:lnTo>
                <a:lnTo>
                  <a:pt x="7988" y="832"/>
                </a:lnTo>
                <a:cubicBezTo>
                  <a:pt x="7997" y="831"/>
                  <a:pt x="8005" y="829"/>
                  <a:pt x="8013" y="828"/>
                </a:cubicBezTo>
                <a:lnTo>
                  <a:pt x="8021" y="826"/>
                </a:lnTo>
                <a:close/>
                <a:moveTo>
                  <a:pt x="6863" y="734"/>
                </a:moveTo>
                <a:cubicBezTo>
                  <a:pt x="6915" y="734"/>
                  <a:pt x="6955" y="737"/>
                  <a:pt x="6982" y="741"/>
                </a:cubicBezTo>
                <a:cubicBezTo>
                  <a:pt x="7019" y="746"/>
                  <a:pt x="7043" y="763"/>
                  <a:pt x="7055" y="793"/>
                </a:cubicBezTo>
                <a:cubicBezTo>
                  <a:pt x="7067" y="826"/>
                  <a:pt x="7073" y="866"/>
                  <a:pt x="7073" y="913"/>
                </a:cubicBezTo>
                <a:cubicBezTo>
                  <a:pt x="7073" y="942"/>
                  <a:pt x="7070" y="969"/>
                  <a:pt x="7064" y="992"/>
                </a:cubicBezTo>
                <a:cubicBezTo>
                  <a:pt x="7059" y="1016"/>
                  <a:pt x="7052" y="1029"/>
                  <a:pt x="7045" y="1033"/>
                </a:cubicBezTo>
                <a:cubicBezTo>
                  <a:pt x="7019" y="1050"/>
                  <a:pt x="6971" y="1062"/>
                  <a:pt x="6902" y="1069"/>
                </a:cubicBezTo>
                <a:cubicBezTo>
                  <a:pt x="6833" y="1075"/>
                  <a:pt x="6759" y="1079"/>
                  <a:pt x="6680" y="1079"/>
                </a:cubicBezTo>
                <a:cubicBezTo>
                  <a:pt x="6601" y="1079"/>
                  <a:pt x="6543" y="1076"/>
                  <a:pt x="6509" y="1070"/>
                </a:cubicBezTo>
                <a:cubicBezTo>
                  <a:pt x="6477" y="1066"/>
                  <a:pt x="6455" y="1045"/>
                  <a:pt x="6442" y="1008"/>
                </a:cubicBezTo>
                <a:cubicBezTo>
                  <a:pt x="6438" y="998"/>
                  <a:pt x="6434" y="980"/>
                  <a:pt x="6431" y="954"/>
                </a:cubicBezTo>
                <a:cubicBezTo>
                  <a:pt x="6429" y="928"/>
                  <a:pt x="6427" y="899"/>
                  <a:pt x="6427" y="868"/>
                </a:cubicBezTo>
                <a:cubicBezTo>
                  <a:pt x="6427" y="833"/>
                  <a:pt x="6429" y="799"/>
                  <a:pt x="6433" y="769"/>
                </a:cubicBezTo>
                <a:lnTo>
                  <a:pt x="6558" y="756"/>
                </a:lnTo>
                <a:cubicBezTo>
                  <a:pt x="6553" y="806"/>
                  <a:pt x="6550" y="848"/>
                  <a:pt x="6550" y="882"/>
                </a:cubicBezTo>
                <a:cubicBezTo>
                  <a:pt x="6550" y="925"/>
                  <a:pt x="6554" y="950"/>
                  <a:pt x="6563" y="957"/>
                </a:cubicBezTo>
                <a:cubicBezTo>
                  <a:pt x="6567" y="961"/>
                  <a:pt x="6591" y="963"/>
                  <a:pt x="6636" y="963"/>
                </a:cubicBezTo>
                <a:cubicBezTo>
                  <a:pt x="6674" y="963"/>
                  <a:pt x="6711" y="961"/>
                  <a:pt x="6749" y="957"/>
                </a:cubicBezTo>
                <a:cubicBezTo>
                  <a:pt x="6787" y="953"/>
                  <a:pt x="6812" y="949"/>
                  <a:pt x="6825" y="943"/>
                </a:cubicBezTo>
                <a:cubicBezTo>
                  <a:pt x="6833" y="939"/>
                  <a:pt x="6839" y="932"/>
                  <a:pt x="6844" y="920"/>
                </a:cubicBezTo>
                <a:cubicBezTo>
                  <a:pt x="6848" y="908"/>
                  <a:pt x="6851" y="896"/>
                  <a:pt x="6851" y="882"/>
                </a:cubicBezTo>
                <a:cubicBezTo>
                  <a:pt x="6851" y="867"/>
                  <a:pt x="6848" y="858"/>
                  <a:pt x="6844" y="853"/>
                </a:cubicBezTo>
                <a:cubicBezTo>
                  <a:pt x="6840" y="849"/>
                  <a:pt x="6815" y="847"/>
                  <a:pt x="6771" y="847"/>
                </a:cubicBezTo>
                <a:cubicBezTo>
                  <a:pt x="6719" y="847"/>
                  <a:pt x="6649" y="850"/>
                  <a:pt x="6561" y="856"/>
                </a:cubicBezTo>
                <a:lnTo>
                  <a:pt x="6565" y="750"/>
                </a:lnTo>
                <a:cubicBezTo>
                  <a:pt x="6683" y="740"/>
                  <a:pt x="6782" y="734"/>
                  <a:pt x="6863" y="734"/>
                </a:cubicBezTo>
                <a:close/>
                <a:moveTo>
                  <a:pt x="3921" y="734"/>
                </a:moveTo>
                <a:lnTo>
                  <a:pt x="4102" y="734"/>
                </a:lnTo>
                <a:cubicBezTo>
                  <a:pt x="4094" y="809"/>
                  <a:pt x="4081" y="880"/>
                  <a:pt x="4064" y="949"/>
                </a:cubicBezTo>
                <a:cubicBezTo>
                  <a:pt x="4046" y="1018"/>
                  <a:pt x="4029" y="1060"/>
                  <a:pt x="4011" y="1076"/>
                </a:cubicBezTo>
                <a:cubicBezTo>
                  <a:pt x="3985" y="1099"/>
                  <a:pt x="3950" y="1111"/>
                  <a:pt x="3906" y="1111"/>
                </a:cubicBezTo>
                <a:cubicBezTo>
                  <a:pt x="3885" y="1111"/>
                  <a:pt x="3861" y="1109"/>
                  <a:pt x="3835" y="1106"/>
                </a:cubicBezTo>
                <a:cubicBezTo>
                  <a:pt x="3823" y="1103"/>
                  <a:pt x="3809" y="1102"/>
                  <a:pt x="3792" y="1102"/>
                </a:cubicBezTo>
                <a:cubicBezTo>
                  <a:pt x="3799" y="1062"/>
                  <a:pt x="3817" y="997"/>
                  <a:pt x="3846" y="908"/>
                </a:cubicBezTo>
                <a:cubicBezTo>
                  <a:pt x="3865" y="852"/>
                  <a:pt x="3879" y="808"/>
                  <a:pt x="3891" y="777"/>
                </a:cubicBezTo>
                <a:lnTo>
                  <a:pt x="3892" y="774"/>
                </a:lnTo>
                <a:lnTo>
                  <a:pt x="3893" y="772"/>
                </a:lnTo>
                <a:cubicBezTo>
                  <a:pt x="3899" y="764"/>
                  <a:pt x="3906" y="755"/>
                  <a:pt x="3913" y="745"/>
                </a:cubicBezTo>
                <a:lnTo>
                  <a:pt x="3921" y="734"/>
                </a:lnTo>
                <a:close/>
                <a:moveTo>
                  <a:pt x="3061" y="734"/>
                </a:moveTo>
                <a:cubicBezTo>
                  <a:pt x="3129" y="734"/>
                  <a:pt x="3182" y="737"/>
                  <a:pt x="3222" y="742"/>
                </a:cubicBezTo>
                <a:cubicBezTo>
                  <a:pt x="3242" y="744"/>
                  <a:pt x="3260" y="750"/>
                  <a:pt x="3274" y="759"/>
                </a:cubicBezTo>
                <a:cubicBezTo>
                  <a:pt x="3288" y="767"/>
                  <a:pt x="3297" y="778"/>
                  <a:pt x="3301" y="792"/>
                </a:cubicBezTo>
                <a:cubicBezTo>
                  <a:pt x="3307" y="812"/>
                  <a:pt x="3310" y="837"/>
                  <a:pt x="3310" y="868"/>
                </a:cubicBezTo>
                <a:cubicBezTo>
                  <a:pt x="3310" y="907"/>
                  <a:pt x="3306" y="946"/>
                  <a:pt x="3297" y="986"/>
                </a:cubicBezTo>
                <a:cubicBezTo>
                  <a:pt x="3288" y="1025"/>
                  <a:pt x="3277" y="1049"/>
                  <a:pt x="3265" y="1058"/>
                </a:cubicBezTo>
                <a:cubicBezTo>
                  <a:pt x="3242" y="1073"/>
                  <a:pt x="3195" y="1084"/>
                  <a:pt x="3126" y="1090"/>
                </a:cubicBezTo>
                <a:cubicBezTo>
                  <a:pt x="3056" y="1096"/>
                  <a:pt x="2976" y="1099"/>
                  <a:pt x="2886" y="1099"/>
                </a:cubicBezTo>
                <a:cubicBezTo>
                  <a:pt x="2759" y="1099"/>
                  <a:pt x="2667" y="1095"/>
                  <a:pt x="2609" y="1087"/>
                </a:cubicBezTo>
                <a:cubicBezTo>
                  <a:pt x="2575" y="1082"/>
                  <a:pt x="2550" y="1062"/>
                  <a:pt x="2535" y="1025"/>
                </a:cubicBezTo>
                <a:cubicBezTo>
                  <a:pt x="2530" y="1012"/>
                  <a:pt x="2525" y="987"/>
                  <a:pt x="2519" y="949"/>
                </a:cubicBezTo>
                <a:cubicBezTo>
                  <a:pt x="2514" y="912"/>
                  <a:pt x="2512" y="875"/>
                  <a:pt x="2512" y="838"/>
                </a:cubicBezTo>
                <a:cubicBezTo>
                  <a:pt x="2512" y="816"/>
                  <a:pt x="2513" y="792"/>
                  <a:pt x="2516" y="767"/>
                </a:cubicBezTo>
                <a:lnTo>
                  <a:pt x="2653" y="755"/>
                </a:lnTo>
                <a:cubicBezTo>
                  <a:pt x="2651" y="792"/>
                  <a:pt x="2650" y="827"/>
                  <a:pt x="2650" y="858"/>
                </a:cubicBezTo>
                <a:cubicBezTo>
                  <a:pt x="2650" y="926"/>
                  <a:pt x="2657" y="966"/>
                  <a:pt x="2671" y="976"/>
                </a:cubicBezTo>
                <a:cubicBezTo>
                  <a:pt x="2675" y="979"/>
                  <a:pt x="2714" y="980"/>
                  <a:pt x="2787" y="980"/>
                </a:cubicBezTo>
                <a:cubicBezTo>
                  <a:pt x="2841" y="980"/>
                  <a:pt x="2893" y="979"/>
                  <a:pt x="2943" y="975"/>
                </a:cubicBezTo>
                <a:cubicBezTo>
                  <a:pt x="2994" y="971"/>
                  <a:pt x="3028" y="966"/>
                  <a:pt x="3044" y="960"/>
                </a:cubicBezTo>
                <a:cubicBezTo>
                  <a:pt x="3052" y="957"/>
                  <a:pt x="3059" y="948"/>
                  <a:pt x="3066" y="931"/>
                </a:cubicBezTo>
                <a:cubicBezTo>
                  <a:pt x="3073" y="915"/>
                  <a:pt x="3077" y="899"/>
                  <a:pt x="3077" y="882"/>
                </a:cubicBezTo>
                <a:cubicBezTo>
                  <a:pt x="3077" y="867"/>
                  <a:pt x="3074" y="858"/>
                  <a:pt x="3070" y="855"/>
                </a:cubicBezTo>
                <a:cubicBezTo>
                  <a:pt x="3064" y="850"/>
                  <a:pt x="3023" y="848"/>
                  <a:pt x="2945" y="848"/>
                </a:cubicBezTo>
                <a:cubicBezTo>
                  <a:pt x="2870" y="848"/>
                  <a:pt x="2774" y="850"/>
                  <a:pt x="2659" y="855"/>
                </a:cubicBezTo>
                <a:lnTo>
                  <a:pt x="2664" y="748"/>
                </a:lnTo>
                <a:cubicBezTo>
                  <a:pt x="2823" y="739"/>
                  <a:pt x="2955" y="734"/>
                  <a:pt x="3061" y="734"/>
                </a:cubicBezTo>
                <a:close/>
                <a:moveTo>
                  <a:pt x="5333" y="734"/>
                </a:moveTo>
                <a:cubicBezTo>
                  <a:pt x="5345" y="735"/>
                  <a:pt x="5357" y="739"/>
                  <a:pt x="5370" y="746"/>
                </a:cubicBezTo>
                <a:cubicBezTo>
                  <a:pt x="5387" y="756"/>
                  <a:pt x="5400" y="769"/>
                  <a:pt x="5407" y="785"/>
                </a:cubicBezTo>
                <a:cubicBezTo>
                  <a:pt x="5411" y="794"/>
                  <a:pt x="5413" y="802"/>
                  <a:pt x="5413" y="808"/>
                </a:cubicBezTo>
                <a:cubicBezTo>
                  <a:pt x="5413" y="821"/>
                  <a:pt x="5407" y="830"/>
                  <a:pt x="5396" y="834"/>
                </a:cubicBezTo>
                <a:cubicBezTo>
                  <a:pt x="5332" y="849"/>
                  <a:pt x="5251" y="864"/>
                  <a:pt x="5151" y="878"/>
                </a:cubicBezTo>
                <a:cubicBezTo>
                  <a:pt x="5052" y="892"/>
                  <a:pt x="4958" y="904"/>
                  <a:pt x="4868" y="912"/>
                </a:cubicBezTo>
                <a:lnTo>
                  <a:pt x="4854" y="913"/>
                </a:lnTo>
                <a:cubicBezTo>
                  <a:pt x="4833" y="913"/>
                  <a:pt x="4821" y="907"/>
                  <a:pt x="4816" y="896"/>
                </a:cubicBezTo>
                <a:cubicBezTo>
                  <a:pt x="4809" y="882"/>
                  <a:pt x="4806" y="866"/>
                  <a:pt x="4806" y="849"/>
                </a:cubicBezTo>
                <a:cubicBezTo>
                  <a:pt x="4806" y="830"/>
                  <a:pt x="4811" y="813"/>
                  <a:pt x="4820" y="798"/>
                </a:cubicBezTo>
                <a:cubicBezTo>
                  <a:pt x="5135" y="757"/>
                  <a:pt x="5303" y="736"/>
                  <a:pt x="5322" y="735"/>
                </a:cubicBezTo>
                <a:cubicBezTo>
                  <a:pt x="5325" y="734"/>
                  <a:pt x="5329" y="734"/>
                  <a:pt x="5333" y="734"/>
                </a:cubicBezTo>
                <a:close/>
                <a:moveTo>
                  <a:pt x="4315" y="705"/>
                </a:moveTo>
                <a:lnTo>
                  <a:pt x="4316" y="706"/>
                </a:lnTo>
                <a:cubicBezTo>
                  <a:pt x="4321" y="713"/>
                  <a:pt x="4327" y="720"/>
                  <a:pt x="4332" y="727"/>
                </a:cubicBezTo>
                <a:lnTo>
                  <a:pt x="4339" y="735"/>
                </a:lnTo>
                <a:lnTo>
                  <a:pt x="4339" y="742"/>
                </a:lnTo>
                <a:cubicBezTo>
                  <a:pt x="4348" y="825"/>
                  <a:pt x="4352" y="896"/>
                  <a:pt x="4352" y="955"/>
                </a:cubicBezTo>
                <a:cubicBezTo>
                  <a:pt x="4352" y="1000"/>
                  <a:pt x="4349" y="1039"/>
                  <a:pt x="4343" y="1072"/>
                </a:cubicBezTo>
                <a:cubicBezTo>
                  <a:pt x="4340" y="1084"/>
                  <a:pt x="4334" y="1092"/>
                  <a:pt x="4326" y="1097"/>
                </a:cubicBezTo>
                <a:cubicBezTo>
                  <a:pt x="4318" y="1102"/>
                  <a:pt x="4305" y="1105"/>
                  <a:pt x="4288" y="1108"/>
                </a:cubicBezTo>
                <a:cubicBezTo>
                  <a:pt x="4256" y="1114"/>
                  <a:pt x="4205" y="1116"/>
                  <a:pt x="4137" y="1116"/>
                </a:cubicBezTo>
                <a:cubicBezTo>
                  <a:pt x="4139" y="1057"/>
                  <a:pt x="4140" y="1008"/>
                  <a:pt x="4140" y="969"/>
                </a:cubicBezTo>
                <a:lnTo>
                  <a:pt x="4138" y="779"/>
                </a:lnTo>
                <a:cubicBezTo>
                  <a:pt x="4138" y="750"/>
                  <a:pt x="4139" y="730"/>
                  <a:pt x="4141" y="719"/>
                </a:cubicBezTo>
                <a:cubicBezTo>
                  <a:pt x="4207" y="710"/>
                  <a:pt x="4262" y="706"/>
                  <a:pt x="4306" y="705"/>
                </a:cubicBezTo>
                <a:lnTo>
                  <a:pt x="4315" y="705"/>
                </a:lnTo>
                <a:close/>
                <a:moveTo>
                  <a:pt x="4448" y="604"/>
                </a:moveTo>
                <a:lnTo>
                  <a:pt x="4473" y="618"/>
                </a:lnTo>
                <a:cubicBezTo>
                  <a:pt x="4500" y="632"/>
                  <a:pt x="4525" y="648"/>
                  <a:pt x="4550" y="665"/>
                </a:cubicBezTo>
                <a:cubicBezTo>
                  <a:pt x="4562" y="674"/>
                  <a:pt x="4572" y="683"/>
                  <a:pt x="4579" y="692"/>
                </a:cubicBezTo>
                <a:cubicBezTo>
                  <a:pt x="4586" y="700"/>
                  <a:pt x="4590" y="709"/>
                  <a:pt x="4590" y="720"/>
                </a:cubicBezTo>
                <a:cubicBezTo>
                  <a:pt x="4590" y="729"/>
                  <a:pt x="4586" y="740"/>
                  <a:pt x="4578" y="754"/>
                </a:cubicBezTo>
                <a:cubicBezTo>
                  <a:pt x="4558" y="784"/>
                  <a:pt x="4542" y="804"/>
                  <a:pt x="4529" y="816"/>
                </a:cubicBezTo>
                <a:cubicBezTo>
                  <a:pt x="4518" y="825"/>
                  <a:pt x="4504" y="829"/>
                  <a:pt x="4488" y="829"/>
                </a:cubicBezTo>
                <a:cubicBezTo>
                  <a:pt x="4470" y="829"/>
                  <a:pt x="4451" y="824"/>
                  <a:pt x="4430" y="813"/>
                </a:cubicBezTo>
                <a:cubicBezTo>
                  <a:pt x="4404" y="799"/>
                  <a:pt x="4382" y="783"/>
                  <a:pt x="4362" y="762"/>
                </a:cubicBezTo>
                <a:cubicBezTo>
                  <a:pt x="4355" y="754"/>
                  <a:pt x="4347" y="745"/>
                  <a:pt x="4340" y="736"/>
                </a:cubicBezTo>
                <a:lnTo>
                  <a:pt x="4339" y="735"/>
                </a:lnTo>
                <a:lnTo>
                  <a:pt x="4335" y="706"/>
                </a:lnTo>
                <a:cubicBezTo>
                  <a:pt x="4329" y="705"/>
                  <a:pt x="4323" y="705"/>
                  <a:pt x="4316" y="705"/>
                </a:cubicBezTo>
                <a:lnTo>
                  <a:pt x="4315" y="705"/>
                </a:lnTo>
                <a:lnTo>
                  <a:pt x="4308" y="695"/>
                </a:lnTo>
                <a:cubicBezTo>
                  <a:pt x="4306" y="692"/>
                  <a:pt x="4303" y="688"/>
                  <a:pt x="4300" y="684"/>
                </a:cubicBezTo>
                <a:cubicBezTo>
                  <a:pt x="4291" y="670"/>
                  <a:pt x="4287" y="658"/>
                  <a:pt x="4287" y="649"/>
                </a:cubicBezTo>
                <a:cubicBezTo>
                  <a:pt x="4287" y="636"/>
                  <a:pt x="4294" y="624"/>
                  <a:pt x="4309" y="614"/>
                </a:cubicBezTo>
                <a:cubicBezTo>
                  <a:pt x="4311" y="613"/>
                  <a:pt x="4313" y="612"/>
                  <a:pt x="4315" y="610"/>
                </a:cubicBezTo>
                <a:lnTo>
                  <a:pt x="4321" y="607"/>
                </a:lnTo>
                <a:lnTo>
                  <a:pt x="4337" y="607"/>
                </a:lnTo>
                <a:cubicBezTo>
                  <a:pt x="4376" y="606"/>
                  <a:pt x="4412" y="605"/>
                  <a:pt x="4445" y="604"/>
                </a:cubicBezTo>
                <a:lnTo>
                  <a:pt x="4448" y="604"/>
                </a:lnTo>
                <a:close/>
                <a:moveTo>
                  <a:pt x="6226" y="546"/>
                </a:moveTo>
                <a:cubicBezTo>
                  <a:pt x="6221" y="548"/>
                  <a:pt x="6204" y="550"/>
                  <a:pt x="6176" y="553"/>
                </a:cubicBezTo>
                <a:lnTo>
                  <a:pt x="6176" y="589"/>
                </a:lnTo>
                <a:cubicBezTo>
                  <a:pt x="6176" y="635"/>
                  <a:pt x="6175" y="669"/>
                  <a:pt x="6175" y="690"/>
                </a:cubicBezTo>
                <a:cubicBezTo>
                  <a:pt x="6181" y="689"/>
                  <a:pt x="6200" y="687"/>
                  <a:pt x="6233" y="684"/>
                </a:cubicBezTo>
                <a:lnTo>
                  <a:pt x="6226" y="546"/>
                </a:lnTo>
                <a:close/>
                <a:moveTo>
                  <a:pt x="8823" y="517"/>
                </a:moveTo>
                <a:lnTo>
                  <a:pt x="8842" y="517"/>
                </a:lnTo>
                <a:cubicBezTo>
                  <a:pt x="8845" y="546"/>
                  <a:pt x="8847" y="574"/>
                  <a:pt x="8847" y="600"/>
                </a:cubicBezTo>
                <a:cubicBezTo>
                  <a:pt x="8847" y="613"/>
                  <a:pt x="8846" y="635"/>
                  <a:pt x="8845" y="666"/>
                </a:cubicBezTo>
                <a:cubicBezTo>
                  <a:pt x="8864" y="666"/>
                  <a:pt x="8891" y="665"/>
                  <a:pt x="8926" y="662"/>
                </a:cubicBezTo>
                <a:cubicBezTo>
                  <a:pt x="8962" y="659"/>
                  <a:pt x="8981" y="656"/>
                  <a:pt x="8984" y="654"/>
                </a:cubicBezTo>
                <a:cubicBezTo>
                  <a:pt x="8985" y="654"/>
                  <a:pt x="8987" y="650"/>
                  <a:pt x="8989" y="643"/>
                </a:cubicBezTo>
                <a:cubicBezTo>
                  <a:pt x="8992" y="636"/>
                  <a:pt x="8994" y="628"/>
                  <a:pt x="8994" y="621"/>
                </a:cubicBezTo>
                <a:cubicBezTo>
                  <a:pt x="8994" y="615"/>
                  <a:pt x="8992" y="611"/>
                  <a:pt x="8990" y="609"/>
                </a:cubicBezTo>
                <a:cubicBezTo>
                  <a:pt x="8985" y="605"/>
                  <a:pt x="8964" y="603"/>
                  <a:pt x="8927" y="603"/>
                </a:cubicBezTo>
                <a:cubicBezTo>
                  <a:pt x="8905" y="603"/>
                  <a:pt x="8879" y="604"/>
                  <a:pt x="8848" y="606"/>
                </a:cubicBezTo>
                <a:lnTo>
                  <a:pt x="8849" y="531"/>
                </a:lnTo>
                <a:cubicBezTo>
                  <a:pt x="8906" y="529"/>
                  <a:pt x="8956" y="528"/>
                  <a:pt x="8997" y="528"/>
                </a:cubicBezTo>
                <a:cubicBezTo>
                  <a:pt x="9070" y="528"/>
                  <a:pt x="9123" y="531"/>
                  <a:pt x="9154" y="535"/>
                </a:cubicBezTo>
                <a:cubicBezTo>
                  <a:pt x="9182" y="537"/>
                  <a:pt x="9201" y="549"/>
                  <a:pt x="9210" y="568"/>
                </a:cubicBezTo>
                <a:cubicBezTo>
                  <a:pt x="9212" y="573"/>
                  <a:pt x="9214" y="581"/>
                  <a:pt x="9214" y="591"/>
                </a:cubicBezTo>
                <a:lnTo>
                  <a:pt x="9215" y="594"/>
                </a:lnTo>
                <a:lnTo>
                  <a:pt x="9214" y="601"/>
                </a:lnTo>
                <a:cubicBezTo>
                  <a:pt x="9211" y="619"/>
                  <a:pt x="9209" y="635"/>
                  <a:pt x="9209" y="649"/>
                </a:cubicBezTo>
                <a:lnTo>
                  <a:pt x="9213" y="649"/>
                </a:lnTo>
                <a:lnTo>
                  <a:pt x="9212" y="661"/>
                </a:lnTo>
                <a:cubicBezTo>
                  <a:pt x="9211" y="667"/>
                  <a:pt x="9210" y="672"/>
                  <a:pt x="9209" y="678"/>
                </a:cubicBezTo>
                <a:cubicBezTo>
                  <a:pt x="9205" y="701"/>
                  <a:pt x="9199" y="716"/>
                  <a:pt x="9192" y="723"/>
                </a:cubicBezTo>
                <a:cubicBezTo>
                  <a:pt x="9180" y="733"/>
                  <a:pt x="9147" y="740"/>
                  <a:pt x="9095" y="744"/>
                </a:cubicBezTo>
                <a:cubicBezTo>
                  <a:pt x="9042" y="748"/>
                  <a:pt x="8983" y="750"/>
                  <a:pt x="8916" y="750"/>
                </a:cubicBezTo>
                <a:cubicBezTo>
                  <a:pt x="8875" y="750"/>
                  <a:pt x="8850" y="750"/>
                  <a:pt x="8841" y="749"/>
                </a:cubicBezTo>
                <a:lnTo>
                  <a:pt x="8837" y="786"/>
                </a:lnTo>
                <a:cubicBezTo>
                  <a:pt x="8954" y="779"/>
                  <a:pt x="9049" y="776"/>
                  <a:pt x="9122" y="776"/>
                </a:cubicBezTo>
                <a:cubicBezTo>
                  <a:pt x="9171" y="776"/>
                  <a:pt x="9211" y="777"/>
                  <a:pt x="9240" y="781"/>
                </a:cubicBezTo>
                <a:cubicBezTo>
                  <a:pt x="9261" y="783"/>
                  <a:pt x="9278" y="790"/>
                  <a:pt x="9290" y="800"/>
                </a:cubicBezTo>
                <a:cubicBezTo>
                  <a:pt x="9302" y="810"/>
                  <a:pt x="9310" y="822"/>
                  <a:pt x="9313" y="836"/>
                </a:cubicBezTo>
                <a:cubicBezTo>
                  <a:pt x="9314" y="851"/>
                  <a:pt x="9315" y="864"/>
                  <a:pt x="9315" y="875"/>
                </a:cubicBezTo>
                <a:cubicBezTo>
                  <a:pt x="9315" y="910"/>
                  <a:pt x="9311" y="946"/>
                  <a:pt x="9303" y="984"/>
                </a:cubicBezTo>
                <a:cubicBezTo>
                  <a:pt x="9295" y="1021"/>
                  <a:pt x="9283" y="1045"/>
                  <a:pt x="9269" y="1055"/>
                </a:cubicBezTo>
                <a:cubicBezTo>
                  <a:pt x="9255" y="1065"/>
                  <a:pt x="9218" y="1072"/>
                  <a:pt x="9156" y="1077"/>
                </a:cubicBezTo>
                <a:cubicBezTo>
                  <a:pt x="9095" y="1081"/>
                  <a:pt x="9023" y="1083"/>
                  <a:pt x="8942" y="1083"/>
                </a:cubicBezTo>
                <a:cubicBezTo>
                  <a:pt x="8870" y="1083"/>
                  <a:pt x="8805" y="1082"/>
                  <a:pt x="8748" y="1079"/>
                </a:cubicBezTo>
                <a:cubicBezTo>
                  <a:pt x="8690" y="1076"/>
                  <a:pt x="8653" y="1071"/>
                  <a:pt x="8635" y="1064"/>
                </a:cubicBezTo>
                <a:cubicBezTo>
                  <a:pt x="8632" y="1033"/>
                  <a:pt x="8630" y="992"/>
                  <a:pt x="8630" y="940"/>
                </a:cubicBezTo>
                <a:cubicBezTo>
                  <a:pt x="8630" y="870"/>
                  <a:pt x="8632" y="790"/>
                  <a:pt x="8638" y="699"/>
                </a:cubicBezTo>
                <a:cubicBezTo>
                  <a:pt x="8642" y="614"/>
                  <a:pt x="8646" y="555"/>
                  <a:pt x="8649" y="523"/>
                </a:cubicBezTo>
                <a:lnTo>
                  <a:pt x="8650" y="518"/>
                </a:lnTo>
                <a:lnTo>
                  <a:pt x="8656" y="518"/>
                </a:lnTo>
                <a:cubicBezTo>
                  <a:pt x="8665" y="518"/>
                  <a:pt x="8676" y="519"/>
                  <a:pt x="8688" y="519"/>
                </a:cubicBezTo>
                <a:cubicBezTo>
                  <a:pt x="8724" y="519"/>
                  <a:pt x="8766" y="518"/>
                  <a:pt x="8815" y="517"/>
                </a:cubicBezTo>
                <a:lnTo>
                  <a:pt x="8823" y="517"/>
                </a:lnTo>
                <a:close/>
                <a:moveTo>
                  <a:pt x="2998" y="493"/>
                </a:moveTo>
                <a:cubicBezTo>
                  <a:pt x="3055" y="493"/>
                  <a:pt x="3097" y="495"/>
                  <a:pt x="3122" y="498"/>
                </a:cubicBezTo>
                <a:cubicBezTo>
                  <a:pt x="3150" y="502"/>
                  <a:pt x="3168" y="514"/>
                  <a:pt x="3176" y="536"/>
                </a:cubicBezTo>
                <a:cubicBezTo>
                  <a:pt x="3180" y="544"/>
                  <a:pt x="3182" y="560"/>
                  <a:pt x="3182" y="583"/>
                </a:cubicBezTo>
                <a:cubicBezTo>
                  <a:pt x="3182" y="606"/>
                  <a:pt x="3180" y="630"/>
                  <a:pt x="3175" y="655"/>
                </a:cubicBezTo>
                <a:cubicBezTo>
                  <a:pt x="3171" y="679"/>
                  <a:pt x="3166" y="695"/>
                  <a:pt x="3158" y="703"/>
                </a:cubicBezTo>
                <a:cubicBezTo>
                  <a:pt x="3147" y="714"/>
                  <a:pt x="3114" y="722"/>
                  <a:pt x="3059" y="726"/>
                </a:cubicBezTo>
                <a:cubicBezTo>
                  <a:pt x="3005" y="731"/>
                  <a:pt x="2945" y="733"/>
                  <a:pt x="2879" y="733"/>
                </a:cubicBezTo>
                <a:cubicBezTo>
                  <a:pt x="2801" y="733"/>
                  <a:pt x="2748" y="731"/>
                  <a:pt x="2721" y="727"/>
                </a:cubicBezTo>
                <a:cubicBezTo>
                  <a:pt x="2702" y="724"/>
                  <a:pt x="2688" y="720"/>
                  <a:pt x="2679" y="714"/>
                </a:cubicBezTo>
                <a:cubicBezTo>
                  <a:pt x="2671" y="708"/>
                  <a:pt x="2664" y="699"/>
                  <a:pt x="2658" y="686"/>
                </a:cubicBezTo>
                <a:cubicBezTo>
                  <a:pt x="2652" y="672"/>
                  <a:pt x="2649" y="647"/>
                  <a:pt x="2649" y="611"/>
                </a:cubicBezTo>
                <a:cubicBezTo>
                  <a:pt x="2649" y="598"/>
                  <a:pt x="2651" y="563"/>
                  <a:pt x="2653" y="505"/>
                </a:cubicBezTo>
                <a:lnTo>
                  <a:pt x="2769" y="496"/>
                </a:lnTo>
                <a:cubicBezTo>
                  <a:pt x="2765" y="538"/>
                  <a:pt x="2764" y="573"/>
                  <a:pt x="2764" y="600"/>
                </a:cubicBezTo>
                <a:cubicBezTo>
                  <a:pt x="2764" y="625"/>
                  <a:pt x="2765" y="640"/>
                  <a:pt x="2768" y="642"/>
                </a:cubicBezTo>
                <a:cubicBezTo>
                  <a:pt x="2769" y="642"/>
                  <a:pt x="2779" y="643"/>
                  <a:pt x="2800" y="643"/>
                </a:cubicBezTo>
                <a:cubicBezTo>
                  <a:pt x="2827" y="643"/>
                  <a:pt x="2858" y="641"/>
                  <a:pt x="2893" y="638"/>
                </a:cubicBezTo>
                <a:cubicBezTo>
                  <a:pt x="2927" y="634"/>
                  <a:pt x="2947" y="631"/>
                  <a:pt x="2951" y="629"/>
                </a:cubicBezTo>
                <a:cubicBezTo>
                  <a:pt x="2951" y="629"/>
                  <a:pt x="2953" y="625"/>
                  <a:pt x="2956" y="617"/>
                </a:cubicBezTo>
                <a:cubicBezTo>
                  <a:pt x="2958" y="609"/>
                  <a:pt x="2960" y="600"/>
                  <a:pt x="2960" y="591"/>
                </a:cubicBezTo>
                <a:cubicBezTo>
                  <a:pt x="2960" y="585"/>
                  <a:pt x="2958" y="580"/>
                  <a:pt x="2955" y="576"/>
                </a:cubicBezTo>
                <a:cubicBezTo>
                  <a:pt x="2951" y="572"/>
                  <a:pt x="2910" y="570"/>
                  <a:pt x="2832" y="570"/>
                </a:cubicBezTo>
                <a:lnTo>
                  <a:pt x="2779" y="570"/>
                </a:lnTo>
                <a:lnTo>
                  <a:pt x="2776" y="499"/>
                </a:lnTo>
                <a:cubicBezTo>
                  <a:pt x="2865" y="495"/>
                  <a:pt x="2938" y="493"/>
                  <a:pt x="2998" y="493"/>
                </a:cubicBezTo>
                <a:close/>
                <a:moveTo>
                  <a:pt x="8447" y="399"/>
                </a:moveTo>
                <a:lnTo>
                  <a:pt x="8616" y="402"/>
                </a:lnTo>
                <a:lnTo>
                  <a:pt x="8617" y="411"/>
                </a:lnTo>
                <a:lnTo>
                  <a:pt x="8615" y="412"/>
                </a:lnTo>
                <a:cubicBezTo>
                  <a:pt x="8616" y="423"/>
                  <a:pt x="8617" y="436"/>
                  <a:pt x="8617" y="451"/>
                </a:cubicBezTo>
                <a:lnTo>
                  <a:pt x="8617" y="479"/>
                </a:lnTo>
                <a:cubicBezTo>
                  <a:pt x="8617" y="495"/>
                  <a:pt x="8618" y="507"/>
                  <a:pt x="8620" y="516"/>
                </a:cubicBezTo>
                <a:lnTo>
                  <a:pt x="8624" y="517"/>
                </a:lnTo>
                <a:lnTo>
                  <a:pt x="8624" y="522"/>
                </a:lnTo>
                <a:cubicBezTo>
                  <a:pt x="8624" y="533"/>
                  <a:pt x="8624" y="542"/>
                  <a:pt x="8624" y="550"/>
                </a:cubicBezTo>
                <a:cubicBezTo>
                  <a:pt x="8624" y="588"/>
                  <a:pt x="8622" y="616"/>
                  <a:pt x="8617" y="633"/>
                </a:cubicBezTo>
                <a:cubicBezTo>
                  <a:pt x="8614" y="641"/>
                  <a:pt x="8610" y="646"/>
                  <a:pt x="8603" y="649"/>
                </a:cubicBezTo>
                <a:cubicBezTo>
                  <a:pt x="8597" y="652"/>
                  <a:pt x="8589" y="654"/>
                  <a:pt x="8580" y="656"/>
                </a:cubicBezTo>
                <a:cubicBezTo>
                  <a:pt x="8562" y="658"/>
                  <a:pt x="8547" y="659"/>
                  <a:pt x="8534" y="659"/>
                </a:cubicBezTo>
                <a:cubicBezTo>
                  <a:pt x="8513" y="659"/>
                  <a:pt x="8496" y="658"/>
                  <a:pt x="8484" y="657"/>
                </a:cubicBezTo>
                <a:cubicBezTo>
                  <a:pt x="8473" y="657"/>
                  <a:pt x="8462" y="656"/>
                  <a:pt x="8451" y="656"/>
                </a:cubicBezTo>
                <a:cubicBezTo>
                  <a:pt x="8446" y="617"/>
                  <a:pt x="8443" y="570"/>
                  <a:pt x="8443" y="515"/>
                </a:cubicBezTo>
                <a:cubicBezTo>
                  <a:pt x="8443" y="465"/>
                  <a:pt x="8444" y="427"/>
                  <a:pt x="8447" y="399"/>
                </a:cubicBezTo>
                <a:close/>
                <a:moveTo>
                  <a:pt x="2572" y="370"/>
                </a:moveTo>
                <a:cubicBezTo>
                  <a:pt x="2583" y="370"/>
                  <a:pt x="2593" y="370"/>
                  <a:pt x="2602" y="370"/>
                </a:cubicBezTo>
                <a:cubicBezTo>
                  <a:pt x="2607" y="434"/>
                  <a:pt x="2610" y="484"/>
                  <a:pt x="2610" y="518"/>
                </a:cubicBezTo>
                <a:cubicBezTo>
                  <a:pt x="2610" y="555"/>
                  <a:pt x="2607" y="583"/>
                  <a:pt x="2602" y="600"/>
                </a:cubicBezTo>
                <a:cubicBezTo>
                  <a:pt x="2599" y="609"/>
                  <a:pt x="2595" y="615"/>
                  <a:pt x="2588" y="617"/>
                </a:cubicBezTo>
                <a:cubicBezTo>
                  <a:pt x="2582" y="620"/>
                  <a:pt x="2575" y="622"/>
                  <a:pt x="2566" y="623"/>
                </a:cubicBezTo>
                <a:cubicBezTo>
                  <a:pt x="2550" y="626"/>
                  <a:pt x="2528" y="627"/>
                  <a:pt x="2499" y="628"/>
                </a:cubicBezTo>
                <a:cubicBezTo>
                  <a:pt x="2471" y="629"/>
                  <a:pt x="2447" y="629"/>
                  <a:pt x="2427" y="629"/>
                </a:cubicBezTo>
                <a:cubicBezTo>
                  <a:pt x="2421" y="590"/>
                  <a:pt x="2419" y="543"/>
                  <a:pt x="2419" y="488"/>
                </a:cubicBezTo>
                <a:cubicBezTo>
                  <a:pt x="2419" y="436"/>
                  <a:pt x="2420" y="397"/>
                  <a:pt x="2423" y="372"/>
                </a:cubicBezTo>
                <a:cubicBezTo>
                  <a:pt x="2487" y="370"/>
                  <a:pt x="2537" y="370"/>
                  <a:pt x="2572" y="370"/>
                </a:cubicBezTo>
                <a:close/>
                <a:moveTo>
                  <a:pt x="3298" y="337"/>
                </a:moveTo>
                <a:cubicBezTo>
                  <a:pt x="3324" y="337"/>
                  <a:pt x="3341" y="337"/>
                  <a:pt x="3350" y="338"/>
                </a:cubicBezTo>
                <a:cubicBezTo>
                  <a:pt x="3387" y="341"/>
                  <a:pt x="3415" y="349"/>
                  <a:pt x="3433" y="361"/>
                </a:cubicBezTo>
                <a:cubicBezTo>
                  <a:pt x="3451" y="374"/>
                  <a:pt x="3459" y="392"/>
                  <a:pt x="3459" y="417"/>
                </a:cubicBezTo>
                <a:cubicBezTo>
                  <a:pt x="3459" y="424"/>
                  <a:pt x="3458" y="436"/>
                  <a:pt x="3454" y="454"/>
                </a:cubicBezTo>
                <a:cubicBezTo>
                  <a:pt x="3451" y="468"/>
                  <a:pt x="3441" y="492"/>
                  <a:pt x="3425" y="525"/>
                </a:cubicBezTo>
                <a:cubicBezTo>
                  <a:pt x="3409" y="559"/>
                  <a:pt x="3395" y="580"/>
                  <a:pt x="3384" y="589"/>
                </a:cubicBezTo>
                <a:cubicBezTo>
                  <a:pt x="3372" y="597"/>
                  <a:pt x="3353" y="603"/>
                  <a:pt x="3326" y="607"/>
                </a:cubicBezTo>
                <a:cubicBezTo>
                  <a:pt x="3300" y="611"/>
                  <a:pt x="3267" y="613"/>
                  <a:pt x="3228" y="613"/>
                </a:cubicBezTo>
                <a:cubicBezTo>
                  <a:pt x="3228" y="588"/>
                  <a:pt x="3234" y="551"/>
                  <a:pt x="3244" y="502"/>
                </a:cubicBezTo>
                <a:cubicBezTo>
                  <a:pt x="3251" y="473"/>
                  <a:pt x="3254" y="460"/>
                  <a:pt x="3254" y="461"/>
                </a:cubicBezTo>
                <a:cubicBezTo>
                  <a:pt x="3205" y="466"/>
                  <a:pt x="3115" y="472"/>
                  <a:pt x="2984" y="477"/>
                </a:cubicBezTo>
                <a:cubicBezTo>
                  <a:pt x="2853" y="482"/>
                  <a:pt x="2751" y="484"/>
                  <a:pt x="2678" y="484"/>
                </a:cubicBezTo>
                <a:cubicBezTo>
                  <a:pt x="2651" y="484"/>
                  <a:pt x="2632" y="484"/>
                  <a:pt x="2620" y="482"/>
                </a:cubicBezTo>
                <a:cubicBezTo>
                  <a:pt x="2616" y="473"/>
                  <a:pt x="2614" y="458"/>
                  <a:pt x="2614" y="438"/>
                </a:cubicBezTo>
                <a:lnTo>
                  <a:pt x="2614" y="406"/>
                </a:lnTo>
                <a:cubicBezTo>
                  <a:pt x="2614" y="396"/>
                  <a:pt x="2614" y="387"/>
                  <a:pt x="2613" y="378"/>
                </a:cubicBezTo>
                <a:cubicBezTo>
                  <a:pt x="2647" y="369"/>
                  <a:pt x="2748" y="359"/>
                  <a:pt x="2916" y="350"/>
                </a:cubicBezTo>
                <a:cubicBezTo>
                  <a:pt x="3083" y="341"/>
                  <a:pt x="3211" y="337"/>
                  <a:pt x="3298" y="337"/>
                </a:cubicBezTo>
                <a:close/>
                <a:moveTo>
                  <a:pt x="8891" y="297"/>
                </a:moveTo>
                <a:lnTo>
                  <a:pt x="8902" y="300"/>
                </a:lnTo>
                <a:cubicBezTo>
                  <a:pt x="8930" y="306"/>
                  <a:pt x="8955" y="309"/>
                  <a:pt x="8976" y="309"/>
                </a:cubicBezTo>
                <a:cubicBezTo>
                  <a:pt x="8989" y="309"/>
                  <a:pt x="9000" y="308"/>
                  <a:pt x="9009" y="305"/>
                </a:cubicBezTo>
                <a:lnTo>
                  <a:pt x="9009" y="305"/>
                </a:lnTo>
                <a:lnTo>
                  <a:pt x="9009" y="305"/>
                </a:lnTo>
                <a:cubicBezTo>
                  <a:pt x="9025" y="313"/>
                  <a:pt x="9041" y="323"/>
                  <a:pt x="9056" y="334"/>
                </a:cubicBezTo>
                <a:cubicBezTo>
                  <a:pt x="9069" y="343"/>
                  <a:pt x="9079" y="352"/>
                  <a:pt x="9085" y="361"/>
                </a:cubicBezTo>
                <a:cubicBezTo>
                  <a:pt x="9091" y="370"/>
                  <a:pt x="9094" y="375"/>
                  <a:pt x="9093" y="377"/>
                </a:cubicBezTo>
                <a:cubicBezTo>
                  <a:pt x="9154" y="374"/>
                  <a:pt x="9214" y="373"/>
                  <a:pt x="9274" y="373"/>
                </a:cubicBezTo>
                <a:cubicBezTo>
                  <a:pt x="9302" y="373"/>
                  <a:pt x="9320" y="374"/>
                  <a:pt x="9330" y="375"/>
                </a:cubicBezTo>
                <a:cubicBezTo>
                  <a:pt x="9369" y="378"/>
                  <a:pt x="9397" y="386"/>
                  <a:pt x="9415" y="398"/>
                </a:cubicBezTo>
                <a:cubicBezTo>
                  <a:pt x="9432" y="410"/>
                  <a:pt x="9441" y="429"/>
                  <a:pt x="9441" y="454"/>
                </a:cubicBezTo>
                <a:cubicBezTo>
                  <a:pt x="9441" y="460"/>
                  <a:pt x="9440" y="472"/>
                  <a:pt x="9436" y="489"/>
                </a:cubicBezTo>
                <a:cubicBezTo>
                  <a:pt x="9433" y="505"/>
                  <a:pt x="9423" y="530"/>
                  <a:pt x="9407" y="563"/>
                </a:cubicBezTo>
                <a:cubicBezTo>
                  <a:pt x="9390" y="596"/>
                  <a:pt x="9376" y="617"/>
                  <a:pt x="9364" y="626"/>
                </a:cubicBezTo>
                <a:cubicBezTo>
                  <a:pt x="9353" y="634"/>
                  <a:pt x="9335" y="640"/>
                  <a:pt x="9308" y="644"/>
                </a:cubicBezTo>
                <a:cubicBezTo>
                  <a:pt x="9284" y="647"/>
                  <a:pt x="9256" y="649"/>
                  <a:pt x="9223" y="649"/>
                </a:cubicBezTo>
                <a:lnTo>
                  <a:pt x="9213" y="649"/>
                </a:lnTo>
                <a:lnTo>
                  <a:pt x="9214" y="644"/>
                </a:lnTo>
                <a:cubicBezTo>
                  <a:pt x="9215" y="633"/>
                  <a:pt x="9215" y="623"/>
                  <a:pt x="9215" y="612"/>
                </a:cubicBezTo>
                <a:cubicBezTo>
                  <a:pt x="9215" y="607"/>
                  <a:pt x="9215" y="602"/>
                  <a:pt x="9215" y="597"/>
                </a:cubicBezTo>
                <a:lnTo>
                  <a:pt x="9215" y="594"/>
                </a:lnTo>
                <a:lnTo>
                  <a:pt x="9216" y="587"/>
                </a:lnTo>
                <a:cubicBezTo>
                  <a:pt x="9218" y="573"/>
                  <a:pt x="9221" y="558"/>
                  <a:pt x="9225" y="543"/>
                </a:cubicBezTo>
                <a:cubicBezTo>
                  <a:pt x="9232" y="513"/>
                  <a:pt x="9235" y="498"/>
                  <a:pt x="9235" y="497"/>
                </a:cubicBezTo>
                <a:cubicBezTo>
                  <a:pt x="9186" y="503"/>
                  <a:pt x="9101" y="508"/>
                  <a:pt x="8979" y="512"/>
                </a:cubicBezTo>
                <a:cubicBezTo>
                  <a:pt x="8926" y="514"/>
                  <a:pt x="8877" y="515"/>
                  <a:pt x="8833" y="516"/>
                </a:cubicBezTo>
                <a:lnTo>
                  <a:pt x="8823" y="517"/>
                </a:lnTo>
                <a:lnTo>
                  <a:pt x="8763" y="517"/>
                </a:lnTo>
                <a:lnTo>
                  <a:pt x="8650" y="517"/>
                </a:lnTo>
                <a:lnTo>
                  <a:pt x="8650" y="518"/>
                </a:lnTo>
                <a:lnTo>
                  <a:pt x="8647" y="518"/>
                </a:lnTo>
                <a:cubicBezTo>
                  <a:pt x="8639" y="518"/>
                  <a:pt x="8632" y="517"/>
                  <a:pt x="8626" y="517"/>
                </a:cubicBezTo>
                <a:lnTo>
                  <a:pt x="8624" y="517"/>
                </a:lnTo>
                <a:lnTo>
                  <a:pt x="8624" y="514"/>
                </a:lnTo>
                <a:cubicBezTo>
                  <a:pt x="8623" y="488"/>
                  <a:pt x="8620" y="454"/>
                  <a:pt x="8617" y="414"/>
                </a:cubicBezTo>
                <a:lnTo>
                  <a:pt x="8617" y="411"/>
                </a:lnTo>
                <a:lnTo>
                  <a:pt x="8621" y="410"/>
                </a:lnTo>
                <a:cubicBezTo>
                  <a:pt x="8654" y="403"/>
                  <a:pt x="8728" y="396"/>
                  <a:pt x="8842" y="389"/>
                </a:cubicBezTo>
                <a:lnTo>
                  <a:pt x="8858" y="388"/>
                </a:lnTo>
                <a:lnTo>
                  <a:pt x="8859" y="390"/>
                </a:lnTo>
                <a:cubicBezTo>
                  <a:pt x="8862" y="394"/>
                  <a:pt x="8865" y="394"/>
                  <a:pt x="8868" y="388"/>
                </a:cubicBezTo>
                <a:lnTo>
                  <a:pt x="8858" y="388"/>
                </a:lnTo>
                <a:lnTo>
                  <a:pt x="8855" y="384"/>
                </a:lnTo>
                <a:cubicBezTo>
                  <a:pt x="8854" y="382"/>
                  <a:pt x="8853" y="380"/>
                  <a:pt x="8851" y="379"/>
                </a:cubicBezTo>
                <a:cubicBezTo>
                  <a:pt x="8843" y="366"/>
                  <a:pt x="8838" y="355"/>
                  <a:pt x="8838" y="346"/>
                </a:cubicBezTo>
                <a:cubicBezTo>
                  <a:pt x="8838" y="334"/>
                  <a:pt x="8846" y="322"/>
                  <a:pt x="8863" y="311"/>
                </a:cubicBezTo>
                <a:cubicBezTo>
                  <a:pt x="8869" y="307"/>
                  <a:pt x="8877" y="303"/>
                  <a:pt x="8886" y="299"/>
                </a:cubicBezTo>
                <a:lnTo>
                  <a:pt x="8891" y="297"/>
                </a:lnTo>
                <a:close/>
                <a:moveTo>
                  <a:pt x="7736" y="293"/>
                </a:moveTo>
                <a:cubicBezTo>
                  <a:pt x="7742" y="293"/>
                  <a:pt x="7747" y="293"/>
                  <a:pt x="7753" y="293"/>
                </a:cubicBezTo>
                <a:cubicBezTo>
                  <a:pt x="7761" y="294"/>
                  <a:pt x="7769" y="296"/>
                  <a:pt x="7776" y="299"/>
                </a:cubicBezTo>
                <a:lnTo>
                  <a:pt x="7784" y="303"/>
                </a:lnTo>
                <a:lnTo>
                  <a:pt x="7785" y="304"/>
                </a:lnTo>
                <a:cubicBezTo>
                  <a:pt x="7790" y="309"/>
                  <a:pt x="7795" y="313"/>
                  <a:pt x="7802" y="317"/>
                </a:cubicBezTo>
                <a:cubicBezTo>
                  <a:pt x="7803" y="318"/>
                  <a:pt x="7805" y="319"/>
                  <a:pt x="7807" y="320"/>
                </a:cubicBezTo>
                <a:lnTo>
                  <a:pt x="7810" y="322"/>
                </a:lnTo>
                <a:lnTo>
                  <a:pt x="7815" y="326"/>
                </a:lnTo>
                <a:cubicBezTo>
                  <a:pt x="7835" y="346"/>
                  <a:pt x="7845" y="369"/>
                  <a:pt x="7845" y="394"/>
                </a:cubicBezTo>
                <a:cubicBezTo>
                  <a:pt x="7845" y="401"/>
                  <a:pt x="7843" y="410"/>
                  <a:pt x="7840" y="423"/>
                </a:cubicBezTo>
                <a:cubicBezTo>
                  <a:pt x="7836" y="436"/>
                  <a:pt x="7830" y="446"/>
                  <a:pt x="7821" y="453"/>
                </a:cubicBezTo>
                <a:lnTo>
                  <a:pt x="7818" y="456"/>
                </a:lnTo>
                <a:lnTo>
                  <a:pt x="7809" y="456"/>
                </a:lnTo>
                <a:cubicBezTo>
                  <a:pt x="7778" y="457"/>
                  <a:pt x="7743" y="458"/>
                  <a:pt x="7703" y="460"/>
                </a:cubicBezTo>
                <a:lnTo>
                  <a:pt x="7700" y="460"/>
                </a:lnTo>
                <a:lnTo>
                  <a:pt x="7698" y="459"/>
                </a:lnTo>
                <a:cubicBezTo>
                  <a:pt x="7684" y="451"/>
                  <a:pt x="7672" y="438"/>
                  <a:pt x="7663" y="419"/>
                </a:cubicBezTo>
                <a:cubicBezTo>
                  <a:pt x="7651" y="398"/>
                  <a:pt x="7646" y="378"/>
                  <a:pt x="7646" y="358"/>
                </a:cubicBezTo>
                <a:lnTo>
                  <a:pt x="7646" y="349"/>
                </a:lnTo>
                <a:lnTo>
                  <a:pt x="7651" y="343"/>
                </a:lnTo>
                <a:cubicBezTo>
                  <a:pt x="7660" y="333"/>
                  <a:pt x="7669" y="323"/>
                  <a:pt x="7678" y="313"/>
                </a:cubicBezTo>
                <a:lnTo>
                  <a:pt x="7692" y="297"/>
                </a:lnTo>
                <a:lnTo>
                  <a:pt x="7694" y="297"/>
                </a:lnTo>
                <a:cubicBezTo>
                  <a:pt x="7707" y="294"/>
                  <a:pt x="7721" y="293"/>
                  <a:pt x="7736" y="293"/>
                </a:cubicBezTo>
                <a:close/>
                <a:moveTo>
                  <a:pt x="10374" y="249"/>
                </a:moveTo>
                <a:lnTo>
                  <a:pt x="10379" y="362"/>
                </a:lnTo>
                <a:lnTo>
                  <a:pt x="10388" y="361"/>
                </a:lnTo>
                <a:cubicBezTo>
                  <a:pt x="10400" y="359"/>
                  <a:pt x="10410" y="364"/>
                  <a:pt x="10418" y="377"/>
                </a:cubicBezTo>
                <a:cubicBezTo>
                  <a:pt x="10422" y="383"/>
                  <a:pt x="10426" y="389"/>
                  <a:pt x="10429" y="395"/>
                </a:cubicBezTo>
                <a:lnTo>
                  <a:pt x="10433" y="402"/>
                </a:lnTo>
                <a:lnTo>
                  <a:pt x="10432" y="414"/>
                </a:lnTo>
                <a:cubicBezTo>
                  <a:pt x="10432" y="423"/>
                  <a:pt x="10431" y="433"/>
                  <a:pt x="10430" y="442"/>
                </a:cubicBezTo>
                <a:lnTo>
                  <a:pt x="10429" y="445"/>
                </a:lnTo>
                <a:lnTo>
                  <a:pt x="10417" y="448"/>
                </a:lnTo>
                <a:cubicBezTo>
                  <a:pt x="10404" y="452"/>
                  <a:pt x="10392" y="454"/>
                  <a:pt x="10382" y="455"/>
                </a:cubicBezTo>
                <a:cubicBezTo>
                  <a:pt x="10382" y="474"/>
                  <a:pt x="10383" y="499"/>
                  <a:pt x="10384" y="530"/>
                </a:cubicBezTo>
                <a:cubicBezTo>
                  <a:pt x="10395" y="526"/>
                  <a:pt x="10402" y="524"/>
                  <a:pt x="10404" y="523"/>
                </a:cubicBezTo>
                <a:cubicBezTo>
                  <a:pt x="10413" y="519"/>
                  <a:pt x="10421" y="501"/>
                  <a:pt x="10426" y="468"/>
                </a:cubicBezTo>
                <a:cubicBezTo>
                  <a:pt x="10427" y="464"/>
                  <a:pt x="10427" y="459"/>
                  <a:pt x="10428" y="455"/>
                </a:cubicBezTo>
                <a:lnTo>
                  <a:pt x="10429" y="445"/>
                </a:lnTo>
                <a:lnTo>
                  <a:pt x="10431" y="445"/>
                </a:lnTo>
                <a:cubicBezTo>
                  <a:pt x="10437" y="442"/>
                  <a:pt x="10440" y="437"/>
                  <a:pt x="10441" y="429"/>
                </a:cubicBezTo>
                <a:cubicBezTo>
                  <a:pt x="10442" y="422"/>
                  <a:pt x="10441" y="416"/>
                  <a:pt x="10438" y="411"/>
                </a:cubicBezTo>
                <a:cubicBezTo>
                  <a:pt x="10437" y="409"/>
                  <a:pt x="10435" y="406"/>
                  <a:pt x="10434" y="403"/>
                </a:cubicBezTo>
                <a:lnTo>
                  <a:pt x="10433" y="402"/>
                </a:lnTo>
                <a:lnTo>
                  <a:pt x="10433" y="399"/>
                </a:lnTo>
                <a:cubicBezTo>
                  <a:pt x="10434" y="384"/>
                  <a:pt x="10434" y="369"/>
                  <a:pt x="10434" y="352"/>
                </a:cubicBezTo>
                <a:cubicBezTo>
                  <a:pt x="10434" y="327"/>
                  <a:pt x="10433" y="306"/>
                  <a:pt x="10431" y="287"/>
                </a:cubicBezTo>
                <a:cubicBezTo>
                  <a:pt x="10429" y="268"/>
                  <a:pt x="10427" y="258"/>
                  <a:pt x="10426" y="256"/>
                </a:cubicBezTo>
                <a:cubicBezTo>
                  <a:pt x="10423" y="253"/>
                  <a:pt x="10405" y="250"/>
                  <a:pt x="10374" y="249"/>
                </a:cubicBezTo>
                <a:close/>
                <a:moveTo>
                  <a:pt x="1412" y="199"/>
                </a:moveTo>
                <a:lnTo>
                  <a:pt x="1625" y="234"/>
                </a:lnTo>
                <a:cubicBezTo>
                  <a:pt x="1623" y="250"/>
                  <a:pt x="1619" y="275"/>
                  <a:pt x="1615" y="311"/>
                </a:cubicBezTo>
                <a:cubicBezTo>
                  <a:pt x="1610" y="346"/>
                  <a:pt x="1606" y="374"/>
                  <a:pt x="1603" y="393"/>
                </a:cubicBezTo>
                <a:cubicBezTo>
                  <a:pt x="1579" y="557"/>
                  <a:pt x="1558" y="689"/>
                  <a:pt x="1541" y="789"/>
                </a:cubicBezTo>
                <a:cubicBezTo>
                  <a:pt x="1523" y="889"/>
                  <a:pt x="1505" y="953"/>
                  <a:pt x="1485" y="979"/>
                </a:cubicBezTo>
                <a:cubicBezTo>
                  <a:pt x="1475" y="994"/>
                  <a:pt x="1454" y="1001"/>
                  <a:pt x="1420" y="1001"/>
                </a:cubicBezTo>
                <a:cubicBezTo>
                  <a:pt x="1382" y="1001"/>
                  <a:pt x="1321" y="992"/>
                  <a:pt x="1237" y="973"/>
                </a:cubicBezTo>
                <a:cubicBezTo>
                  <a:pt x="1243" y="945"/>
                  <a:pt x="1257" y="882"/>
                  <a:pt x="1279" y="784"/>
                </a:cubicBezTo>
                <a:cubicBezTo>
                  <a:pt x="1300" y="686"/>
                  <a:pt x="1314" y="623"/>
                  <a:pt x="1320" y="594"/>
                </a:cubicBezTo>
                <a:cubicBezTo>
                  <a:pt x="1331" y="547"/>
                  <a:pt x="1346" y="476"/>
                  <a:pt x="1368" y="380"/>
                </a:cubicBezTo>
                <a:cubicBezTo>
                  <a:pt x="1389" y="283"/>
                  <a:pt x="1404" y="223"/>
                  <a:pt x="1412" y="199"/>
                </a:cubicBezTo>
                <a:close/>
                <a:moveTo>
                  <a:pt x="8793" y="191"/>
                </a:moveTo>
                <a:lnTo>
                  <a:pt x="8794" y="192"/>
                </a:lnTo>
                <a:cubicBezTo>
                  <a:pt x="8807" y="195"/>
                  <a:pt x="8820" y="203"/>
                  <a:pt x="8832" y="216"/>
                </a:cubicBezTo>
                <a:cubicBezTo>
                  <a:pt x="8844" y="228"/>
                  <a:pt x="8852" y="241"/>
                  <a:pt x="8855" y="255"/>
                </a:cubicBezTo>
                <a:lnTo>
                  <a:pt x="8855" y="260"/>
                </a:lnTo>
                <a:lnTo>
                  <a:pt x="8854" y="265"/>
                </a:lnTo>
                <a:cubicBezTo>
                  <a:pt x="8851" y="272"/>
                  <a:pt x="8848" y="279"/>
                  <a:pt x="8846" y="285"/>
                </a:cubicBezTo>
                <a:lnTo>
                  <a:pt x="8855" y="287"/>
                </a:lnTo>
                <a:lnTo>
                  <a:pt x="8853" y="291"/>
                </a:lnTo>
                <a:cubicBezTo>
                  <a:pt x="8845" y="320"/>
                  <a:pt x="8823" y="335"/>
                  <a:pt x="8788" y="335"/>
                </a:cubicBezTo>
                <a:cubicBezTo>
                  <a:pt x="8771" y="335"/>
                  <a:pt x="8755" y="332"/>
                  <a:pt x="8741" y="325"/>
                </a:cubicBezTo>
                <a:cubicBezTo>
                  <a:pt x="8729" y="321"/>
                  <a:pt x="8718" y="310"/>
                  <a:pt x="8709" y="292"/>
                </a:cubicBezTo>
                <a:cubicBezTo>
                  <a:pt x="8702" y="279"/>
                  <a:pt x="8697" y="267"/>
                  <a:pt x="8695" y="254"/>
                </a:cubicBezTo>
                <a:lnTo>
                  <a:pt x="8695" y="249"/>
                </a:lnTo>
                <a:lnTo>
                  <a:pt x="8696" y="247"/>
                </a:lnTo>
                <a:cubicBezTo>
                  <a:pt x="8704" y="234"/>
                  <a:pt x="8712" y="218"/>
                  <a:pt x="8720" y="201"/>
                </a:cubicBezTo>
                <a:cubicBezTo>
                  <a:pt x="8737" y="199"/>
                  <a:pt x="8761" y="196"/>
                  <a:pt x="8792" y="192"/>
                </a:cubicBezTo>
                <a:lnTo>
                  <a:pt x="8793" y="191"/>
                </a:lnTo>
                <a:close/>
                <a:moveTo>
                  <a:pt x="7839" y="149"/>
                </a:moveTo>
                <a:cubicBezTo>
                  <a:pt x="7850" y="149"/>
                  <a:pt x="7862" y="151"/>
                  <a:pt x="7876" y="155"/>
                </a:cubicBezTo>
                <a:cubicBezTo>
                  <a:pt x="7941" y="171"/>
                  <a:pt x="8004" y="192"/>
                  <a:pt x="8066" y="218"/>
                </a:cubicBezTo>
                <a:cubicBezTo>
                  <a:pt x="8128" y="244"/>
                  <a:pt x="8167" y="273"/>
                  <a:pt x="8184" y="304"/>
                </a:cubicBezTo>
                <a:cubicBezTo>
                  <a:pt x="8191" y="316"/>
                  <a:pt x="8195" y="331"/>
                  <a:pt x="8195" y="349"/>
                </a:cubicBezTo>
                <a:cubicBezTo>
                  <a:pt x="8195" y="370"/>
                  <a:pt x="8188" y="395"/>
                  <a:pt x="8176" y="423"/>
                </a:cubicBezTo>
                <a:cubicBezTo>
                  <a:pt x="8169" y="441"/>
                  <a:pt x="8159" y="455"/>
                  <a:pt x="8147" y="464"/>
                </a:cubicBezTo>
                <a:cubicBezTo>
                  <a:pt x="8135" y="473"/>
                  <a:pt x="8122" y="477"/>
                  <a:pt x="8108" y="477"/>
                </a:cubicBezTo>
                <a:cubicBezTo>
                  <a:pt x="8101" y="477"/>
                  <a:pt x="8093" y="475"/>
                  <a:pt x="8082" y="472"/>
                </a:cubicBezTo>
                <a:cubicBezTo>
                  <a:pt x="8071" y="467"/>
                  <a:pt x="8028" y="444"/>
                  <a:pt x="7954" y="404"/>
                </a:cubicBezTo>
                <a:cubicBezTo>
                  <a:pt x="7889" y="368"/>
                  <a:pt x="7842" y="341"/>
                  <a:pt x="7813" y="324"/>
                </a:cubicBezTo>
                <a:lnTo>
                  <a:pt x="7810" y="322"/>
                </a:lnTo>
                <a:lnTo>
                  <a:pt x="7807" y="319"/>
                </a:lnTo>
                <a:cubicBezTo>
                  <a:pt x="7800" y="312"/>
                  <a:pt x="7792" y="307"/>
                  <a:pt x="7784" y="303"/>
                </a:cubicBezTo>
                <a:lnTo>
                  <a:pt x="7784" y="303"/>
                </a:lnTo>
                <a:lnTo>
                  <a:pt x="7779" y="298"/>
                </a:lnTo>
                <a:cubicBezTo>
                  <a:pt x="7769" y="286"/>
                  <a:pt x="7764" y="273"/>
                  <a:pt x="7764" y="259"/>
                </a:cubicBezTo>
                <a:cubicBezTo>
                  <a:pt x="7764" y="253"/>
                  <a:pt x="7765" y="246"/>
                  <a:pt x="7767" y="237"/>
                </a:cubicBezTo>
                <a:cubicBezTo>
                  <a:pt x="7769" y="226"/>
                  <a:pt x="7773" y="215"/>
                  <a:pt x="7778" y="203"/>
                </a:cubicBezTo>
                <a:lnTo>
                  <a:pt x="7782" y="196"/>
                </a:lnTo>
                <a:lnTo>
                  <a:pt x="7783" y="194"/>
                </a:lnTo>
                <a:cubicBezTo>
                  <a:pt x="7795" y="180"/>
                  <a:pt x="7807" y="167"/>
                  <a:pt x="7817" y="155"/>
                </a:cubicBezTo>
                <a:lnTo>
                  <a:pt x="7820" y="151"/>
                </a:lnTo>
                <a:lnTo>
                  <a:pt x="7824" y="151"/>
                </a:lnTo>
                <a:cubicBezTo>
                  <a:pt x="7829" y="150"/>
                  <a:pt x="7834" y="149"/>
                  <a:pt x="7839" y="149"/>
                </a:cubicBezTo>
                <a:close/>
                <a:moveTo>
                  <a:pt x="1888" y="149"/>
                </a:moveTo>
                <a:cubicBezTo>
                  <a:pt x="1917" y="149"/>
                  <a:pt x="1945" y="153"/>
                  <a:pt x="1973" y="159"/>
                </a:cubicBezTo>
                <a:cubicBezTo>
                  <a:pt x="1975" y="190"/>
                  <a:pt x="1976" y="212"/>
                  <a:pt x="1976" y="225"/>
                </a:cubicBezTo>
                <a:cubicBezTo>
                  <a:pt x="1976" y="314"/>
                  <a:pt x="1967" y="425"/>
                  <a:pt x="1950" y="559"/>
                </a:cubicBezTo>
                <a:cubicBezTo>
                  <a:pt x="1932" y="692"/>
                  <a:pt x="1915" y="794"/>
                  <a:pt x="1900" y="865"/>
                </a:cubicBezTo>
                <a:lnTo>
                  <a:pt x="1899" y="871"/>
                </a:lnTo>
                <a:lnTo>
                  <a:pt x="1899" y="871"/>
                </a:lnTo>
                <a:cubicBezTo>
                  <a:pt x="1899" y="871"/>
                  <a:pt x="1899" y="872"/>
                  <a:pt x="1899" y="872"/>
                </a:cubicBezTo>
                <a:lnTo>
                  <a:pt x="1899" y="871"/>
                </a:lnTo>
                <a:lnTo>
                  <a:pt x="1899" y="871"/>
                </a:lnTo>
                <a:cubicBezTo>
                  <a:pt x="1900" y="871"/>
                  <a:pt x="1905" y="871"/>
                  <a:pt x="1916" y="871"/>
                </a:cubicBezTo>
                <a:cubicBezTo>
                  <a:pt x="1932" y="870"/>
                  <a:pt x="1968" y="866"/>
                  <a:pt x="2023" y="856"/>
                </a:cubicBezTo>
                <a:cubicBezTo>
                  <a:pt x="2077" y="847"/>
                  <a:pt x="2133" y="838"/>
                  <a:pt x="2191" y="828"/>
                </a:cubicBezTo>
                <a:lnTo>
                  <a:pt x="2214" y="977"/>
                </a:lnTo>
                <a:cubicBezTo>
                  <a:pt x="2172" y="983"/>
                  <a:pt x="2128" y="989"/>
                  <a:pt x="2081" y="993"/>
                </a:cubicBezTo>
                <a:cubicBezTo>
                  <a:pt x="2035" y="998"/>
                  <a:pt x="1990" y="1000"/>
                  <a:pt x="1948" y="1000"/>
                </a:cubicBezTo>
                <a:cubicBezTo>
                  <a:pt x="1908" y="1000"/>
                  <a:pt x="1876" y="998"/>
                  <a:pt x="1851" y="995"/>
                </a:cubicBezTo>
                <a:cubicBezTo>
                  <a:pt x="1830" y="993"/>
                  <a:pt x="1812" y="988"/>
                  <a:pt x="1797" y="980"/>
                </a:cubicBezTo>
                <a:cubicBezTo>
                  <a:pt x="1782" y="973"/>
                  <a:pt x="1771" y="962"/>
                  <a:pt x="1763" y="949"/>
                </a:cubicBezTo>
                <a:cubicBezTo>
                  <a:pt x="1731" y="896"/>
                  <a:pt x="1714" y="787"/>
                  <a:pt x="1714" y="620"/>
                </a:cubicBezTo>
                <a:cubicBezTo>
                  <a:pt x="1714" y="534"/>
                  <a:pt x="1718" y="444"/>
                  <a:pt x="1724" y="351"/>
                </a:cubicBezTo>
                <a:cubicBezTo>
                  <a:pt x="1731" y="259"/>
                  <a:pt x="1737" y="195"/>
                  <a:pt x="1743" y="160"/>
                </a:cubicBezTo>
                <a:cubicBezTo>
                  <a:pt x="1810" y="153"/>
                  <a:pt x="1858" y="149"/>
                  <a:pt x="1888" y="149"/>
                </a:cubicBezTo>
                <a:close/>
                <a:moveTo>
                  <a:pt x="10428" y="129"/>
                </a:moveTo>
                <a:cubicBezTo>
                  <a:pt x="10479" y="129"/>
                  <a:pt x="10514" y="131"/>
                  <a:pt x="10532" y="134"/>
                </a:cubicBezTo>
                <a:cubicBezTo>
                  <a:pt x="10570" y="141"/>
                  <a:pt x="10593" y="163"/>
                  <a:pt x="10601" y="200"/>
                </a:cubicBezTo>
                <a:cubicBezTo>
                  <a:pt x="10607" y="223"/>
                  <a:pt x="10612" y="258"/>
                  <a:pt x="10616" y="305"/>
                </a:cubicBezTo>
                <a:cubicBezTo>
                  <a:pt x="10620" y="352"/>
                  <a:pt x="10622" y="399"/>
                  <a:pt x="10622" y="444"/>
                </a:cubicBezTo>
                <a:cubicBezTo>
                  <a:pt x="10622" y="545"/>
                  <a:pt x="10613" y="603"/>
                  <a:pt x="10595" y="617"/>
                </a:cubicBezTo>
                <a:cubicBezTo>
                  <a:pt x="10578" y="631"/>
                  <a:pt x="10551" y="641"/>
                  <a:pt x="10512" y="647"/>
                </a:cubicBezTo>
                <a:cubicBezTo>
                  <a:pt x="10474" y="653"/>
                  <a:pt x="10432" y="657"/>
                  <a:pt x="10387" y="658"/>
                </a:cubicBezTo>
                <a:lnTo>
                  <a:pt x="10387" y="718"/>
                </a:lnTo>
                <a:lnTo>
                  <a:pt x="10493" y="711"/>
                </a:lnTo>
                <a:cubicBezTo>
                  <a:pt x="10504" y="710"/>
                  <a:pt x="10511" y="714"/>
                  <a:pt x="10515" y="721"/>
                </a:cubicBezTo>
                <a:cubicBezTo>
                  <a:pt x="10520" y="728"/>
                  <a:pt x="10523" y="728"/>
                  <a:pt x="10526" y="720"/>
                </a:cubicBezTo>
                <a:cubicBezTo>
                  <a:pt x="10539" y="712"/>
                  <a:pt x="10552" y="713"/>
                  <a:pt x="10566" y="723"/>
                </a:cubicBezTo>
                <a:cubicBezTo>
                  <a:pt x="10579" y="733"/>
                  <a:pt x="10589" y="744"/>
                  <a:pt x="10595" y="757"/>
                </a:cubicBezTo>
                <a:cubicBezTo>
                  <a:pt x="10600" y="768"/>
                  <a:pt x="10602" y="776"/>
                  <a:pt x="10602" y="782"/>
                </a:cubicBezTo>
                <a:cubicBezTo>
                  <a:pt x="10602" y="796"/>
                  <a:pt x="10597" y="804"/>
                  <a:pt x="10587" y="807"/>
                </a:cubicBezTo>
                <a:cubicBezTo>
                  <a:pt x="10535" y="821"/>
                  <a:pt x="10469" y="831"/>
                  <a:pt x="10389" y="838"/>
                </a:cubicBezTo>
                <a:cubicBezTo>
                  <a:pt x="10389" y="873"/>
                  <a:pt x="10389" y="898"/>
                  <a:pt x="10388" y="912"/>
                </a:cubicBezTo>
                <a:lnTo>
                  <a:pt x="10591" y="903"/>
                </a:lnTo>
                <a:cubicBezTo>
                  <a:pt x="10606" y="901"/>
                  <a:pt x="10622" y="907"/>
                  <a:pt x="10639" y="919"/>
                </a:cubicBezTo>
                <a:cubicBezTo>
                  <a:pt x="10655" y="931"/>
                  <a:pt x="10667" y="945"/>
                  <a:pt x="10673" y="961"/>
                </a:cubicBezTo>
                <a:cubicBezTo>
                  <a:pt x="10676" y="971"/>
                  <a:pt x="10677" y="980"/>
                  <a:pt x="10677" y="986"/>
                </a:cubicBezTo>
                <a:cubicBezTo>
                  <a:pt x="10677" y="1003"/>
                  <a:pt x="10672" y="1014"/>
                  <a:pt x="10661" y="1017"/>
                </a:cubicBezTo>
                <a:cubicBezTo>
                  <a:pt x="10601" y="1029"/>
                  <a:pt x="10528" y="1038"/>
                  <a:pt x="10443" y="1043"/>
                </a:cubicBezTo>
                <a:cubicBezTo>
                  <a:pt x="10358" y="1049"/>
                  <a:pt x="10259" y="1046"/>
                  <a:pt x="10148" y="1036"/>
                </a:cubicBezTo>
                <a:cubicBezTo>
                  <a:pt x="10157" y="1036"/>
                  <a:pt x="10116" y="1045"/>
                  <a:pt x="10024" y="1063"/>
                </a:cubicBezTo>
                <a:cubicBezTo>
                  <a:pt x="9993" y="1065"/>
                  <a:pt x="9975" y="1057"/>
                  <a:pt x="9970" y="1040"/>
                </a:cubicBezTo>
                <a:cubicBezTo>
                  <a:pt x="9965" y="1026"/>
                  <a:pt x="9962" y="1011"/>
                  <a:pt x="9962" y="995"/>
                </a:cubicBezTo>
                <a:cubicBezTo>
                  <a:pt x="9962" y="974"/>
                  <a:pt x="9968" y="954"/>
                  <a:pt x="9980" y="933"/>
                </a:cubicBezTo>
                <a:lnTo>
                  <a:pt x="10212" y="921"/>
                </a:lnTo>
                <a:lnTo>
                  <a:pt x="10210" y="846"/>
                </a:lnTo>
                <a:lnTo>
                  <a:pt x="10210" y="846"/>
                </a:lnTo>
                <a:cubicBezTo>
                  <a:pt x="10210" y="846"/>
                  <a:pt x="10210" y="846"/>
                  <a:pt x="10210" y="846"/>
                </a:cubicBezTo>
                <a:lnTo>
                  <a:pt x="10210" y="846"/>
                </a:lnTo>
                <a:lnTo>
                  <a:pt x="10210" y="846"/>
                </a:lnTo>
                <a:cubicBezTo>
                  <a:pt x="10208" y="847"/>
                  <a:pt x="10201" y="847"/>
                  <a:pt x="10191" y="847"/>
                </a:cubicBezTo>
                <a:cubicBezTo>
                  <a:pt x="10180" y="848"/>
                  <a:pt x="10168" y="848"/>
                  <a:pt x="10156" y="849"/>
                </a:cubicBezTo>
                <a:cubicBezTo>
                  <a:pt x="10144" y="850"/>
                  <a:pt x="10131" y="851"/>
                  <a:pt x="10117" y="853"/>
                </a:cubicBezTo>
                <a:lnTo>
                  <a:pt x="10106" y="854"/>
                </a:lnTo>
                <a:cubicBezTo>
                  <a:pt x="10090" y="854"/>
                  <a:pt x="10079" y="850"/>
                  <a:pt x="10072" y="843"/>
                </a:cubicBezTo>
                <a:lnTo>
                  <a:pt x="10072" y="843"/>
                </a:lnTo>
                <a:lnTo>
                  <a:pt x="10075" y="842"/>
                </a:lnTo>
                <a:cubicBezTo>
                  <a:pt x="10082" y="838"/>
                  <a:pt x="10085" y="831"/>
                  <a:pt x="10085" y="821"/>
                </a:cubicBezTo>
                <a:cubicBezTo>
                  <a:pt x="10085" y="809"/>
                  <a:pt x="10082" y="799"/>
                  <a:pt x="10074" y="790"/>
                </a:cubicBezTo>
                <a:cubicBezTo>
                  <a:pt x="10072" y="788"/>
                  <a:pt x="10069" y="785"/>
                  <a:pt x="10067" y="783"/>
                </a:cubicBezTo>
                <a:lnTo>
                  <a:pt x="10060" y="777"/>
                </a:lnTo>
                <a:lnTo>
                  <a:pt x="10061" y="771"/>
                </a:lnTo>
                <a:cubicBezTo>
                  <a:pt x="10063" y="761"/>
                  <a:pt x="10067" y="750"/>
                  <a:pt x="10072" y="739"/>
                </a:cubicBezTo>
                <a:lnTo>
                  <a:pt x="10210" y="729"/>
                </a:lnTo>
                <a:lnTo>
                  <a:pt x="10211" y="658"/>
                </a:lnTo>
                <a:cubicBezTo>
                  <a:pt x="10161" y="655"/>
                  <a:pt x="10131" y="652"/>
                  <a:pt x="10121" y="649"/>
                </a:cubicBezTo>
                <a:cubicBezTo>
                  <a:pt x="10087" y="644"/>
                  <a:pt x="10062" y="626"/>
                  <a:pt x="10047" y="593"/>
                </a:cubicBezTo>
                <a:cubicBezTo>
                  <a:pt x="10046" y="590"/>
                  <a:pt x="10045" y="586"/>
                  <a:pt x="10043" y="582"/>
                </a:cubicBezTo>
                <a:lnTo>
                  <a:pt x="10043" y="582"/>
                </a:lnTo>
                <a:lnTo>
                  <a:pt x="10043" y="582"/>
                </a:lnTo>
                <a:cubicBezTo>
                  <a:pt x="10044" y="579"/>
                  <a:pt x="10044" y="576"/>
                  <a:pt x="10044" y="572"/>
                </a:cubicBezTo>
                <a:cubicBezTo>
                  <a:pt x="10044" y="564"/>
                  <a:pt x="10042" y="556"/>
                  <a:pt x="10038" y="548"/>
                </a:cubicBezTo>
                <a:cubicBezTo>
                  <a:pt x="10037" y="546"/>
                  <a:pt x="10036" y="544"/>
                  <a:pt x="10035" y="542"/>
                </a:cubicBezTo>
                <a:lnTo>
                  <a:pt x="10032" y="537"/>
                </a:lnTo>
                <a:lnTo>
                  <a:pt x="10030" y="527"/>
                </a:lnTo>
                <a:cubicBezTo>
                  <a:pt x="10027" y="511"/>
                  <a:pt x="10025" y="493"/>
                  <a:pt x="10023" y="473"/>
                </a:cubicBezTo>
                <a:cubicBezTo>
                  <a:pt x="10017" y="421"/>
                  <a:pt x="10014" y="370"/>
                  <a:pt x="10014" y="321"/>
                </a:cubicBezTo>
                <a:cubicBezTo>
                  <a:pt x="9988" y="329"/>
                  <a:pt x="9964" y="334"/>
                  <a:pt x="9943" y="337"/>
                </a:cubicBezTo>
                <a:cubicBezTo>
                  <a:pt x="9948" y="391"/>
                  <a:pt x="9950" y="445"/>
                  <a:pt x="9950" y="500"/>
                </a:cubicBezTo>
                <a:lnTo>
                  <a:pt x="9954" y="500"/>
                </a:lnTo>
                <a:cubicBezTo>
                  <a:pt x="9969" y="498"/>
                  <a:pt x="9985" y="502"/>
                  <a:pt x="10002" y="512"/>
                </a:cubicBezTo>
                <a:cubicBezTo>
                  <a:pt x="10015" y="519"/>
                  <a:pt x="10025" y="527"/>
                  <a:pt x="10032" y="537"/>
                </a:cubicBezTo>
                <a:lnTo>
                  <a:pt x="10032" y="537"/>
                </a:lnTo>
                <a:lnTo>
                  <a:pt x="10033" y="543"/>
                </a:lnTo>
                <a:cubicBezTo>
                  <a:pt x="10035" y="553"/>
                  <a:pt x="10037" y="562"/>
                  <a:pt x="10040" y="570"/>
                </a:cubicBezTo>
                <a:lnTo>
                  <a:pt x="10043" y="582"/>
                </a:lnTo>
                <a:lnTo>
                  <a:pt x="10042" y="586"/>
                </a:lnTo>
                <a:cubicBezTo>
                  <a:pt x="10040" y="592"/>
                  <a:pt x="10036" y="597"/>
                  <a:pt x="10030" y="600"/>
                </a:cubicBezTo>
                <a:cubicBezTo>
                  <a:pt x="9983" y="609"/>
                  <a:pt x="9955" y="615"/>
                  <a:pt x="9948" y="616"/>
                </a:cubicBezTo>
                <a:cubicBezTo>
                  <a:pt x="9944" y="685"/>
                  <a:pt x="9938" y="738"/>
                  <a:pt x="9930" y="777"/>
                </a:cubicBezTo>
                <a:lnTo>
                  <a:pt x="9984" y="757"/>
                </a:lnTo>
                <a:cubicBezTo>
                  <a:pt x="9987" y="756"/>
                  <a:pt x="9992" y="756"/>
                  <a:pt x="9999" y="756"/>
                </a:cubicBezTo>
                <a:cubicBezTo>
                  <a:pt x="10013" y="756"/>
                  <a:pt x="10026" y="759"/>
                  <a:pt x="10040" y="765"/>
                </a:cubicBezTo>
                <a:cubicBezTo>
                  <a:pt x="10047" y="768"/>
                  <a:pt x="10053" y="772"/>
                  <a:pt x="10059" y="776"/>
                </a:cubicBezTo>
                <a:lnTo>
                  <a:pt x="10060" y="777"/>
                </a:lnTo>
                <a:lnTo>
                  <a:pt x="10060" y="778"/>
                </a:lnTo>
                <a:cubicBezTo>
                  <a:pt x="10059" y="782"/>
                  <a:pt x="10059" y="786"/>
                  <a:pt x="10059" y="790"/>
                </a:cubicBezTo>
                <a:cubicBezTo>
                  <a:pt x="10059" y="804"/>
                  <a:pt x="10062" y="819"/>
                  <a:pt x="10068" y="835"/>
                </a:cubicBezTo>
                <a:cubicBezTo>
                  <a:pt x="10068" y="837"/>
                  <a:pt x="10069" y="838"/>
                  <a:pt x="10070" y="839"/>
                </a:cubicBezTo>
                <a:lnTo>
                  <a:pt x="10072" y="843"/>
                </a:lnTo>
                <a:lnTo>
                  <a:pt x="10050" y="852"/>
                </a:lnTo>
                <a:cubicBezTo>
                  <a:pt x="9993" y="876"/>
                  <a:pt x="9942" y="896"/>
                  <a:pt x="9897" y="911"/>
                </a:cubicBezTo>
                <a:cubicBezTo>
                  <a:pt x="9846" y="928"/>
                  <a:pt x="9785" y="947"/>
                  <a:pt x="9715" y="967"/>
                </a:cubicBezTo>
                <a:lnTo>
                  <a:pt x="9675" y="978"/>
                </a:lnTo>
                <a:cubicBezTo>
                  <a:pt x="9666" y="980"/>
                  <a:pt x="9658" y="981"/>
                  <a:pt x="9650" y="981"/>
                </a:cubicBezTo>
                <a:cubicBezTo>
                  <a:pt x="9637" y="981"/>
                  <a:pt x="9628" y="977"/>
                  <a:pt x="9621" y="970"/>
                </a:cubicBezTo>
                <a:cubicBezTo>
                  <a:pt x="9609" y="950"/>
                  <a:pt x="9602" y="929"/>
                  <a:pt x="9602" y="907"/>
                </a:cubicBezTo>
                <a:cubicBezTo>
                  <a:pt x="9602" y="897"/>
                  <a:pt x="9604" y="886"/>
                  <a:pt x="9608" y="873"/>
                </a:cubicBezTo>
                <a:lnTo>
                  <a:pt x="9752" y="828"/>
                </a:lnTo>
                <a:cubicBezTo>
                  <a:pt x="9750" y="814"/>
                  <a:pt x="9749" y="781"/>
                  <a:pt x="9749" y="729"/>
                </a:cubicBezTo>
                <a:cubicBezTo>
                  <a:pt x="9749" y="684"/>
                  <a:pt x="9750" y="654"/>
                  <a:pt x="9751" y="639"/>
                </a:cubicBezTo>
                <a:lnTo>
                  <a:pt x="9717" y="643"/>
                </a:lnTo>
                <a:lnTo>
                  <a:pt x="9702" y="644"/>
                </a:lnTo>
                <a:cubicBezTo>
                  <a:pt x="9680" y="644"/>
                  <a:pt x="9667" y="638"/>
                  <a:pt x="9663" y="626"/>
                </a:cubicBezTo>
                <a:cubicBezTo>
                  <a:pt x="9657" y="613"/>
                  <a:pt x="9654" y="598"/>
                  <a:pt x="9654" y="581"/>
                </a:cubicBezTo>
                <a:cubicBezTo>
                  <a:pt x="9654" y="561"/>
                  <a:pt x="9659" y="544"/>
                  <a:pt x="9668" y="529"/>
                </a:cubicBezTo>
                <a:lnTo>
                  <a:pt x="9755" y="520"/>
                </a:lnTo>
                <a:cubicBezTo>
                  <a:pt x="9757" y="452"/>
                  <a:pt x="9761" y="398"/>
                  <a:pt x="9766" y="357"/>
                </a:cubicBezTo>
                <a:lnTo>
                  <a:pt x="9719" y="363"/>
                </a:lnTo>
                <a:lnTo>
                  <a:pt x="9705" y="364"/>
                </a:lnTo>
                <a:cubicBezTo>
                  <a:pt x="9682" y="364"/>
                  <a:pt x="9669" y="358"/>
                  <a:pt x="9665" y="345"/>
                </a:cubicBezTo>
                <a:cubicBezTo>
                  <a:pt x="9659" y="333"/>
                  <a:pt x="9656" y="318"/>
                  <a:pt x="9656" y="301"/>
                </a:cubicBezTo>
                <a:cubicBezTo>
                  <a:pt x="9656" y="281"/>
                  <a:pt x="9661" y="264"/>
                  <a:pt x="9670" y="249"/>
                </a:cubicBezTo>
                <a:lnTo>
                  <a:pt x="9957" y="220"/>
                </a:lnTo>
                <a:cubicBezTo>
                  <a:pt x="9970" y="219"/>
                  <a:pt x="9985" y="222"/>
                  <a:pt x="10000" y="230"/>
                </a:cubicBezTo>
                <a:cubicBezTo>
                  <a:pt x="10006" y="233"/>
                  <a:pt x="10010" y="236"/>
                  <a:pt x="10013" y="239"/>
                </a:cubicBezTo>
                <a:lnTo>
                  <a:pt x="10014" y="241"/>
                </a:lnTo>
                <a:lnTo>
                  <a:pt x="10014" y="245"/>
                </a:lnTo>
                <a:cubicBezTo>
                  <a:pt x="10014" y="248"/>
                  <a:pt x="10014" y="251"/>
                  <a:pt x="10014" y="254"/>
                </a:cubicBezTo>
                <a:cubicBezTo>
                  <a:pt x="10017" y="250"/>
                  <a:pt x="10017" y="246"/>
                  <a:pt x="10015" y="242"/>
                </a:cubicBezTo>
                <a:lnTo>
                  <a:pt x="10014" y="241"/>
                </a:lnTo>
                <a:lnTo>
                  <a:pt x="10015" y="234"/>
                </a:lnTo>
                <a:cubicBezTo>
                  <a:pt x="10015" y="213"/>
                  <a:pt x="10017" y="189"/>
                  <a:pt x="10020" y="163"/>
                </a:cubicBezTo>
                <a:lnTo>
                  <a:pt x="10136" y="150"/>
                </a:lnTo>
                <a:cubicBezTo>
                  <a:pt x="10135" y="255"/>
                  <a:pt x="10137" y="344"/>
                  <a:pt x="10141" y="416"/>
                </a:cubicBezTo>
                <a:cubicBezTo>
                  <a:pt x="10145" y="488"/>
                  <a:pt x="10151" y="528"/>
                  <a:pt x="10159" y="537"/>
                </a:cubicBezTo>
                <a:cubicBezTo>
                  <a:pt x="10162" y="541"/>
                  <a:pt x="10180" y="543"/>
                  <a:pt x="10212" y="543"/>
                </a:cubicBezTo>
                <a:cubicBezTo>
                  <a:pt x="10214" y="506"/>
                  <a:pt x="10214" y="482"/>
                  <a:pt x="10214" y="473"/>
                </a:cubicBezTo>
                <a:lnTo>
                  <a:pt x="10191" y="476"/>
                </a:lnTo>
                <a:lnTo>
                  <a:pt x="10183" y="476"/>
                </a:lnTo>
                <a:cubicBezTo>
                  <a:pt x="10171" y="476"/>
                  <a:pt x="10163" y="472"/>
                  <a:pt x="10158" y="463"/>
                </a:cubicBezTo>
                <a:cubicBezTo>
                  <a:pt x="10154" y="454"/>
                  <a:pt x="10152" y="442"/>
                  <a:pt x="10152" y="428"/>
                </a:cubicBezTo>
                <a:cubicBezTo>
                  <a:pt x="10152" y="410"/>
                  <a:pt x="10155" y="396"/>
                  <a:pt x="10162" y="385"/>
                </a:cubicBezTo>
                <a:lnTo>
                  <a:pt x="10217" y="379"/>
                </a:lnTo>
                <a:lnTo>
                  <a:pt x="10223" y="248"/>
                </a:lnTo>
                <a:lnTo>
                  <a:pt x="10137" y="250"/>
                </a:lnTo>
                <a:lnTo>
                  <a:pt x="10141" y="143"/>
                </a:lnTo>
                <a:cubicBezTo>
                  <a:pt x="10254" y="134"/>
                  <a:pt x="10350" y="129"/>
                  <a:pt x="10428" y="129"/>
                </a:cubicBezTo>
                <a:close/>
                <a:moveTo>
                  <a:pt x="6243" y="125"/>
                </a:moveTo>
                <a:cubicBezTo>
                  <a:pt x="6283" y="125"/>
                  <a:pt x="6317" y="128"/>
                  <a:pt x="6347" y="136"/>
                </a:cubicBezTo>
                <a:cubicBezTo>
                  <a:pt x="6365" y="140"/>
                  <a:pt x="6379" y="148"/>
                  <a:pt x="6389" y="159"/>
                </a:cubicBezTo>
                <a:cubicBezTo>
                  <a:pt x="6399" y="169"/>
                  <a:pt x="6406" y="185"/>
                  <a:pt x="6410" y="205"/>
                </a:cubicBezTo>
                <a:cubicBezTo>
                  <a:pt x="6410" y="207"/>
                  <a:pt x="6410" y="212"/>
                  <a:pt x="6410" y="220"/>
                </a:cubicBezTo>
                <a:lnTo>
                  <a:pt x="6410" y="222"/>
                </a:lnTo>
                <a:lnTo>
                  <a:pt x="6409" y="225"/>
                </a:lnTo>
                <a:cubicBezTo>
                  <a:pt x="6408" y="229"/>
                  <a:pt x="6407" y="232"/>
                  <a:pt x="6407" y="236"/>
                </a:cubicBezTo>
                <a:cubicBezTo>
                  <a:pt x="6404" y="251"/>
                  <a:pt x="6403" y="262"/>
                  <a:pt x="6404" y="270"/>
                </a:cubicBezTo>
                <a:cubicBezTo>
                  <a:pt x="6404" y="273"/>
                  <a:pt x="6405" y="276"/>
                  <a:pt x="6408" y="279"/>
                </a:cubicBezTo>
                <a:lnTo>
                  <a:pt x="6409" y="280"/>
                </a:lnTo>
                <a:lnTo>
                  <a:pt x="6409" y="287"/>
                </a:lnTo>
                <a:cubicBezTo>
                  <a:pt x="6407" y="350"/>
                  <a:pt x="6404" y="447"/>
                  <a:pt x="6399" y="580"/>
                </a:cubicBezTo>
                <a:cubicBezTo>
                  <a:pt x="6399" y="595"/>
                  <a:pt x="6398" y="609"/>
                  <a:pt x="6398" y="623"/>
                </a:cubicBezTo>
                <a:lnTo>
                  <a:pt x="6397" y="637"/>
                </a:lnTo>
                <a:lnTo>
                  <a:pt x="6391" y="637"/>
                </a:lnTo>
                <a:cubicBezTo>
                  <a:pt x="6380" y="652"/>
                  <a:pt x="6374" y="668"/>
                  <a:pt x="6374" y="684"/>
                </a:cubicBezTo>
                <a:cubicBezTo>
                  <a:pt x="6374" y="700"/>
                  <a:pt x="6378" y="714"/>
                  <a:pt x="6385" y="726"/>
                </a:cubicBezTo>
                <a:cubicBezTo>
                  <a:pt x="6387" y="729"/>
                  <a:pt x="6389" y="732"/>
                  <a:pt x="6392" y="734"/>
                </a:cubicBezTo>
                <a:lnTo>
                  <a:pt x="6393" y="735"/>
                </a:lnTo>
                <a:lnTo>
                  <a:pt x="6393" y="737"/>
                </a:lnTo>
                <a:cubicBezTo>
                  <a:pt x="6387" y="874"/>
                  <a:pt x="6382" y="953"/>
                  <a:pt x="6378" y="973"/>
                </a:cubicBezTo>
                <a:cubicBezTo>
                  <a:pt x="6371" y="1014"/>
                  <a:pt x="6353" y="1038"/>
                  <a:pt x="6326" y="1044"/>
                </a:cubicBezTo>
                <a:cubicBezTo>
                  <a:pt x="6304" y="1048"/>
                  <a:pt x="6270" y="1051"/>
                  <a:pt x="6225" y="1051"/>
                </a:cubicBezTo>
                <a:cubicBezTo>
                  <a:pt x="6198" y="1051"/>
                  <a:pt x="6177" y="1050"/>
                  <a:pt x="6161" y="1048"/>
                </a:cubicBezTo>
                <a:lnTo>
                  <a:pt x="6167" y="936"/>
                </a:lnTo>
                <a:cubicBezTo>
                  <a:pt x="6203" y="944"/>
                  <a:pt x="6229" y="948"/>
                  <a:pt x="6246" y="950"/>
                </a:cubicBezTo>
                <a:cubicBezTo>
                  <a:pt x="6248" y="950"/>
                  <a:pt x="6249" y="950"/>
                  <a:pt x="6249" y="950"/>
                </a:cubicBezTo>
                <a:cubicBezTo>
                  <a:pt x="6249" y="950"/>
                  <a:pt x="6249" y="948"/>
                  <a:pt x="6248" y="945"/>
                </a:cubicBezTo>
                <a:cubicBezTo>
                  <a:pt x="6245" y="922"/>
                  <a:pt x="6242" y="871"/>
                  <a:pt x="6238" y="792"/>
                </a:cubicBezTo>
                <a:cubicBezTo>
                  <a:pt x="6200" y="797"/>
                  <a:pt x="6178" y="800"/>
                  <a:pt x="6171" y="800"/>
                </a:cubicBezTo>
                <a:cubicBezTo>
                  <a:pt x="6166" y="910"/>
                  <a:pt x="6156" y="988"/>
                  <a:pt x="6140" y="1034"/>
                </a:cubicBezTo>
                <a:cubicBezTo>
                  <a:pt x="6134" y="1057"/>
                  <a:pt x="6107" y="1068"/>
                  <a:pt x="6061" y="1068"/>
                </a:cubicBezTo>
                <a:cubicBezTo>
                  <a:pt x="6052" y="1068"/>
                  <a:pt x="6038" y="1067"/>
                  <a:pt x="6021" y="1066"/>
                </a:cubicBezTo>
                <a:lnTo>
                  <a:pt x="5975" y="1064"/>
                </a:lnTo>
                <a:cubicBezTo>
                  <a:pt x="5981" y="1028"/>
                  <a:pt x="5989" y="922"/>
                  <a:pt x="5999" y="746"/>
                </a:cubicBezTo>
                <a:cubicBezTo>
                  <a:pt x="6010" y="570"/>
                  <a:pt x="6016" y="463"/>
                  <a:pt x="6019" y="424"/>
                </a:cubicBezTo>
                <a:cubicBezTo>
                  <a:pt x="6028" y="261"/>
                  <a:pt x="6034" y="166"/>
                  <a:pt x="6037" y="137"/>
                </a:cubicBezTo>
                <a:lnTo>
                  <a:pt x="6161" y="140"/>
                </a:lnTo>
                <a:lnTo>
                  <a:pt x="6162" y="166"/>
                </a:lnTo>
                <a:lnTo>
                  <a:pt x="6161" y="173"/>
                </a:lnTo>
                <a:cubicBezTo>
                  <a:pt x="6158" y="189"/>
                  <a:pt x="6156" y="203"/>
                  <a:pt x="6156" y="213"/>
                </a:cubicBezTo>
                <a:cubicBezTo>
                  <a:pt x="6156" y="221"/>
                  <a:pt x="6158" y="229"/>
                  <a:pt x="6160" y="237"/>
                </a:cubicBezTo>
                <a:cubicBezTo>
                  <a:pt x="6161" y="237"/>
                  <a:pt x="6162" y="237"/>
                  <a:pt x="6163" y="237"/>
                </a:cubicBezTo>
                <a:lnTo>
                  <a:pt x="6166" y="238"/>
                </a:lnTo>
                <a:lnTo>
                  <a:pt x="6169" y="290"/>
                </a:lnTo>
                <a:cubicBezTo>
                  <a:pt x="6171" y="340"/>
                  <a:pt x="6173" y="391"/>
                  <a:pt x="6174" y="443"/>
                </a:cubicBezTo>
                <a:lnTo>
                  <a:pt x="6222" y="437"/>
                </a:lnTo>
                <a:lnTo>
                  <a:pt x="6216" y="249"/>
                </a:lnTo>
                <a:cubicBezTo>
                  <a:pt x="6216" y="249"/>
                  <a:pt x="6215" y="248"/>
                  <a:pt x="6213" y="247"/>
                </a:cubicBezTo>
                <a:cubicBezTo>
                  <a:pt x="6211" y="247"/>
                  <a:pt x="6207" y="245"/>
                  <a:pt x="6201" y="243"/>
                </a:cubicBezTo>
                <a:cubicBezTo>
                  <a:pt x="6186" y="241"/>
                  <a:pt x="6175" y="240"/>
                  <a:pt x="6167" y="238"/>
                </a:cubicBezTo>
                <a:lnTo>
                  <a:pt x="6166" y="238"/>
                </a:lnTo>
                <a:lnTo>
                  <a:pt x="6165" y="215"/>
                </a:lnTo>
                <a:lnTo>
                  <a:pt x="6162" y="166"/>
                </a:lnTo>
                <a:lnTo>
                  <a:pt x="6163" y="161"/>
                </a:lnTo>
                <a:cubicBezTo>
                  <a:pt x="6165" y="150"/>
                  <a:pt x="6167" y="139"/>
                  <a:pt x="6168" y="130"/>
                </a:cubicBezTo>
                <a:cubicBezTo>
                  <a:pt x="6189" y="126"/>
                  <a:pt x="6214" y="125"/>
                  <a:pt x="6243" y="125"/>
                </a:cubicBezTo>
                <a:close/>
                <a:moveTo>
                  <a:pt x="186" y="101"/>
                </a:moveTo>
                <a:cubicBezTo>
                  <a:pt x="211" y="105"/>
                  <a:pt x="242" y="112"/>
                  <a:pt x="278" y="121"/>
                </a:cubicBezTo>
                <a:cubicBezTo>
                  <a:pt x="315" y="130"/>
                  <a:pt x="345" y="141"/>
                  <a:pt x="367" y="154"/>
                </a:cubicBezTo>
                <a:cubicBezTo>
                  <a:pt x="359" y="189"/>
                  <a:pt x="347" y="224"/>
                  <a:pt x="329" y="259"/>
                </a:cubicBezTo>
                <a:cubicBezTo>
                  <a:pt x="312" y="294"/>
                  <a:pt x="287" y="341"/>
                  <a:pt x="256" y="399"/>
                </a:cubicBezTo>
                <a:cubicBezTo>
                  <a:pt x="213" y="475"/>
                  <a:pt x="186" y="524"/>
                  <a:pt x="174" y="545"/>
                </a:cubicBezTo>
                <a:lnTo>
                  <a:pt x="208" y="542"/>
                </a:lnTo>
                <a:cubicBezTo>
                  <a:pt x="226" y="509"/>
                  <a:pt x="251" y="461"/>
                  <a:pt x="283" y="398"/>
                </a:cubicBezTo>
                <a:lnTo>
                  <a:pt x="438" y="471"/>
                </a:lnTo>
                <a:cubicBezTo>
                  <a:pt x="418" y="523"/>
                  <a:pt x="392" y="576"/>
                  <a:pt x="359" y="631"/>
                </a:cubicBezTo>
                <a:cubicBezTo>
                  <a:pt x="326" y="686"/>
                  <a:pt x="293" y="736"/>
                  <a:pt x="260" y="782"/>
                </a:cubicBezTo>
                <a:cubicBezTo>
                  <a:pt x="231" y="821"/>
                  <a:pt x="208" y="850"/>
                  <a:pt x="191" y="868"/>
                </a:cubicBezTo>
                <a:lnTo>
                  <a:pt x="190" y="870"/>
                </a:lnTo>
                <a:lnTo>
                  <a:pt x="188" y="870"/>
                </a:lnTo>
                <a:cubicBezTo>
                  <a:pt x="185" y="871"/>
                  <a:pt x="183" y="872"/>
                  <a:pt x="183" y="875"/>
                </a:cubicBezTo>
                <a:cubicBezTo>
                  <a:pt x="183" y="876"/>
                  <a:pt x="184" y="876"/>
                  <a:pt x="184" y="875"/>
                </a:cubicBezTo>
                <a:lnTo>
                  <a:pt x="190" y="870"/>
                </a:lnTo>
                <a:lnTo>
                  <a:pt x="192" y="870"/>
                </a:lnTo>
                <a:cubicBezTo>
                  <a:pt x="243" y="865"/>
                  <a:pt x="270" y="863"/>
                  <a:pt x="272" y="863"/>
                </a:cubicBezTo>
                <a:lnTo>
                  <a:pt x="264" y="856"/>
                </a:lnTo>
                <a:cubicBezTo>
                  <a:pt x="260" y="848"/>
                  <a:pt x="258" y="839"/>
                  <a:pt x="258" y="830"/>
                </a:cubicBezTo>
                <a:cubicBezTo>
                  <a:pt x="258" y="821"/>
                  <a:pt x="260" y="814"/>
                  <a:pt x="264" y="809"/>
                </a:cubicBezTo>
                <a:cubicBezTo>
                  <a:pt x="267" y="803"/>
                  <a:pt x="272" y="798"/>
                  <a:pt x="279" y="793"/>
                </a:cubicBezTo>
                <a:cubicBezTo>
                  <a:pt x="295" y="779"/>
                  <a:pt x="316" y="769"/>
                  <a:pt x="342" y="764"/>
                </a:cubicBezTo>
                <a:cubicBezTo>
                  <a:pt x="353" y="762"/>
                  <a:pt x="362" y="763"/>
                  <a:pt x="370" y="767"/>
                </a:cubicBezTo>
                <a:cubicBezTo>
                  <a:pt x="379" y="771"/>
                  <a:pt x="387" y="778"/>
                  <a:pt x="397" y="789"/>
                </a:cubicBezTo>
                <a:cubicBezTo>
                  <a:pt x="434" y="833"/>
                  <a:pt x="456" y="870"/>
                  <a:pt x="463" y="902"/>
                </a:cubicBezTo>
                <a:lnTo>
                  <a:pt x="465" y="908"/>
                </a:lnTo>
                <a:lnTo>
                  <a:pt x="463" y="918"/>
                </a:lnTo>
                <a:cubicBezTo>
                  <a:pt x="460" y="933"/>
                  <a:pt x="457" y="948"/>
                  <a:pt x="454" y="962"/>
                </a:cubicBezTo>
                <a:lnTo>
                  <a:pt x="454" y="965"/>
                </a:lnTo>
                <a:lnTo>
                  <a:pt x="451" y="970"/>
                </a:lnTo>
                <a:cubicBezTo>
                  <a:pt x="441" y="984"/>
                  <a:pt x="426" y="996"/>
                  <a:pt x="406" y="1007"/>
                </a:cubicBezTo>
                <a:cubicBezTo>
                  <a:pt x="395" y="1014"/>
                  <a:pt x="383" y="1018"/>
                  <a:pt x="370" y="1018"/>
                </a:cubicBezTo>
                <a:cubicBezTo>
                  <a:pt x="353" y="1018"/>
                  <a:pt x="340" y="1010"/>
                  <a:pt x="330" y="994"/>
                </a:cubicBezTo>
                <a:lnTo>
                  <a:pt x="315" y="966"/>
                </a:lnTo>
                <a:cubicBezTo>
                  <a:pt x="215" y="981"/>
                  <a:pt x="148" y="989"/>
                  <a:pt x="114" y="989"/>
                </a:cubicBezTo>
                <a:cubicBezTo>
                  <a:pt x="89" y="988"/>
                  <a:pt x="69" y="983"/>
                  <a:pt x="56" y="973"/>
                </a:cubicBezTo>
                <a:cubicBezTo>
                  <a:pt x="42" y="963"/>
                  <a:pt x="36" y="947"/>
                  <a:pt x="36" y="924"/>
                </a:cubicBezTo>
                <a:cubicBezTo>
                  <a:pt x="36" y="899"/>
                  <a:pt x="48" y="859"/>
                  <a:pt x="71" y="805"/>
                </a:cubicBezTo>
                <a:cubicBezTo>
                  <a:pt x="81" y="784"/>
                  <a:pt x="109" y="734"/>
                  <a:pt x="157" y="654"/>
                </a:cubicBezTo>
                <a:lnTo>
                  <a:pt x="138" y="657"/>
                </a:lnTo>
                <a:cubicBezTo>
                  <a:pt x="104" y="659"/>
                  <a:pt x="72" y="654"/>
                  <a:pt x="41" y="643"/>
                </a:cubicBezTo>
                <a:cubicBezTo>
                  <a:pt x="11" y="632"/>
                  <a:pt x="-3" y="609"/>
                  <a:pt x="0" y="574"/>
                </a:cubicBezTo>
                <a:cubicBezTo>
                  <a:pt x="3" y="552"/>
                  <a:pt x="17" y="508"/>
                  <a:pt x="42" y="441"/>
                </a:cubicBezTo>
                <a:cubicBezTo>
                  <a:pt x="67" y="375"/>
                  <a:pt x="94" y="306"/>
                  <a:pt x="124" y="235"/>
                </a:cubicBezTo>
                <a:cubicBezTo>
                  <a:pt x="153" y="164"/>
                  <a:pt x="174" y="120"/>
                  <a:pt x="186" y="101"/>
                </a:cubicBezTo>
                <a:close/>
                <a:moveTo>
                  <a:pt x="5027" y="91"/>
                </a:moveTo>
                <a:cubicBezTo>
                  <a:pt x="5058" y="92"/>
                  <a:pt x="5100" y="94"/>
                  <a:pt x="5153" y="95"/>
                </a:cubicBezTo>
                <a:cubicBezTo>
                  <a:pt x="5205" y="96"/>
                  <a:pt x="5246" y="97"/>
                  <a:pt x="5275" y="98"/>
                </a:cubicBezTo>
                <a:cubicBezTo>
                  <a:pt x="5289" y="100"/>
                  <a:pt x="5282" y="157"/>
                  <a:pt x="5254" y="271"/>
                </a:cubicBezTo>
                <a:lnTo>
                  <a:pt x="5350" y="259"/>
                </a:lnTo>
                <a:cubicBezTo>
                  <a:pt x="5589" y="230"/>
                  <a:pt x="5715" y="213"/>
                  <a:pt x="5729" y="211"/>
                </a:cubicBezTo>
                <a:cubicBezTo>
                  <a:pt x="5747" y="209"/>
                  <a:pt x="5766" y="212"/>
                  <a:pt x="5785" y="222"/>
                </a:cubicBezTo>
                <a:cubicBezTo>
                  <a:pt x="5803" y="231"/>
                  <a:pt x="5817" y="243"/>
                  <a:pt x="5826" y="257"/>
                </a:cubicBezTo>
                <a:cubicBezTo>
                  <a:pt x="5833" y="268"/>
                  <a:pt x="5836" y="278"/>
                  <a:pt x="5836" y="289"/>
                </a:cubicBezTo>
                <a:cubicBezTo>
                  <a:pt x="5836" y="304"/>
                  <a:pt x="5831" y="313"/>
                  <a:pt x="5821" y="317"/>
                </a:cubicBezTo>
                <a:cubicBezTo>
                  <a:pt x="5790" y="326"/>
                  <a:pt x="5741" y="335"/>
                  <a:pt x="5673" y="345"/>
                </a:cubicBezTo>
                <a:cubicBezTo>
                  <a:pt x="5605" y="355"/>
                  <a:pt x="5518" y="366"/>
                  <a:pt x="5413" y="380"/>
                </a:cubicBezTo>
                <a:lnTo>
                  <a:pt x="5226" y="404"/>
                </a:lnTo>
                <a:cubicBezTo>
                  <a:pt x="5214" y="457"/>
                  <a:pt x="5206" y="495"/>
                  <a:pt x="5204" y="518"/>
                </a:cubicBezTo>
                <a:cubicBezTo>
                  <a:pt x="5201" y="530"/>
                  <a:pt x="5209" y="536"/>
                  <a:pt x="5228" y="536"/>
                </a:cubicBezTo>
                <a:lnTo>
                  <a:pt x="5354" y="531"/>
                </a:lnTo>
                <a:cubicBezTo>
                  <a:pt x="5483" y="525"/>
                  <a:pt x="5566" y="523"/>
                  <a:pt x="5604" y="523"/>
                </a:cubicBezTo>
                <a:lnTo>
                  <a:pt x="5639" y="523"/>
                </a:lnTo>
                <a:cubicBezTo>
                  <a:pt x="5689" y="524"/>
                  <a:pt x="5725" y="535"/>
                  <a:pt x="5745" y="556"/>
                </a:cubicBezTo>
                <a:cubicBezTo>
                  <a:pt x="5765" y="578"/>
                  <a:pt x="5775" y="608"/>
                  <a:pt x="5775" y="648"/>
                </a:cubicBezTo>
                <a:cubicBezTo>
                  <a:pt x="5775" y="686"/>
                  <a:pt x="5763" y="744"/>
                  <a:pt x="5740" y="823"/>
                </a:cubicBezTo>
                <a:cubicBezTo>
                  <a:pt x="5717" y="902"/>
                  <a:pt x="5694" y="964"/>
                  <a:pt x="5672" y="1007"/>
                </a:cubicBezTo>
                <a:cubicBezTo>
                  <a:pt x="5662" y="1028"/>
                  <a:pt x="5652" y="1042"/>
                  <a:pt x="5640" y="1051"/>
                </a:cubicBezTo>
                <a:cubicBezTo>
                  <a:pt x="5628" y="1060"/>
                  <a:pt x="5610" y="1065"/>
                  <a:pt x="5587" y="1065"/>
                </a:cubicBezTo>
                <a:cubicBezTo>
                  <a:pt x="5558" y="1065"/>
                  <a:pt x="5487" y="1059"/>
                  <a:pt x="5375" y="1048"/>
                </a:cubicBezTo>
                <a:lnTo>
                  <a:pt x="5387" y="923"/>
                </a:lnTo>
                <a:cubicBezTo>
                  <a:pt x="5413" y="928"/>
                  <a:pt x="5436" y="933"/>
                  <a:pt x="5455" y="937"/>
                </a:cubicBezTo>
                <a:cubicBezTo>
                  <a:pt x="5474" y="941"/>
                  <a:pt x="5488" y="944"/>
                  <a:pt x="5497" y="946"/>
                </a:cubicBezTo>
                <a:cubicBezTo>
                  <a:pt x="5515" y="949"/>
                  <a:pt x="5525" y="951"/>
                  <a:pt x="5526" y="951"/>
                </a:cubicBezTo>
                <a:cubicBezTo>
                  <a:pt x="5528" y="952"/>
                  <a:pt x="5531" y="952"/>
                  <a:pt x="5534" y="952"/>
                </a:cubicBezTo>
                <a:cubicBezTo>
                  <a:pt x="5535" y="952"/>
                  <a:pt x="5535" y="952"/>
                  <a:pt x="5536" y="951"/>
                </a:cubicBezTo>
                <a:cubicBezTo>
                  <a:pt x="5536" y="951"/>
                  <a:pt x="5537" y="947"/>
                  <a:pt x="5539" y="939"/>
                </a:cubicBezTo>
                <a:cubicBezTo>
                  <a:pt x="5545" y="909"/>
                  <a:pt x="5549" y="867"/>
                  <a:pt x="5549" y="813"/>
                </a:cubicBezTo>
                <a:cubicBezTo>
                  <a:pt x="5549" y="771"/>
                  <a:pt x="5546" y="730"/>
                  <a:pt x="5542" y="689"/>
                </a:cubicBezTo>
                <a:cubicBezTo>
                  <a:pt x="5541" y="685"/>
                  <a:pt x="5540" y="682"/>
                  <a:pt x="5539" y="681"/>
                </a:cubicBezTo>
                <a:cubicBezTo>
                  <a:pt x="5538" y="680"/>
                  <a:pt x="5534" y="679"/>
                  <a:pt x="5526" y="679"/>
                </a:cubicBezTo>
                <a:cubicBezTo>
                  <a:pt x="5513" y="678"/>
                  <a:pt x="5494" y="677"/>
                  <a:pt x="5469" y="677"/>
                </a:cubicBezTo>
                <a:cubicBezTo>
                  <a:pt x="5432" y="677"/>
                  <a:pt x="5380" y="679"/>
                  <a:pt x="5314" y="682"/>
                </a:cubicBezTo>
                <a:cubicBezTo>
                  <a:pt x="5300" y="683"/>
                  <a:pt x="5282" y="684"/>
                  <a:pt x="5260" y="684"/>
                </a:cubicBezTo>
                <a:cubicBezTo>
                  <a:pt x="5239" y="685"/>
                  <a:pt x="5215" y="686"/>
                  <a:pt x="5188" y="686"/>
                </a:cubicBezTo>
                <a:cubicBezTo>
                  <a:pt x="5127" y="686"/>
                  <a:pt x="5077" y="680"/>
                  <a:pt x="5039" y="670"/>
                </a:cubicBezTo>
                <a:cubicBezTo>
                  <a:pt x="4985" y="655"/>
                  <a:pt x="4955" y="625"/>
                  <a:pt x="4949" y="579"/>
                </a:cubicBezTo>
                <a:cubicBezTo>
                  <a:pt x="4948" y="574"/>
                  <a:pt x="4947" y="565"/>
                  <a:pt x="4947" y="551"/>
                </a:cubicBezTo>
                <a:cubicBezTo>
                  <a:pt x="4947" y="514"/>
                  <a:pt x="4953" y="463"/>
                  <a:pt x="4963" y="398"/>
                </a:cubicBezTo>
                <a:cubicBezTo>
                  <a:pt x="4974" y="333"/>
                  <a:pt x="4986" y="269"/>
                  <a:pt x="4999" y="207"/>
                </a:cubicBezTo>
                <a:cubicBezTo>
                  <a:pt x="5013" y="145"/>
                  <a:pt x="5022" y="107"/>
                  <a:pt x="5027" y="91"/>
                </a:cubicBezTo>
                <a:close/>
                <a:moveTo>
                  <a:pt x="641" y="39"/>
                </a:moveTo>
                <a:lnTo>
                  <a:pt x="809" y="54"/>
                </a:lnTo>
                <a:cubicBezTo>
                  <a:pt x="809" y="100"/>
                  <a:pt x="801" y="165"/>
                  <a:pt x="787" y="249"/>
                </a:cubicBezTo>
                <a:cubicBezTo>
                  <a:pt x="798" y="248"/>
                  <a:pt x="820" y="247"/>
                  <a:pt x="854" y="247"/>
                </a:cubicBezTo>
                <a:cubicBezTo>
                  <a:pt x="914" y="247"/>
                  <a:pt x="955" y="253"/>
                  <a:pt x="978" y="264"/>
                </a:cubicBezTo>
                <a:cubicBezTo>
                  <a:pt x="1009" y="278"/>
                  <a:pt x="1029" y="296"/>
                  <a:pt x="1038" y="319"/>
                </a:cubicBezTo>
                <a:cubicBezTo>
                  <a:pt x="1046" y="341"/>
                  <a:pt x="1051" y="376"/>
                  <a:pt x="1052" y="422"/>
                </a:cubicBezTo>
                <a:cubicBezTo>
                  <a:pt x="1052" y="479"/>
                  <a:pt x="1041" y="574"/>
                  <a:pt x="1020" y="707"/>
                </a:cubicBezTo>
                <a:cubicBezTo>
                  <a:pt x="999" y="840"/>
                  <a:pt x="981" y="930"/>
                  <a:pt x="966" y="977"/>
                </a:cubicBezTo>
                <a:cubicBezTo>
                  <a:pt x="955" y="1005"/>
                  <a:pt x="944" y="1025"/>
                  <a:pt x="930" y="1037"/>
                </a:cubicBezTo>
                <a:cubicBezTo>
                  <a:pt x="917" y="1049"/>
                  <a:pt x="900" y="1056"/>
                  <a:pt x="879" y="1056"/>
                </a:cubicBezTo>
                <a:cubicBezTo>
                  <a:pt x="812" y="1059"/>
                  <a:pt x="743" y="1053"/>
                  <a:pt x="673" y="1039"/>
                </a:cubicBezTo>
                <a:lnTo>
                  <a:pt x="689" y="901"/>
                </a:lnTo>
                <a:lnTo>
                  <a:pt x="738" y="910"/>
                </a:lnTo>
                <a:cubicBezTo>
                  <a:pt x="757" y="916"/>
                  <a:pt x="778" y="920"/>
                  <a:pt x="801" y="922"/>
                </a:cubicBezTo>
                <a:cubicBezTo>
                  <a:pt x="804" y="922"/>
                  <a:pt x="806" y="923"/>
                  <a:pt x="809" y="923"/>
                </a:cubicBezTo>
                <a:cubicBezTo>
                  <a:pt x="809" y="923"/>
                  <a:pt x="809" y="922"/>
                  <a:pt x="809" y="922"/>
                </a:cubicBezTo>
                <a:cubicBezTo>
                  <a:pt x="809" y="921"/>
                  <a:pt x="810" y="918"/>
                  <a:pt x="812" y="912"/>
                </a:cubicBezTo>
                <a:cubicBezTo>
                  <a:pt x="816" y="889"/>
                  <a:pt x="820" y="851"/>
                  <a:pt x="823" y="797"/>
                </a:cubicBezTo>
                <a:cubicBezTo>
                  <a:pt x="826" y="744"/>
                  <a:pt x="828" y="687"/>
                  <a:pt x="828" y="629"/>
                </a:cubicBezTo>
                <a:cubicBezTo>
                  <a:pt x="828" y="537"/>
                  <a:pt x="825" y="476"/>
                  <a:pt x="818" y="447"/>
                </a:cubicBezTo>
                <a:cubicBezTo>
                  <a:pt x="816" y="439"/>
                  <a:pt x="815" y="434"/>
                  <a:pt x="813" y="432"/>
                </a:cubicBezTo>
                <a:cubicBezTo>
                  <a:pt x="812" y="430"/>
                  <a:pt x="809" y="428"/>
                  <a:pt x="806" y="428"/>
                </a:cubicBezTo>
                <a:cubicBezTo>
                  <a:pt x="791" y="425"/>
                  <a:pt x="777" y="422"/>
                  <a:pt x="763" y="421"/>
                </a:cubicBezTo>
                <a:cubicBezTo>
                  <a:pt x="741" y="555"/>
                  <a:pt x="716" y="688"/>
                  <a:pt x="689" y="819"/>
                </a:cubicBezTo>
                <a:cubicBezTo>
                  <a:pt x="662" y="949"/>
                  <a:pt x="643" y="1026"/>
                  <a:pt x="632" y="1048"/>
                </a:cubicBezTo>
                <a:cubicBezTo>
                  <a:pt x="627" y="1057"/>
                  <a:pt x="613" y="1061"/>
                  <a:pt x="592" y="1061"/>
                </a:cubicBezTo>
                <a:cubicBezTo>
                  <a:pt x="569" y="1061"/>
                  <a:pt x="519" y="1057"/>
                  <a:pt x="439" y="1048"/>
                </a:cubicBezTo>
                <a:cubicBezTo>
                  <a:pt x="442" y="1030"/>
                  <a:pt x="446" y="1005"/>
                  <a:pt x="452" y="975"/>
                </a:cubicBezTo>
                <a:lnTo>
                  <a:pt x="454" y="965"/>
                </a:lnTo>
                <a:lnTo>
                  <a:pt x="454" y="964"/>
                </a:lnTo>
                <a:cubicBezTo>
                  <a:pt x="462" y="952"/>
                  <a:pt x="466" y="938"/>
                  <a:pt x="466" y="922"/>
                </a:cubicBezTo>
                <a:cubicBezTo>
                  <a:pt x="466" y="918"/>
                  <a:pt x="465" y="913"/>
                  <a:pt x="465" y="909"/>
                </a:cubicBezTo>
                <a:lnTo>
                  <a:pt x="465" y="908"/>
                </a:lnTo>
                <a:lnTo>
                  <a:pt x="466" y="901"/>
                </a:lnTo>
                <a:cubicBezTo>
                  <a:pt x="488" y="791"/>
                  <a:pt x="521" y="632"/>
                  <a:pt x="565" y="426"/>
                </a:cubicBezTo>
                <a:cubicBezTo>
                  <a:pt x="524" y="429"/>
                  <a:pt x="477" y="434"/>
                  <a:pt x="424" y="438"/>
                </a:cubicBezTo>
                <a:lnTo>
                  <a:pt x="427" y="296"/>
                </a:lnTo>
                <a:cubicBezTo>
                  <a:pt x="503" y="283"/>
                  <a:pt x="559" y="273"/>
                  <a:pt x="595" y="269"/>
                </a:cubicBezTo>
                <a:cubicBezTo>
                  <a:pt x="620" y="151"/>
                  <a:pt x="635" y="75"/>
                  <a:pt x="641" y="39"/>
                </a:cubicBezTo>
                <a:close/>
                <a:moveTo>
                  <a:pt x="6848" y="31"/>
                </a:moveTo>
                <a:cubicBezTo>
                  <a:pt x="6859" y="31"/>
                  <a:pt x="6868" y="32"/>
                  <a:pt x="6876" y="36"/>
                </a:cubicBezTo>
                <a:cubicBezTo>
                  <a:pt x="6890" y="40"/>
                  <a:pt x="6903" y="47"/>
                  <a:pt x="6917" y="55"/>
                </a:cubicBezTo>
                <a:cubicBezTo>
                  <a:pt x="6931" y="64"/>
                  <a:pt x="6942" y="73"/>
                  <a:pt x="6951" y="83"/>
                </a:cubicBezTo>
                <a:cubicBezTo>
                  <a:pt x="6957" y="89"/>
                  <a:pt x="6960" y="97"/>
                  <a:pt x="6960" y="106"/>
                </a:cubicBezTo>
                <a:cubicBezTo>
                  <a:pt x="6960" y="122"/>
                  <a:pt x="6947" y="143"/>
                  <a:pt x="6923" y="170"/>
                </a:cubicBezTo>
                <a:cubicBezTo>
                  <a:pt x="6914" y="179"/>
                  <a:pt x="6905" y="186"/>
                  <a:pt x="6894" y="189"/>
                </a:cubicBezTo>
                <a:lnTo>
                  <a:pt x="6891" y="190"/>
                </a:lnTo>
                <a:lnTo>
                  <a:pt x="6861" y="190"/>
                </a:lnTo>
                <a:cubicBezTo>
                  <a:pt x="6870" y="192"/>
                  <a:pt x="6878" y="192"/>
                  <a:pt x="6886" y="191"/>
                </a:cubicBezTo>
                <a:lnTo>
                  <a:pt x="6891" y="190"/>
                </a:lnTo>
                <a:lnTo>
                  <a:pt x="7003" y="190"/>
                </a:lnTo>
                <a:cubicBezTo>
                  <a:pt x="7040" y="190"/>
                  <a:pt x="7066" y="202"/>
                  <a:pt x="7082" y="228"/>
                </a:cubicBezTo>
                <a:cubicBezTo>
                  <a:pt x="7088" y="237"/>
                  <a:pt x="7091" y="246"/>
                  <a:pt x="7091" y="252"/>
                </a:cubicBezTo>
                <a:cubicBezTo>
                  <a:pt x="7091" y="261"/>
                  <a:pt x="7088" y="267"/>
                  <a:pt x="7082" y="270"/>
                </a:cubicBezTo>
                <a:cubicBezTo>
                  <a:pt x="7076" y="274"/>
                  <a:pt x="7071" y="276"/>
                  <a:pt x="7067" y="276"/>
                </a:cubicBezTo>
                <a:cubicBezTo>
                  <a:pt x="6989" y="282"/>
                  <a:pt x="6904" y="287"/>
                  <a:pt x="6812" y="289"/>
                </a:cubicBezTo>
                <a:lnTo>
                  <a:pt x="6815" y="311"/>
                </a:lnTo>
                <a:cubicBezTo>
                  <a:pt x="6864" y="308"/>
                  <a:pt x="6895" y="305"/>
                  <a:pt x="6908" y="304"/>
                </a:cubicBezTo>
                <a:cubicBezTo>
                  <a:pt x="6923" y="302"/>
                  <a:pt x="6938" y="305"/>
                  <a:pt x="6955" y="313"/>
                </a:cubicBezTo>
                <a:cubicBezTo>
                  <a:pt x="6971" y="321"/>
                  <a:pt x="6983" y="330"/>
                  <a:pt x="6991" y="341"/>
                </a:cubicBezTo>
                <a:cubicBezTo>
                  <a:pt x="6995" y="349"/>
                  <a:pt x="6997" y="356"/>
                  <a:pt x="6997" y="363"/>
                </a:cubicBezTo>
                <a:cubicBezTo>
                  <a:pt x="6997" y="374"/>
                  <a:pt x="6992" y="382"/>
                  <a:pt x="6983" y="388"/>
                </a:cubicBezTo>
                <a:cubicBezTo>
                  <a:pt x="6925" y="398"/>
                  <a:pt x="6870" y="406"/>
                  <a:pt x="6819" y="411"/>
                </a:cubicBezTo>
                <a:lnTo>
                  <a:pt x="6820" y="440"/>
                </a:lnTo>
                <a:lnTo>
                  <a:pt x="6974" y="431"/>
                </a:lnTo>
                <a:cubicBezTo>
                  <a:pt x="6988" y="429"/>
                  <a:pt x="7003" y="432"/>
                  <a:pt x="7020" y="440"/>
                </a:cubicBezTo>
                <a:cubicBezTo>
                  <a:pt x="7036" y="447"/>
                  <a:pt x="7048" y="458"/>
                  <a:pt x="7056" y="470"/>
                </a:cubicBezTo>
                <a:cubicBezTo>
                  <a:pt x="7060" y="477"/>
                  <a:pt x="7062" y="484"/>
                  <a:pt x="7062" y="490"/>
                </a:cubicBezTo>
                <a:cubicBezTo>
                  <a:pt x="7062" y="502"/>
                  <a:pt x="7056" y="510"/>
                  <a:pt x="7045" y="514"/>
                </a:cubicBezTo>
                <a:cubicBezTo>
                  <a:pt x="7023" y="518"/>
                  <a:pt x="6998" y="521"/>
                  <a:pt x="6972" y="524"/>
                </a:cubicBezTo>
                <a:lnTo>
                  <a:pt x="6952" y="527"/>
                </a:lnTo>
                <a:lnTo>
                  <a:pt x="6947" y="525"/>
                </a:lnTo>
                <a:cubicBezTo>
                  <a:pt x="6936" y="521"/>
                  <a:pt x="6927" y="519"/>
                  <a:pt x="6922" y="519"/>
                </a:cubicBezTo>
                <a:cubicBezTo>
                  <a:pt x="6909" y="519"/>
                  <a:pt x="6897" y="523"/>
                  <a:pt x="6886" y="531"/>
                </a:cubicBezTo>
                <a:lnTo>
                  <a:pt x="6883" y="534"/>
                </a:lnTo>
                <a:lnTo>
                  <a:pt x="6854" y="536"/>
                </a:lnTo>
                <a:cubicBezTo>
                  <a:pt x="6843" y="537"/>
                  <a:pt x="6832" y="538"/>
                  <a:pt x="6821" y="539"/>
                </a:cubicBezTo>
                <a:cubicBezTo>
                  <a:pt x="6821" y="574"/>
                  <a:pt x="6820" y="600"/>
                  <a:pt x="6817" y="616"/>
                </a:cubicBezTo>
                <a:lnTo>
                  <a:pt x="6839" y="616"/>
                </a:lnTo>
                <a:cubicBezTo>
                  <a:pt x="6840" y="602"/>
                  <a:pt x="6846" y="586"/>
                  <a:pt x="6856" y="567"/>
                </a:cubicBezTo>
                <a:cubicBezTo>
                  <a:pt x="6863" y="555"/>
                  <a:pt x="6870" y="545"/>
                  <a:pt x="6878" y="538"/>
                </a:cubicBezTo>
                <a:lnTo>
                  <a:pt x="6883" y="534"/>
                </a:lnTo>
                <a:lnTo>
                  <a:pt x="6885" y="534"/>
                </a:lnTo>
                <a:cubicBezTo>
                  <a:pt x="6906" y="532"/>
                  <a:pt x="6926" y="530"/>
                  <a:pt x="6945" y="528"/>
                </a:cubicBezTo>
                <a:lnTo>
                  <a:pt x="6952" y="527"/>
                </a:lnTo>
                <a:lnTo>
                  <a:pt x="6956" y="528"/>
                </a:lnTo>
                <a:cubicBezTo>
                  <a:pt x="6964" y="532"/>
                  <a:pt x="6973" y="537"/>
                  <a:pt x="6982" y="543"/>
                </a:cubicBezTo>
                <a:cubicBezTo>
                  <a:pt x="6994" y="551"/>
                  <a:pt x="7003" y="559"/>
                  <a:pt x="7009" y="567"/>
                </a:cubicBezTo>
                <a:cubicBezTo>
                  <a:pt x="7015" y="573"/>
                  <a:pt x="7018" y="581"/>
                  <a:pt x="7018" y="590"/>
                </a:cubicBezTo>
                <a:cubicBezTo>
                  <a:pt x="7018" y="599"/>
                  <a:pt x="7015" y="605"/>
                  <a:pt x="7009" y="607"/>
                </a:cubicBezTo>
                <a:lnTo>
                  <a:pt x="7009" y="607"/>
                </a:lnTo>
                <a:lnTo>
                  <a:pt x="7007" y="607"/>
                </a:lnTo>
                <a:cubicBezTo>
                  <a:pt x="7005" y="607"/>
                  <a:pt x="7004" y="607"/>
                  <a:pt x="7002" y="607"/>
                </a:cubicBezTo>
                <a:lnTo>
                  <a:pt x="7007" y="607"/>
                </a:lnTo>
                <a:lnTo>
                  <a:pt x="7009" y="607"/>
                </a:lnTo>
                <a:lnTo>
                  <a:pt x="7013" y="607"/>
                </a:lnTo>
                <a:cubicBezTo>
                  <a:pt x="7025" y="607"/>
                  <a:pt x="7038" y="611"/>
                  <a:pt x="7052" y="618"/>
                </a:cubicBezTo>
                <a:cubicBezTo>
                  <a:pt x="7070" y="627"/>
                  <a:pt x="7083" y="637"/>
                  <a:pt x="7091" y="649"/>
                </a:cubicBezTo>
                <a:cubicBezTo>
                  <a:pt x="7097" y="656"/>
                  <a:pt x="7100" y="664"/>
                  <a:pt x="7100" y="674"/>
                </a:cubicBezTo>
                <a:cubicBezTo>
                  <a:pt x="7100" y="687"/>
                  <a:pt x="7094" y="696"/>
                  <a:pt x="7084" y="699"/>
                </a:cubicBezTo>
                <a:cubicBezTo>
                  <a:pt x="7022" y="711"/>
                  <a:pt x="6957" y="718"/>
                  <a:pt x="6888" y="723"/>
                </a:cubicBezTo>
                <a:cubicBezTo>
                  <a:pt x="6818" y="727"/>
                  <a:pt x="6727" y="732"/>
                  <a:pt x="6612" y="736"/>
                </a:cubicBezTo>
                <a:cubicBezTo>
                  <a:pt x="6518" y="739"/>
                  <a:pt x="6462" y="742"/>
                  <a:pt x="6446" y="743"/>
                </a:cubicBezTo>
                <a:lnTo>
                  <a:pt x="6428" y="745"/>
                </a:lnTo>
                <a:cubicBezTo>
                  <a:pt x="6414" y="745"/>
                  <a:pt x="6404" y="742"/>
                  <a:pt x="6396" y="737"/>
                </a:cubicBezTo>
                <a:lnTo>
                  <a:pt x="6393" y="735"/>
                </a:lnTo>
                <a:lnTo>
                  <a:pt x="6394" y="719"/>
                </a:lnTo>
                <a:cubicBezTo>
                  <a:pt x="6395" y="696"/>
                  <a:pt x="6396" y="670"/>
                  <a:pt x="6397" y="643"/>
                </a:cubicBezTo>
                <a:lnTo>
                  <a:pt x="6397" y="637"/>
                </a:lnTo>
                <a:lnTo>
                  <a:pt x="6454" y="634"/>
                </a:lnTo>
                <a:cubicBezTo>
                  <a:pt x="6451" y="631"/>
                  <a:pt x="6449" y="622"/>
                  <a:pt x="6448" y="607"/>
                </a:cubicBezTo>
                <a:cubicBezTo>
                  <a:pt x="6448" y="596"/>
                  <a:pt x="6451" y="587"/>
                  <a:pt x="6456" y="580"/>
                </a:cubicBezTo>
                <a:cubicBezTo>
                  <a:pt x="6460" y="573"/>
                  <a:pt x="6468" y="568"/>
                  <a:pt x="6478" y="564"/>
                </a:cubicBezTo>
                <a:cubicBezTo>
                  <a:pt x="6488" y="560"/>
                  <a:pt x="6497" y="558"/>
                  <a:pt x="6506" y="556"/>
                </a:cubicBezTo>
                <a:lnTo>
                  <a:pt x="6510" y="555"/>
                </a:lnTo>
                <a:lnTo>
                  <a:pt x="6548" y="553"/>
                </a:lnTo>
                <a:lnTo>
                  <a:pt x="6549" y="553"/>
                </a:lnTo>
                <a:cubicBezTo>
                  <a:pt x="6569" y="557"/>
                  <a:pt x="6589" y="577"/>
                  <a:pt x="6611" y="611"/>
                </a:cubicBezTo>
                <a:cubicBezTo>
                  <a:pt x="6616" y="619"/>
                  <a:pt x="6619" y="623"/>
                  <a:pt x="6619" y="625"/>
                </a:cubicBezTo>
                <a:lnTo>
                  <a:pt x="6634" y="626"/>
                </a:lnTo>
                <a:cubicBezTo>
                  <a:pt x="6633" y="614"/>
                  <a:pt x="6633" y="588"/>
                  <a:pt x="6633" y="548"/>
                </a:cubicBezTo>
                <a:cubicBezTo>
                  <a:pt x="6616" y="550"/>
                  <a:pt x="6602" y="550"/>
                  <a:pt x="6589" y="550"/>
                </a:cubicBezTo>
                <a:lnTo>
                  <a:pt x="6548" y="553"/>
                </a:lnTo>
                <a:lnTo>
                  <a:pt x="6544" y="552"/>
                </a:lnTo>
                <a:cubicBezTo>
                  <a:pt x="6541" y="552"/>
                  <a:pt x="6538" y="552"/>
                  <a:pt x="6535" y="552"/>
                </a:cubicBezTo>
                <a:cubicBezTo>
                  <a:pt x="6530" y="552"/>
                  <a:pt x="6525" y="553"/>
                  <a:pt x="6521" y="553"/>
                </a:cubicBezTo>
                <a:lnTo>
                  <a:pt x="6510" y="555"/>
                </a:lnTo>
                <a:lnTo>
                  <a:pt x="6476" y="557"/>
                </a:lnTo>
                <a:lnTo>
                  <a:pt x="6461" y="559"/>
                </a:lnTo>
                <a:cubicBezTo>
                  <a:pt x="6443" y="559"/>
                  <a:pt x="6430" y="553"/>
                  <a:pt x="6424" y="543"/>
                </a:cubicBezTo>
                <a:cubicBezTo>
                  <a:pt x="6417" y="530"/>
                  <a:pt x="6414" y="518"/>
                  <a:pt x="6414" y="505"/>
                </a:cubicBezTo>
                <a:cubicBezTo>
                  <a:pt x="6414" y="491"/>
                  <a:pt x="6419" y="477"/>
                  <a:pt x="6430" y="463"/>
                </a:cubicBezTo>
                <a:lnTo>
                  <a:pt x="6633" y="452"/>
                </a:lnTo>
                <a:lnTo>
                  <a:pt x="6633" y="427"/>
                </a:lnTo>
                <a:lnTo>
                  <a:pt x="6589" y="430"/>
                </a:lnTo>
                <a:lnTo>
                  <a:pt x="6511" y="436"/>
                </a:lnTo>
                <a:lnTo>
                  <a:pt x="6500" y="436"/>
                </a:lnTo>
                <a:cubicBezTo>
                  <a:pt x="6477" y="436"/>
                  <a:pt x="6463" y="431"/>
                  <a:pt x="6458" y="421"/>
                </a:cubicBezTo>
                <a:cubicBezTo>
                  <a:pt x="6452" y="411"/>
                  <a:pt x="6448" y="398"/>
                  <a:pt x="6448" y="383"/>
                </a:cubicBezTo>
                <a:cubicBezTo>
                  <a:pt x="6448" y="368"/>
                  <a:pt x="6453" y="354"/>
                  <a:pt x="6463" y="341"/>
                </a:cubicBezTo>
                <a:lnTo>
                  <a:pt x="6634" y="327"/>
                </a:lnTo>
                <a:lnTo>
                  <a:pt x="6634" y="293"/>
                </a:lnTo>
                <a:lnTo>
                  <a:pt x="6541" y="294"/>
                </a:lnTo>
                <a:lnTo>
                  <a:pt x="6457" y="293"/>
                </a:lnTo>
                <a:cubicBezTo>
                  <a:pt x="6433" y="291"/>
                  <a:pt x="6418" y="287"/>
                  <a:pt x="6410" y="281"/>
                </a:cubicBezTo>
                <a:lnTo>
                  <a:pt x="6409" y="280"/>
                </a:lnTo>
                <a:lnTo>
                  <a:pt x="6409" y="277"/>
                </a:lnTo>
                <a:cubicBezTo>
                  <a:pt x="6410" y="254"/>
                  <a:pt x="6410" y="237"/>
                  <a:pt x="6410" y="225"/>
                </a:cubicBezTo>
                <a:lnTo>
                  <a:pt x="6410" y="222"/>
                </a:lnTo>
                <a:lnTo>
                  <a:pt x="6412" y="215"/>
                </a:lnTo>
                <a:cubicBezTo>
                  <a:pt x="6414" y="208"/>
                  <a:pt x="6416" y="202"/>
                  <a:pt x="6419" y="196"/>
                </a:cubicBezTo>
                <a:lnTo>
                  <a:pt x="6529" y="195"/>
                </a:lnTo>
                <a:lnTo>
                  <a:pt x="6530" y="196"/>
                </a:lnTo>
                <a:cubicBezTo>
                  <a:pt x="6534" y="204"/>
                  <a:pt x="6537" y="203"/>
                  <a:pt x="6541" y="195"/>
                </a:cubicBezTo>
                <a:lnTo>
                  <a:pt x="6529" y="195"/>
                </a:lnTo>
                <a:lnTo>
                  <a:pt x="6522" y="182"/>
                </a:lnTo>
                <a:cubicBezTo>
                  <a:pt x="6514" y="170"/>
                  <a:pt x="6509" y="159"/>
                  <a:pt x="6505" y="151"/>
                </a:cubicBezTo>
                <a:cubicBezTo>
                  <a:pt x="6500" y="140"/>
                  <a:pt x="6496" y="123"/>
                  <a:pt x="6493" y="102"/>
                </a:cubicBezTo>
                <a:cubicBezTo>
                  <a:pt x="6491" y="90"/>
                  <a:pt x="6493" y="80"/>
                  <a:pt x="6499" y="72"/>
                </a:cubicBezTo>
                <a:cubicBezTo>
                  <a:pt x="6504" y="63"/>
                  <a:pt x="6515" y="57"/>
                  <a:pt x="6532" y="53"/>
                </a:cubicBezTo>
                <a:cubicBezTo>
                  <a:pt x="6553" y="48"/>
                  <a:pt x="6574" y="46"/>
                  <a:pt x="6593" y="46"/>
                </a:cubicBezTo>
                <a:cubicBezTo>
                  <a:pt x="6619" y="46"/>
                  <a:pt x="6651" y="71"/>
                  <a:pt x="6688" y="122"/>
                </a:cubicBezTo>
                <a:cubicBezTo>
                  <a:pt x="6697" y="135"/>
                  <a:pt x="6702" y="146"/>
                  <a:pt x="6702" y="155"/>
                </a:cubicBezTo>
                <a:cubicBezTo>
                  <a:pt x="6702" y="168"/>
                  <a:pt x="6694" y="180"/>
                  <a:pt x="6678" y="191"/>
                </a:cubicBezTo>
                <a:lnTo>
                  <a:pt x="6676" y="192"/>
                </a:lnTo>
                <a:lnTo>
                  <a:pt x="6637" y="192"/>
                </a:lnTo>
                <a:cubicBezTo>
                  <a:pt x="6648" y="203"/>
                  <a:pt x="6659" y="204"/>
                  <a:pt x="6671" y="195"/>
                </a:cubicBezTo>
                <a:lnTo>
                  <a:pt x="6676" y="192"/>
                </a:lnTo>
                <a:lnTo>
                  <a:pt x="6752" y="192"/>
                </a:lnTo>
                <a:lnTo>
                  <a:pt x="6754" y="193"/>
                </a:lnTo>
                <a:cubicBezTo>
                  <a:pt x="6758" y="197"/>
                  <a:pt x="6765" y="196"/>
                  <a:pt x="6774" y="192"/>
                </a:cubicBezTo>
                <a:lnTo>
                  <a:pt x="6752" y="192"/>
                </a:lnTo>
                <a:lnTo>
                  <a:pt x="6751" y="190"/>
                </a:lnTo>
                <a:cubicBezTo>
                  <a:pt x="6749" y="188"/>
                  <a:pt x="6748" y="185"/>
                  <a:pt x="6747" y="182"/>
                </a:cubicBezTo>
                <a:cubicBezTo>
                  <a:pt x="6746" y="173"/>
                  <a:pt x="6745" y="165"/>
                  <a:pt x="6745" y="159"/>
                </a:cubicBezTo>
                <a:cubicBezTo>
                  <a:pt x="6745" y="133"/>
                  <a:pt x="6752" y="110"/>
                  <a:pt x="6767" y="90"/>
                </a:cubicBezTo>
                <a:cubicBezTo>
                  <a:pt x="6791" y="50"/>
                  <a:pt x="6818" y="31"/>
                  <a:pt x="6848" y="31"/>
                </a:cubicBezTo>
                <a:close/>
                <a:moveTo>
                  <a:pt x="7699" y="25"/>
                </a:moveTo>
                <a:lnTo>
                  <a:pt x="7861" y="104"/>
                </a:lnTo>
                <a:cubicBezTo>
                  <a:pt x="7852" y="115"/>
                  <a:pt x="7840" y="129"/>
                  <a:pt x="7825" y="146"/>
                </a:cubicBezTo>
                <a:lnTo>
                  <a:pt x="7820" y="151"/>
                </a:lnTo>
                <a:lnTo>
                  <a:pt x="7818" y="152"/>
                </a:lnTo>
                <a:cubicBezTo>
                  <a:pt x="7808" y="154"/>
                  <a:pt x="7801" y="159"/>
                  <a:pt x="7797" y="166"/>
                </a:cubicBezTo>
                <a:cubicBezTo>
                  <a:pt x="7792" y="176"/>
                  <a:pt x="7787" y="185"/>
                  <a:pt x="7782" y="194"/>
                </a:cubicBezTo>
                <a:lnTo>
                  <a:pt x="7782" y="196"/>
                </a:lnTo>
                <a:lnTo>
                  <a:pt x="7773" y="205"/>
                </a:lnTo>
                <a:cubicBezTo>
                  <a:pt x="7760" y="220"/>
                  <a:pt x="7746" y="237"/>
                  <a:pt x="7730" y="254"/>
                </a:cubicBezTo>
                <a:cubicBezTo>
                  <a:pt x="7722" y="264"/>
                  <a:pt x="7713" y="274"/>
                  <a:pt x="7705" y="283"/>
                </a:cubicBezTo>
                <a:lnTo>
                  <a:pt x="7692" y="297"/>
                </a:lnTo>
                <a:lnTo>
                  <a:pt x="7688" y="298"/>
                </a:lnTo>
                <a:cubicBezTo>
                  <a:pt x="7675" y="302"/>
                  <a:pt x="7663" y="311"/>
                  <a:pt x="7654" y="325"/>
                </a:cubicBezTo>
                <a:cubicBezTo>
                  <a:pt x="7650" y="331"/>
                  <a:pt x="7647" y="339"/>
                  <a:pt x="7646" y="348"/>
                </a:cubicBezTo>
                <a:lnTo>
                  <a:pt x="7646" y="349"/>
                </a:lnTo>
                <a:lnTo>
                  <a:pt x="7623" y="374"/>
                </a:lnTo>
                <a:cubicBezTo>
                  <a:pt x="7585" y="415"/>
                  <a:pt x="7552" y="444"/>
                  <a:pt x="7524" y="461"/>
                </a:cubicBezTo>
                <a:cubicBezTo>
                  <a:pt x="7518" y="461"/>
                  <a:pt x="7528" y="462"/>
                  <a:pt x="7556" y="463"/>
                </a:cubicBezTo>
                <a:cubicBezTo>
                  <a:pt x="7576" y="463"/>
                  <a:pt x="7597" y="465"/>
                  <a:pt x="7618" y="468"/>
                </a:cubicBezTo>
                <a:lnTo>
                  <a:pt x="7632" y="471"/>
                </a:lnTo>
                <a:lnTo>
                  <a:pt x="7620" y="562"/>
                </a:lnTo>
                <a:lnTo>
                  <a:pt x="7627" y="561"/>
                </a:lnTo>
                <a:lnTo>
                  <a:pt x="7626" y="563"/>
                </a:lnTo>
                <a:cubicBezTo>
                  <a:pt x="7625" y="574"/>
                  <a:pt x="7622" y="585"/>
                  <a:pt x="7620" y="597"/>
                </a:cubicBezTo>
                <a:lnTo>
                  <a:pt x="7707" y="592"/>
                </a:lnTo>
                <a:lnTo>
                  <a:pt x="7760" y="589"/>
                </a:lnTo>
                <a:cubicBezTo>
                  <a:pt x="7775" y="587"/>
                  <a:pt x="7790" y="591"/>
                  <a:pt x="7807" y="601"/>
                </a:cubicBezTo>
                <a:cubicBezTo>
                  <a:pt x="7823" y="611"/>
                  <a:pt x="7835" y="622"/>
                  <a:pt x="7842" y="636"/>
                </a:cubicBezTo>
                <a:cubicBezTo>
                  <a:pt x="7846" y="644"/>
                  <a:pt x="7848" y="652"/>
                  <a:pt x="7848" y="661"/>
                </a:cubicBezTo>
                <a:cubicBezTo>
                  <a:pt x="7848" y="674"/>
                  <a:pt x="7844" y="683"/>
                  <a:pt x="7835" y="689"/>
                </a:cubicBezTo>
                <a:cubicBezTo>
                  <a:pt x="7791" y="698"/>
                  <a:pt x="7727" y="707"/>
                  <a:pt x="7644" y="715"/>
                </a:cubicBezTo>
                <a:lnTo>
                  <a:pt x="7601" y="720"/>
                </a:lnTo>
                <a:lnTo>
                  <a:pt x="7595" y="742"/>
                </a:lnTo>
                <a:cubicBezTo>
                  <a:pt x="7638" y="740"/>
                  <a:pt x="7689" y="736"/>
                  <a:pt x="7749" y="731"/>
                </a:cubicBezTo>
                <a:cubicBezTo>
                  <a:pt x="7809" y="725"/>
                  <a:pt x="7845" y="719"/>
                  <a:pt x="7857" y="713"/>
                </a:cubicBezTo>
                <a:cubicBezTo>
                  <a:pt x="7858" y="712"/>
                  <a:pt x="7863" y="693"/>
                  <a:pt x="7872" y="657"/>
                </a:cubicBezTo>
                <a:cubicBezTo>
                  <a:pt x="7880" y="620"/>
                  <a:pt x="7885" y="590"/>
                  <a:pt x="7885" y="568"/>
                </a:cubicBezTo>
                <a:cubicBezTo>
                  <a:pt x="7885" y="559"/>
                  <a:pt x="7884" y="554"/>
                  <a:pt x="7883" y="553"/>
                </a:cubicBezTo>
                <a:cubicBezTo>
                  <a:pt x="7881" y="550"/>
                  <a:pt x="7865" y="549"/>
                  <a:pt x="7836" y="549"/>
                </a:cubicBezTo>
                <a:cubicBezTo>
                  <a:pt x="7792" y="549"/>
                  <a:pt x="7725" y="553"/>
                  <a:pt x="7638" y="560"/>
                </a:cubicBezTo>
                <a:lnTo>
                  <a:pt x="7627" y="561"/>
                </a:lnTo>
                <a:lnTo>
                  <a:pt x="7629" y="546"/>
                </a:lnTo>
                <a:cubicBezTo>
                  <a:pt x="7634" y="519"/>
                  <a:pt x="7637" y="495"/>
                  <a:pt x="7639" y="472"/>
                </a:cubicBezTo>
                <a:lnTo>
                  <a:pt x="7632" y="471"/>
                </a:lnTo>
                <a:lnTo>
                  <a:pt x="7633" y="462"/>
                </a:lnTo>
                <a:cubicBezTo>
                  <a:pt x="7651" y="461"/>
                  <a:pt x="7669" y="461"/>
                  <a:pt x="7687" y="460"/>
                </a:cubicBezTo>
                <a:lnTo>
                  <a:pt x="7700" y="460"/>
                </a:lnTo>
                <a:lnTo>
                  <a:pt x="7704" y="461"/>
                </a:lnTo>
                <a:cubicBezTo>
                  <a:pt x="7720" y="469"/>
                  <a:pt x="7739" y="473"/>
                  <a:pt x="7760" y="473"/>
                </a:cubicBezTo>
                <a:cubicBezTo>
                  <a:pt x="7784" y="473"/>
                  <a:pt x="7803" y="467"/>
                  <a:pt x="7817" y="457"/>
                </a:cubicBezTo>
                <a:lnTo>
                  <a:pt x="7818" y="456"/>
                </a:lnTo>
                <a:lnTo>
                  <a:pt x="7822" y="456"/>
                </a:lnTo>
                <a:cubicBezTo>
                  <a:pt x="7909" y="453"/>
                  <a:pt x="7964" y="452"/>
                  <a:pt x="7987" y="452"/>
                </a:cubicBezTo>
                <a:cubicBezTo>
                  <a:pt x="8020" y="452"/>
                  <a:pt x="8044" y="467"/>
                  <a:pt x="8059" y="496"/>
                </a:cubicBezTo>
                <a:cubicBezTo>
                  <a:pt x="8066" y="513"/>
                  <a:pt x="8072" y="543"/>
                  <a:pt x="8076" y="585"/>
                </a:cubicBezTo>
                <a:cubicBezTo>
                  <a:pt x="8080" y="627"/>
                  <a:pt x="8083" y="668"/>
                  <a:pt x="8083" y="707"/>
                </a:cubicBezTo>
                <a:cubicBezTo>
                  <a:pt x="8083" y="754"/>
                  <a:pt x="8080" y="784"/>
                  <a:pt x="8074" y="799"/>
                </a:cubicBezTo>
                <a:cubicBezTo>
                  <a:pt x="8070" y="810"/>
                  <a:pt x="8053" y="818"/>
                  <a:pt x="8023" y="826"/>
                </a:cubicBezTo>
                <a:lnTo>
                  <a:pt x="8021" y="826"/>
                </a:lnTo>
                <a:lnTo>
                  <a:pt x="8017" y="823"/>
                </a:lnTo>
                <a:cubicBezTo>
                  <a:pt x="8012" y="821"/>
                  <a:pt x="8008" y="819"/>
                  <a:pt x="8003" y="819"/>
                </a:cubicBezTo>
                <a:lnTo>
                  <a:pt x="7997" y="822"/>
                </a:lnTo>
                <a:lnTo>
                  <a:pt x="7983" y="833"/>
                </a:lnTo>
                <a:lnTo>
                  <a:pt x="7975" y="834"/>
                </a:lnTo>
                <a:cubicBezTo>
                  <a:pt x="7961" y="836"/>
                  <a:pt x="7945" y="837"/>
                  <a:pt x="7928" y="839"/>
                </a:cubicBezTo>
                <a:cubicBezTo>
                  <a:pt x="7838" y="847"/>
                  <a:pt x="7745" y="850"/>
                  <a:pt x="7648" y="850"/>
                </a:cubicBezTo>
                <a:cubicBezTo>
                  <a:pt x="7610" y="850"/>
                  <a:pt x="7587" y="850"/>
                  <a:pt x="7580" y="849"/>
                </a:cubicBezTo>
                <a:cubicBezTo>
                  <a:pt x="7572" y="903"/>
                  <a:pt x="7568" y="938"/>
                  <a:pt x="7568" y="951"/>
                </a:cubicBezTo>
                <a:cubicBezTo>
                  <a:pt x="7568" y="956"/>
                  <a:pt x="7568" y="960"/>
                  <a:pt x="7568" y="961"/>
                </a:cubicBezTo>
                <a:lnTo>
                  <a:pt x="7568" y="962"/>
                </a:lnTo>
                <a:lnTo>
                  <a:pt x="7568" y="962"/>
                </a:lnTo>
                <a:cubicBezTo>
                  <a:pt x="7568" y="962"/>
                  <a:pt x="7568" y="962"/>
                  <a:pt x="7568" y="962"/>
                </a:cubicBezTo>
                <a:cubicBezTo>
                  <a:pt x="7568" y="963"/>
                  <a:pt x="7568" y="962"/>
                  <a:pt x="7568" y="962"/>
                </a:cubicBezTo>
                <a:lnTo>
                  <a:pt x="7568" y="962"/>
                </a:lnTo>
                <a:lnTo>
                  <a:pt x="7568" y="962"/>
                </a:lnTo>
                <a:cubicBezTo>
                  <a:pt x="7569" y="962"/>
                  <a:pt x="7570" y="962"/>
                  <a:pt x="7572" y="962"/>
                </a:cubicBezTo>
                <a:cubicBezTo>
                  <a:pt x="7585" y="962"/>
                  <a:pt x="7634" y="952"/>
                  <a:pt x="7719" y="932"/>
                </a:cubicBezTo>
                <a:lnTo>
                  <a:pt x="7733" y="1067"/>
                </a:lnTo>
                <a:cubicBezTo>
                  <a:pt x="7688" y="1072"/>
                  <a:pt x="7639" y="1074"/>
                  <a:pt x="7586" y="1074"/>
                </a:cubicBezTo>
                <a:cubicBezTo>
                  <a:pt x="7550" y="1074"/>
                  <a:pt x="7523" y="1073"/>
                  <a:pt x="7504" y="1070"/>
                </a:cubicBezTo>
                <a:cubicBezTo>
                  <a:pt x="7485" y="1069"/>
                  <a:pt x="7470" y="1060"/>
                  <a:pt x="7460" y="1044"/>
                </a:cubicBezTo>
                <a:cubicBezTo>
                  <a:pt x="7450" y="1029"/>
                  <a:pt x="7445" y="1000"/>
                  <a:pt x="7445" y="958"/>
                </a:cubicBezTo>
                <a:cubicBezTo>
                  <a:pt x="7445" y="916"/>
                  <a:pt x="7448" y="818"/>
                  <a:pt x="7453" y="664"/>
                </a:cubicBezTo>
                <a:lnTo>
                  <a:pt x="7456" y="526"/>
                </a:lnTo>
                <a:cubicBezTo>
                  <a:pt x="7422" y="566"/>
                  <a:pt x="7388" y="592"/>
                  <a:pt x="7355" y="604"/>
                </a:cubicBezTo>
                <a:cubicBezTo>
                  <a:pt x="7352" y="605"/>
                  <a:pt x="7347" y="606"/>
                  <a:pt x="7340" y="606"/>
                </a:cubicBezTo>
                <a:cubicBezTo>
                  <a:pt x="7319" y="606"/>
                  <a:pt x="7290" y="598"/>
                  <a:pt x="7252" y="583"/>
                </a:cubicBezTo>
                <a:cubicBezTo>
                  <a:pt x="7214" y="568"/>
                  <a:pt x="7180" y="550"/>
                  <a:pt x="7151" y="527"/>
                </a:cubicBezTo>
                <a:cubicBezTo>
                  <a:pt x="7248" y="436"/>
                  <a:pt x="7358" y="333"/>
                  <a:pt x="7483" y="218"/>
                </a:cubicBezTo>
                <a:cubicBezTo>
                  <a:pt x="7608" y="104"/>
                  <a:pt x="7680" y="40"/>
                  <a:pt x="7699" y="25"/>
                </a:cubicBezTo>
                <a:close/>
                <a:moveTo>
                  <a:pt x="3000" y="24"/>
                </a:moveTo>
                <a:cubicBezTo>
                  <a:pt x="3077" y="30"/>
                  <a:pt x="3127" y="34"/>
                  <a:pt x="3151" y="35"/>
                </a:cubicBezTo>
                <a:cubicBezTo>
                  <a:pt x="3155" y="84"/>
                  <a:pt x="3157" y="118"/>
                  <a:pt x="3157" y="137"/>
                </a:cubicBezTo>
                <a:lnTo>
                  <a:pt x="3336" y="132"/>
                </a:lnTo>
                <a:cubicBezTo>
                  <a:pt x="3352" y="130"/>
                  <a:pt x="3369" y="136"/>
                  <a:pt x="3388" y="147"/>
                </a:cubicBezTo>
                <a:cubicBezTo>
                  <a:pt x="3406" y="159"/>
                  <a:pt x="3419" y="174"/>
                  <a:pt x="3426" y="190"/>
                </a:cubicBezTo>
                <a:cubicBezTo>
                  <a:pt x="3430" y="201"/>
                  <a:pt x="3432" y="209"/>
                  <a:pt x="3432" y="216"/>
                </a:cubicBezTo>
                <a:cubicBezTo>
                  <a:pt x="3432" y="222"/>
                  <a:pt x="3431" y="229"/>
                  <a:pt x="3428" y="235"/>
                </a:cubicBezTo>
                <a:cubicBezTo>
                  <a:pt x="3424" y="241"/>
                  <a:pt x="3419" y="245"/>
                  <a:pt x="3413" y="247"/>
                </a:cubicBezTo>
                <a:cubicBezTo>
                  <a:pt x="3351" y="258"/>
                  <a:pt x="3264" y="265"/>
                  <a:pt x="3153" y="270"/>
                </a:cubicBezTo>
                <a:cubicBezTo>
                  <a:pt x="3151" y="286"/>
                  <a:pt x="3149" y="299"/>
                  <a:pt x="3146" y="310"/>
                </a:cubicBezTo>
                <a:cubicBezTo>
                  <a:pt x="3144" y="317"/>
                  <a:pt x="3141" y="322"/>
                  <a:pt x="3136" y="324"/>
                </a:cubicBezTo>
                <a:cubicBezTo>
                  <a:pt x="3131" y="327"/>
                  <a:pt x="3125" y="328"/>
                  <a:pt x="3120" y="329"/>
                </a:cubicBezTo>
                <a:cubicBezTo>
                  <a:pt x="3104" y="331"/>
                  <a:pt x="3085" y="331"/>
                  <a:pt x="3061" y="331"/>
                </a:cubicBezTo>
                <a:lnTo>
                  <a:pt x="2990" y="330"/>
                </a:lnTo>
                <a:cubicBezTo>
                  <a:pt x="2983" y="314"/>
                  <a:pt x="2980" y="296"/>
                  <a:pt x="2978" y="276"/>
                </a:cubicBezTo>
                <a:cubicBezTo>
                  <a:pt x="2933" y="278"/>
                  <a:pt x="2887" y="280"/>
                  <a:pt x="2842" y="280"/>
                </a:cubicBezTo>
                <a:cubicBezTo>
                  <a:pt x="2842" y="287"/>
                  <a:pt x="2839" y="300"/>
                  <a:pt x="2835" y="317"/>
                </a:cubicBezTo>
                <a:cubicBezTo>
                  <a:pt x="2834" y="325"/>
                  <a:pt x="2831" y="330"/>
                  <a:pt x="2825" y="333"/>
                </a:cubicBezTo>
                <a:cubicBezTo>
                  <a:pt x="2820" y="336"/>
                  <a:pt x="2814" y="337"/>
                  <a:pt x="2807" y="338"/>
                </a:cubicBezTo>
                <a:cubicBezTo>
                  <a:pt x="2801" y="340"/>
                  <a:pt x="2783" y="341"/>
                  <a:pt x="2755" y="341"/>
                </a:cubicBezTo>
                <a:lnTo>
                  <a:pt x="2678" y="339"/>
                </a:lnTo>
                <a:cubicBezTo>
                  <a:pt x="2672" y="322"/>
                  <a:pt x="2669" y="303"/>
                  <a:pt x="2668" y="283"/>
                </a:cubicBezTo>
                <a:cubicBezTo>
                  <a:pt x="2646" y="283"/>
                  <a:pt x="2614" y="284"/>
                  <a:pt x="2573" y="285"/>
                </a:cubicBezTo>
                <a:lnTo>
                  <a:pt x="2498" y="287"/>
                </a:lnTo>
                <a:cubicBezTo>
                  <a:pt x="2471" y="287"/>
                  <a:pt x="2454" y="275"/>
                  <a:pt x="2448" y="251"/>
                </a:cubicBezTo>
                <a:cubicBezTo>
                  <a:pt x="2442" y="243"/>
                  <a:pt x="2440" y="233"/>
                  <a:pt x="2440" y="218"/>
                </a:cubicBezTo>
                <a:cubicBezTo>
                  <a:pt x="2440" y="196"/>
                  <a:pt x="2446" y="176"/>
                  <a:pt x="2459" y="157"/>
                </a:cubicBezTo>
                <a:lnTo>
                  <a:pt x="2672" y="151"/>
                </a:lnTo>
                <a:cubicBezTo>
                  <a:pt x="2673" y="130"/>
                  <a:pt x="2676" y="107"/>
                  <a:pt x="2679" y="83"/>
                </a:cubicBezTo>
                <a:cubicBezTo>
                  <a:pt x="2682" y="58"/>
                  <a:pt x="2684" y="40"/>
                  <a:pt x="2686" y="27"/>
                </a:cubicBezTo>
                <a:lnTo>
                  <a:pt x="2845" y="31"/>
                </a:lnTo>
                <a:cubicBezTo>
                  <a:pt x="2848" y="61"/>
                  <a:pt x="2850" y="99"/>
                  <a:pt x="2850" y="145"/>
                </a:cubicBezTo>
                <a:cubicBezTo>
                  <a:pt x="2912" y="144"/>
                  <a:pt x="2957" y="143"/>
                  <a:pt x="2986" y="142"/>
                </a:cubicBezTo>
                <a:lnTo>
                  <a:pt x="2995" y="56"/>
                </a:lnTo>
                <a:lnTo>
                  <a:pt x="3000" y="24"/>
                </a:lnTo>
                <a:close/>
                <a:moveTo>
                  <a:pt x="8985" y="12"/>
                </a:moveTo>
                <a:lnTo>
                  <a:pt x="9159" y="16"/>
                </a:lnTo>
                <a:cubicBezTo>
                  <a:pt x="9151" y="37"/>
                  <a:pt x="9140" y="63"/>
                  <a:pt x="9126" y="94"/>
                </a:cubicBezTo>
                <a:lnTo>
                  <a:pt x="9154" y="92"/>
                </a:lnTo>
                <a:cubicBezTo>
                  <a:pt x="9266" y="84"/>
                  <a:pt x="9329" y="79"/>
                  <a:pt x="9343" y="77"/>
                </a:cubicBezTo>
                <a:cubicBezTo>
                  <a:pt x="9358" y="75"/>
                  <a:pt x="9375" y="79"/>
                  <a:pt x="9391" y="89"/>
                </a:cubicBezTo>
                <a:cubicBezTo>
                  <a:pt x="9408" y="99"/>
                  <a:pt x="9420" y="111"/>
                  <a:pt x="9427" y="126"/>
                </a:cubicBezTo>
                <a:cubicBezTo>
                  <a:pt x="9431" y="133"/>
                  <a:pt x="9433" y="141"/>
                  <a:pt x="9433" y="150"/>
                </a:cubicBezTo>
                <a:cubicBezTo>
                  <a:pt x="9433" y="164"/>
                  <a:pt x="9427" y="173"/>
                  <a:pt x="9416" y="177"/>
                </a:cubicBezTo>
                <a:cubicBezTo>
                  <a:pt x="9395" y="180"/>
                  <a:pt x="9378" y="182"/>
                  <a:pt x="9365" y="183"/>
                </a:cubicBezTo>
                <a:cubicBezTo>
                  <a:pt x="9322" y="189"/>
                  <a:pt x="9284" y="193"/>
                  <a:pt x="9254" y="195"/>
                </a:cubicBezTo>
                <a:lnTo>
                  <a:pt x="9251" y="196"/>
                </a:lnTo>
                <a:lnTo>
                  <a:pt x="9251" y="196"/>
                </a:lnTo>
                <a:cubicBezTo>
                  <a:pt x="9248" y="195"/>
                  <a:pt x="9245" y="195"/>
                  <a:pt x="9241" y="196"/>
                </a:cubicBezTo>
                <a:lnTo>
                  <a:pt x="9251" y="196"/>
                </a:lnTo>
                <a:lnTo>
                  <a:pt x="9254" y="197"/>
                </a:lnTo>
                <a:cubicBezTo>
                  <a:pt x="9259" y="199"/>
                  <a:pt x="9263" y="204"/>
                  <a:pt x="9267" y="210"/>
                </a:cubicBezTo>
                <a:cubicBezTo>
                  <a:pt x="9276" y="223"/>
                  <a:pt x="9280" y="237"/>
                  <a:pt x="9280" y="252"/>
                </a:cubicBezTo>
                <a:cubicBezTo>
                  <a:pt x="9280" y="262"/>
                  <a:pt x="9279" y="269"/>
                  <a:pt x="9276" y="275"/>
                </a:cubicBezTo>
                <a:cubicBezTo>
                  <a:pt x="9267" y="304"/>
                  <a:pt x="9244" y="318"/>
                  <a:pt x="9207" y="318"/>
                </a:cubicBezTo>
                <a:cubicBezTo>
                  <a:pt x="9190" y="318"/>
                  <a:pt x="9174" y="316"/>
                  <a:pt x="9160" y="310"/>
                </a:cubicBezTo>
                <a:cubicBezTo>
                  <a:pt x="9145" y="304"/>
                  <a:pt x="9133" y="292"/>
                  <a:pt x="9124" y="274"/>
                </a:cubicBezTo>
                <a:cubicBezTo>
                  <a:pt x="9115" y="256"/>
                  <a:pt x="9110" y="239"/>
                  <a:pt x="9110" y="222"/>
                </a:cubicBezTo>
                <a:cubicBezTo>
                  <a:pt x="9110" y="219"/>
                  <a:pt x="9110" y="217"/>
                  <a:pt x="9110" y="214"/>
                </a:cubicBezTo>
                <a:lnTo>
                  <a:pt x="9111" y="212"/>
                </a:lnTo>
                <a:lnTo>
                  <a:pt x="9116" y="211"/>
                </a:lnTo>
                <a:lnTo>
                  <a:pt x="9117" y="194"/>
                </a:lnTo>
                <a:cubicBezTo>
                  <a:pt x="9115" y="198"/>
                  <a:pt x="9113" y="202"/>
                  <a:pt x="9112" y="207"/>
                </a:cubicBezTo>
                <a:lnTo>
                  <a:pt x="9111" y="212"/>
                </a:lnTo>
                <a:lnTo>
                  <a:pt x="9084" y="215"/>
                </a:lnTo>
                <a:cubicBezTo>
                  <a:pt x="9064" y="261"/>
                  <a:pt x="9044" y="290"/>
                  <a:pt x="9024" y="300"/>
                </a:cubicBezTo>
                <a:cubicBezTo>
                  <a:pt x="9021" y="301"/>
                  <a:pt x="9018" y="303"/>
                  <a:pt x="9014" y="304"/>
                </a:cubicBezTo>
                <a:lnTo>
                  <a:pt x="9009" y="305"/>
                </a:lnTo>
                <a:lnTo>
                  <a:pt x="8993" y="298"/>
                </a:lnTo>
                <a:cubicBezTo>
                  <a:pt x="8971" y="289"/>
                  <a:pt x="8951" y="285"/>
                  <a:pt x="8935" y="285"/>
                </a:cubicBezTo>
                <a:cubicBezTo>
                  <a:pt x="8928" y="285"/>
                  <a:pt x="8923" y="285"/>
                  <a:pt x="8919" y="287"/>
                </a:cubicBezTo>
                <a:cubicBezTo>
                  <a:pt x="8910" y="290"/>
                  <a:pt x="8901" y="293"/>
                  <a:pt x="8893" y="296"/>
                </a:cubicBezTo>
                <a:lnTo>
                  <a:pt x="8891" y="297"/>
                </a:lnTo>
                <a:lnTo>
                  <a:pt x="8884" y="295"/>
                </a:lnTo>
                <a:cubicBezTo>
                  <a:pt x="8878" y="294"/>
                  <a:pt x="8872" y="292"/>
                  <a:pt x="8866" y="291"/>
                </a:cubicBezTo>
                <a:lnTo>
                  <a:pt x="8855" y="287"/>
                </a:lnTo>
                <a:lnTo>
                  <a:pt x="8855" y="287"/>
                </a:lnTo>
                <a:cubicBezTo>
                  <a:pt x="8856" y="283"/>
                  <a:pt x="8856" y="277"/>
                  <a:pt x="8856" y="270"/>
                </a:cubicBezTo>
                <a:cubicBezTo>
                  <a:pt x="8856" y="267"/>
                  <a:pt x="8856" y="265"/>
                  <a:pt x="8856" y="263"/>
                </a:cubicBezTo>
                <a:lnTo>
                  <a:pt x="8855" y="260"/>
                </a:lnTo>
                <a:lnTo>
                  <a:pt x="8857" y="257"/>
                </a:lnTo>
                <a:cubicBezTo>
                  <a:pt x="8865" y="237"/>
                  <a:pt x="8876" y="212"/>
                  <a:pt x="8891" y="183"/>
                </a:cubicBezTo>
                <a:lnTo>
                  <a:pt x="8895" y="176"/>
                </a:lnTo>
                <a:lnTo>
                  <a:pt x="8906" y="174"/>
                </a:lnTo>
                <a:cubicBezTo>
                  <a:pt x="8911" y="174"/>
                  <a:pt x="8915" y="171"/>
                  <a:pt x="8918" y="166"/>
                </a:cubicBezTo>
                <a:cubicBezTo>
                  <a:pt x="8921" y="160"/>
                  <a:pt x="8922" y="155"/>
                  <a:pt x="8922" y="149"/>
                </a:cubicBezTo>
                <a:cubicBezTo>
                  <a:pt x="8922" y="143"/>
                  <a:pt x="8921" y="138"/>
                  <a:pt x="8919" y="132"/>
                </a:cubicBezTo>
                <a:lnTo>
                  <a:pt x="8918" y="130"/>
                </a:lnTo>
                <a:lnTo>
                  <a:pt x="8922" y="124"/>
                </a:lnTo>
                <a:cubicBezTo>
                  <a:pt x="8953" y="64"/>
                  <a:pt x="8974" y="27"/>
                  <a:pt x="8985" y="12"/>
                </a:cubicBezTo>
                <a:close/>
                <a:moveTo>
                  <a:pt x="8802" y="5"/>
                </a:moveTo>
                <a:cubicBezTo>
                  <a:pt x="8794" y="27"/>
                  <a:pt x="8781" y="56"/>
                  <a:pt x="8763" y="91"/>
                </a:cubicBezTo>
                <a:lnTo>
                  <a:pt x="8843" y="84"/>
                </a:lnTo>
                <a:cubicBezTo>
                  <a:pt x="8856" y="82"/>
                  <a:pt x="8870" y="86"/>
                  <a:pt x="8885" y="95"/>
                </a:cubicBezTo>
                <a:cubicBezTo>
                  <a:pt x="8899" y="104"/>
                  <a:pt x="8910" y="114"/>
                  <a:pt x="8916" y="126"/>
                </a:cubicBezTo>
                <a:lnTo>
                  <a:pt x="8918" y="130"/>
                </a:lnTo>
                <a:lnTo>
                  <a:pt x="8915" y="136"/>
                </a:lnTo>
                <a:cubicBezTo>
                  <a:pt x="8908" y="149"/>
                  <a:pt x="8902" y="161"/>
                  <a:pt x="8896" y="172"/>
                </a:cubicBezTo>
                <a:lnTo>
                  <a:pt x="8895" y="176"/>
                </a:lnTo>
                <a:lnTo>
                  <a:pt x="8889" y="176"/>
                </a:lnTo>
                <a:cubicBezTo>
                  <a:pt x="8857" y="182"/>
                  <a:pt x="8828" y="186"/>
                  <a:pt x="8804" y="190"/>
                </a:cubicBezTo>
                <a:lnTo>
                  <a:pt x="8793" y="191"/>
                </a:lnTo>
                <a:lnTo>
                  <a:pt x="8788" y="190"/>
                </a:lnTo>
                <a:cubicBezTo>
                  <a:pt x="8786" y="190"/>
                  <a:pt x="8783" y="190"/>
                  <a:pt x="8781" y="190"/>
                </a:cubicBezTo>
                <a:cubicBezTo>
                  <a:pt x="8762" y="189"/>
                  <a:pt x="8747" y="190"/>
                  <a:pt x="8734" y="192"/>
                </a:cubicBezTo>
                <a:cubicBezTo>
                  <a:pt x="8721" y="194"/>
                  <a:pt x="8710" y="203"/>
                  <a:pt x="8700" y="217"/>
                </a:cubicBezTo>
                <a:cubicBezTo>
                  <a:pt x="8697" y="224"/>
                  <a:pt x="8695" y="232"/>
                  <a:pt x="8695" y="242"/>
                </a:cubicBezTo>
                <a:cubicBezTo>
                  <a:pt x="8695" y="244"/>
                  <a:pt x="8695" y="246"/>
                  <a:pt x="8695" y="248"/>
                </a:cubicBezTo>
                <a:lnTo>
                  <a:pt x="8695" y="249"/>
                </a:lnTo>
                <a:lnTo>
                  <a:pt x="8690" y="257"/>
                </a:lnTo>
                <a:cubicBezTo>
                  <a:pt x="8669" y="293"/>
                  <a:pt x="8649" y="316"/>
                  <a:pt x="8630" y="328"/>
                </a:cubicBezTo>
                <a:cubicBezTo>
                  <a:pt x="8613" y="337"/>
                  <a:pt x="8587" y="342"/>
                  <a:pt x="8552" y="342"/>
                </a:cubicBezTo>
                <a:cubicBezTo>
                  <a:pt x="8515" y="342"/>
                  <a:pt x="8475" y="336"/>
                  <a:pt x="8432" y="324"/>
                </a:cubicBezTo>
                <a:cubicBezTo>
                  <a:pt x="8443" y="292"/>
                  <a:pt x="8470" y="236"/>
                  <a:pt x="8514" y="157"/>
                </a:cubicBezTo>
                <a:cubicBezTo>
                  <a:pt x="8557" y="79"/>
                  <a:pt x="8586" y="30"/>
                  <a:pt x="8598" y="11"/>
                </a:cubicBezTo>
                <a:lnTo>
                  <a:pt x="8802" y="5"/>
                </a:lnTo>
                <a:close/>
                <a:moveTo>
                  <a:pt x="4285" y="0"/>
                </a:moveTo>
                <a:cubicBezTo>
                  <a:pt x="4291" y="0"/>
                  <a:pt x="4299" y="1"/>
                  <a:pt x="4308" y="4"/>
                </a:cubicBezTo>
                <a:cubicBezTo>
                  <a:pt x="4321" y="10"/>
                  <a:pt x="4334" y="17"/>
                  <a:pt x="4346" y="28"/>
                </a:cubicBezTo>
                <a:cubicBezTo>
                  <a:pt x="4358" y="38"/>
                  <a:pt x="4368" y="48"/>
                  <a:pt x="4376" y="60"/>
                </a:cubicBezTo>
                <a:cubicBezTo>
                  <a:pt x="4379" y="64"/>
                  <a:pt x="4381" y="71"/>
                  <a:pt x="4381" y="80"/>
                </a:cubicBezTo>
                <a:cubicBezTo>
                  <a:pt x="4381" y="99"/>
                  <a:pt x="4372" y="117"/>
                  <a:pt x="4353" y="133"/>
                </a:cubicBezTo>
                <a:lnTo>
                  <a:pt x="4463" y="125"/>
                </a:lnTo>
                <a:cubicBezTo>
                  <a:pt x="4479" y="123"/>
                  <a:pt x="4495" y="127"/>
                  <a:pt x="4511" y="137"/>
                </a:cubicBezTo>
                <a:cubicBezTo>
                  <a:pt x="4528" y="147"/>
                  <a:pt x="4540" y="159"/>
                  <a:pt x="4546" y="172"/>
                </a:cubicBezTo>
                <a:cubicBezTo>
                  <a:pt x="4551" y="179"/>
                  <a:pt x="4553" y="187"/>
                  <a:pt x="4553" y="198"/>
                </a:cubicBezTo>
                <a:cubicBezTo>
                  <a:pt x="4553" y="213"/>
                  <a:pt x="4548" y="222"/>
                  <a:pt x="4537" y="225"/>
                </a:cubicBezTo>
                <a:cubicBezTo>
                  <a:pt x="4474" y="239"/>
                  <a:pt x="4366" y="253"/>
                  <a:pt x="4214" y="265"/>
                </a:cubicBezTo>
                <a:lnTo>
                  <a:pt x="4161" y="338"/>
                </a:lnTo>
                <a:lnTo>
                  <a:pt x="4312" y="330"/>
                </a:lnTo>
                <a:cubicBezTo>
                  <a:pt x="4349" y="343"/>
                  <a:pt x="4368" y="345"/>
                  <a:pt x="4369" y="338"/>
                </a:cubicBezTo>
                <a:cubicBezTo>
                  <a:pt x="4383" y="330"/>
                  <a:pt x="4398" y="331"/>
                  <a:pt x="4413" y="340"/>
                </a:cubicBezTo>
                <a:cubicBezTo>
                  <a:pt x="4429" y="349"/>
                  <a:pt x="4440" y="360"/>
                  <a:pt x="4447" y="373"/>
                </a:cubicBezTo>
                <a:cubicBezTo>
                  <a:pt x="4450" y="380"/>
                  <a:pt x="4452" y="386"/>
                  <a:pt x="4452" y="391"/>
                </a:cubicBezTo>
                <a:cubicBezTo>
                  <a:pt x="4452" y="396"/>
                  <a:pt x="4451" y="401"/>
                  <a:pt x="4448" y="406"/>
                </a:cubicBezTo>
                <a:cubicBezTo>
                  <a:pt x="4445" y="411"/>
                  <a:pt x="4441" y="414"/>
                  <a:pt x="4436" y="414"/>
                </a:cubicBezTo>
                <a:cubicBezTo>
                  <a:pt x="4393" y="421"/>
                  <a:pt x="4284" y="430"/>
                  <a:pt x="4108" y="443"/>
                </a:cubicBezTo>
                <a:lnTo>
                  <a:pt x="4064" y="500"/>
                </a:lnTo>
                <a:cubicBezTo>
                  <a:pt x="4197" y="500"/>
                  <a:pt x="4316" y="500"/>
                  <a:pt x="4420" y="500"/>
                </a:cubicBezTo>
                <a:cubicBezTo>
                  <a:pt x="4523" y="499"/>
                  <a:pt x="4583" y="499"/>
                  <a:pt x="4599" y="499"/>
                </a:cubicBezTo>
                <a:cubicBezTo>
                  <a:pt x="4614" y="499"/>
                  <a:pt x="4628" y="501"/>
                  <a:pt x="4640" y="506"/>
                </a:cubicBezTo>
                <a:cubicBezTo>
                  <a:pt x="4652" y="511"/>
                  <a:pt x="4663" y="522"/>
                  <a:pt x="4672" y="540"/>
                </a:cubicBezTo>
                <a:cubicBezTo>
                  <a:pt x="4677" y="548"/>
                  <a:pt x="4679" y="557"/>
                  <a:pt x="4679" y="565"/>
                </a:cubicBezTo>
                <a:cubicBezTo>
                  <a:pt x="4679" y="579"/>
                  <a:pt x="4672" y="588"/>
                  <a:pt x="4658" y="593"/>
                </a:cubicBezTo>
                <a:cubicBezTo>
                  <a:pt x="4618" y="597"/>
                  <a:pt x="4553" y="601"/>
                  <a:pt x="4464" y="604"/>
                </a:cubicBezTo>
                <a:lnTo>
                  <a:pt x="4448" y="604"/>
                </a:lnTo>
                <a:lnTo>
                  <a:pt x="4447" y="604"/>
                </a:lnTo>
                <a:cubicBezTo>
                  <a:pt x="4412" y="587"/>
                  <a:pt x="4386" y="581"/>
                  <a:pt x="4371" y="586"/>
                </a:cubicBezTo>
                <a:cubicBezTo>
                  <a:pt x="4352" y="592"/>
                  <a:pt x="4335" y="599"/>
                  <a:pt x="4321" y="607"/>
                </a:cubicBezTo>
                <a:lnTo>
                  <a:pt x="4321" y="607"/>
                </a:lnTo>
                <a:lnTo>
                  <a:pt x="4314" y="607"/>
                </a:lnTo>
                <a:cubicBezTo>
                  <a:pt x="4225" y="608"/>
                  <a:pt x="4122" y="609"/>
                  <a:pt x="4004" y="609"/>
                </a:cubicBezTo>
                <a:cubicBezTo>
                  <a:pt x="3973" y="658"/>
                  <a:pt x="3947" y="698"/>
                  <a:pt x="3924" y="730"/>
                </a:cubicBezTo>
                <a:lnTo>
                  <a:pt x="3921" y="734"/>
                </a:lnTo>
                <a:lnTo>
                  <a:pt x="3907" y="734"/>
                </a:lnTo>
                <a:cubicBezTo>
                  <a:pt x="3903" y="743"/>
                  <a:pt x="3899" y="754"/>
                  <a:pt x="3894" y="768"/>
                </a:cubicBezTo>
                <a:lnTo>
                  <a:pt x="3892" y="774"/>
                </a:lnTo>
                <a:lnTo>
                  <a:pt x="3884" y="784"/>
                </a:lnTo>
                <a:cubicBezTo>
                  <a:pt x="3867" y="805"/>
                  <a:pt x="3853" y="818"/>
                  <a:pt x="3844" y="823"/>
                </a:cubicBezTo>
                <a:cubicBezTo>
                  <a:pt x="3832" y="830"/>
                  <a:pt x="3817" y="833"/>
                  <a:pt x="3799" y="833"/>
                </a:cubicBezTo>
                <a:cubicBezTo>
                  <a:pt x="3771" y="833"/>
                  <a:pt x="3730" y="824"/>
                  <a:pt x="3676" y="808"/>
                </a:cubicBezTo>
                <a:cubicBezTo>
                  <a:pt x="3661" y="802"/>
                  <a:pt x="3647" y="799"/>
                  <a:pt x="3634" y="796"/>
                </a:cubicBezTo>
                <a:cubicBezTo>
                  <a:pt x="3679" y="730"/>
                  <a:pt x="3725" y="668"/>
                  <a:pt x="3770" y="609"/>
                </a:cubicBezTo>
                <a:cubicBezTo>
                  <a:pt x="3741" y="608"/>
                  <a:pt x="3705" y="608"/>
                  <a:pt x="3660" y="608"/>
                </a:cubicBezTo>
                <a:cubicBezTo>
                  <a:pt x="3625" y="608"/>
                  <a:pt x="3607" y="600"/>
                  <a:pt x="3605" y="584"/>
                </a:cubicBezTo>
                <a:cubicBezTo>
                  <a:pt x="3605" y="582"/>
                  <a:pt x="3604" y="578"/>
                  <a:pt x="3604" y="570"/>
                </a:cubicBezTo>
                <a:cubicBezTo>
                  <a:pt x="3604" y="561"/>
                  <a:pt x="3605" y="550"/>
                  <a:pt x="3607" y="539"/>
                </a:cubicBezTo>
                <a:cubicBezTo>
                  <a:pt x="3609" y="527"/>
                  <a:pt x="3613" y="515"/>
                  <a:pt x="3618" y="501"/>
                </a:cubicBezTo>
                <a:lnTo>
                  <a:pt x="3831" y="501"/>
                </a:lnTo>
                <a:cubicBezTo>
                  <a:pt x="3844" y="480"/>
                  <a:pt x="3857" y="465"/>
                  <a:pt x="3868" y="456"/>
                </a:cubicBezTo>
                <a:lnTo>
                  <a:pt x="3796" y="463"/>
                </a:lnTo>
                <a:lnTo>
                  <a:pt x="3783" y="464"/>
                </a:lnTo>
                <a:cubicBezTo>
                  <a:pt x="3762" y="464"/>
                  <a:pt x="3749" y="458"/>
                  <a:pt x="3743" y="446"/>
                </a:cubicBezTo>
                <a:cubicBezTo>
                  <a:pt x="3737" y="430"/>
                  <a:pt x="3734" y="417"/>
                  <a:pt x="3734" y="406"/>
                </a:cubicBezTo>
                <a:cubicBezTo>
                  <a:pt x="3734" y="393"/>
                  <a:pt x="3739" y="378"/>
                  <a:pt x="3749" y="361"/>
                </a:cubicBezTo>
                <a:lnTo>
                  <a:pt x="3924" y="351"/>
                </a:lnTo>
                <a:lnTo>
                  <a:pt x="3975" y="281"/>
                </a:lnTo>
                <a:lnTo>
                  <a:pt x="3775" y="296"/>
                </a:lnTo>
                <a:lnTo>
                  <a:pt x="3762" y="297"/>
                </a:lnTo>
                <a:cubicBezTo>
                  <a:pt x="3741" y="297"/>
                  <a:pt x="3727" y="290"/>
                  <a:pt x="3721" y="276"/>
                </a:cubicBezTo>
                <a:cubicBezTo>
                  <a:pt x="3715" y="265"/>
                  <a:pt x="3712" y="251"/>
                  <a:pt x="3712" y="233"/>
                </a:cubicBezTo>
                <a:cubicBezTo>
                  <a:pt x="3712" y="215"/>
                  <a:pt x="3717" y="198"/>
                  <a:pt x="3728" y="181"/>
                </a:cubicBezTo>
                <a:lnTo>
                  <a:pt x="3908" y="168"/>
                </a:lnTo>
                <a:cubicBezTo>
                  <a:pt x="3904" y="168"/>
                  <a:pt x="3899" y="165"/>
                  <a:pt x="3894" y="157"/>
                </a:cubicBezTo>
                <a:cubicBezTo>
                  <a:pt x="3889" y="150"/>
                  <a:pt x="3884" y="142"/>
                  <a:pt x="3880" y="131"/>
                </a:cubicBezTo>
                <a:cubicBezTo>
                  <a:pt x="3876" y="121"/>
                  <a:pt x="3872" y="106"/>
                  <a:pt x="3868" y="88"/>
                </a:cubicBezTo>
                <a:cubicBezTo>
                  <a:pt x="3866" y="79"/>
                  <a:pt x="3865" y="73"/>
                  <a:pt x="3865" y="70"/>
                </a:cubicBezTo>
                <a:cubicBezTo>
                  <a:pt x="3865" y="48"/>
                  <a:pt x="3877" y="35"/>
                  <a:pt x="3901" y="30"/>
                </a:cubicBezTo>
                <a:cubicBezTo>
                  <a:pt x="3921" y="27"/>
                  <a:pt x="3944" y="26"/>
                  <a:pt x="3970" y="27"/>
                </a:cubicBezTo>
                <a:cubicBezTo>
                  <a:pt x="4003" y="31"/>
                  <a:pt x="4037" y="58"/>
                  <a:pt x="4070" y="108"/>
                </a:cubicBezTo>
                <a:cubicBezTo>
                  <a:pt x="4086" y="134"/>
                  <a:pt x="4094" y="149"/>
                  <a:pt x="4093" y="153"/>
                </a:cubicBezTo>
                <a:cubicBezTo>
                  <a:pt x="4109" y="152"/>
                  <a:pt x="4139" y="150"/>
                  <a:pt x="4182" y="147"/>
                </a:cubicBezTo>
                <a:cubicBezTo>
                  <a:pt x="4182" y="122"/>
                  <a:pt x="4191" y="92"/>
                  <a:pt x="4210" y="58"/>
                </a:cubicBezTo>
                <a:cubicBezTo>
                  <a:pt x="4230" y="19"/>
                  <a:pt x="4255" y="0"/>
                  <a:pt x="4285" y="0"/>
                </a:cubicBezTo>
                <a:close/>
              </a:path>
            </a:pathLst>
          </a:custGeom>
          <a:solidFill>
            <a:srgbClr val="43B179"/>
          </a:solidFill>
          <a:ln w="22225">
            <a:noFill/>
            <a:prstDash val="solid"/>
          </a:ln>
          <a:effectLst/>
        </p:spPr>
        <p:txBody>
          <a:bodyPr wrap="square">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6000" b="1" dirty="0">
              <a:ln w="22225">
                <a:noFill/>
                <a:prstDash val="solid"/>
              </a:ln>
              <a:solidFill>
                <a:srgbClr val="43B179"/>
              </a:solidFill>
              <a:latin typeface="字魂27号-布丁体" panose="00000500000000000000" pitchFamily="2" charset="-122"/>
              <a:ea typeface="字魂27号-布丁体" panose="00000500000000000000" pitchFamily="2" charset="-122"/>
              <a:cs typeface="+mn-ea"/>
              <a:sym typeface="+mn-lt"/>
            </a:endParaRPr>
          </a:p>
        </p:txBody>
      </p:sp>
      <p:pic>
        <p:nvPicPr>
          <p:cNvPr id="9" name="图片 8" descr="卡通人物&#10;&#10;描述已自动生成"/>
          <p:cNvPicPr>
            <a:picLocks noChangeAspect="1"/>
          </p:cNvPicPr>
          <p:nvPr/>
        </p:nvPicPr>
        <p:blipFill>
          <a:blip r:embed="rId4">
            <a:extLst>
              <a:ext uri="{28A0092B-C50C-407E-A947-70E740481C1C}">
                <a14:useLocalDpi xmlns:a14="http://schemas.microsoft.com/office/drawing/2010/main" val="0"/>
              </a:ext>
            </a:extLst>
          </a:blip>
          <a:srcRect l="34453" r="30255"/>
          <a:stretch>
            <a:fillRect/>
          </a:stretch>
        </p:blipFill>
        <p:spPr>
          <a:xfrm>
            <a:off x="7997825" y="828040"/>
            <a:ext cx="2956560" cy="6283960"/>
          </a:xfrm>
          <a:prstGeom prst="rect">
            <a:avLst/>
          </a:prstGeom>
        </p:spPr>
      </p:pic>
      <p:sp>
        <p:nvSpPr>
          <p:cNvPr id="2" name="矩形: 圆角 1"/>
          <p:cNvSpPr/>
          <p:nvPr/>
        </p:nvSpPr>
        <p:spPr>
          <a:xfrm>
            <a:off x="595630" y="1731645"/>
            <a:ext cx="3676015" cy="569595"/>
          </a:xfrm>
          <a:prstGeom prst="roundRect">
            <a:avLst>
              <a:gd name="adj" fmla="val 50000"/>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lt"/>
            </a:endParaRPr>
          </a:p>
        </p:txBody>
      </p:sp>
      <p:sp>
        <p:nvSpPr>
          <p:cNvPr id="23" name="文本框 22"/>
          <p:cNvSpPr txBox="1"/>
          <p:nvPr/>
        </p:nvSpPr>
        <p:spPr>
          <a:xfrm>
            <a:off x="761365"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cxnSp>
        <p:nvCxnSpPr>
          <p:cNvPr id="13" name="直接连接符 12"/>
          <p:cNvCxnSpPr/>
          <p:nvPr/>
        </p:nvCxnSpPr>
        <p:spPr>
          <a:xfrm>
            <a:off x="773750" y="3777095"/>
            <a:ext cx="6705600" cy="0"/>
          </a:xfrm>
          <a:prstGeom prst="line">
            <a:avLst/>
          </a:prstGeom>
          <a:ln w="63500">
            <a:solidFill>
              <a:srgbClr val="3D9F6B"/>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健</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余高妍</a:t>
            </a:r>
          </a:p>
          <a:p>
            <a:r>
              <a:rPr lang="zh-CN" altLang="en-US" sz="1800" b="0" i="0" u="none" strike="noStrike" baseline="0" dirty="0">
                <a:solidFill>
                  <a:schemeClr val="tx1">
                    <a:lumMod val="50000"/>
                    <a:lumOff val="50000"/>
                  </a:schemeClr>
                </a:solidFill>
                <a:cs typeface="+mn-ea"/>
                <a:sym typeface="+mn-lt"/>
              </a:rPr>
              <a:t>副主编◎傅丽丽</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蒋本然</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菲 </a:t>
            </a:r>
          </a:p>
        </p:txBody>
      </p:sp>
      <p:pic>
        <p:nvPicPr>
          <p:cNvPr id="16" name="图片 15"/>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1071814" y="5985502"/>
            <a:ext cx="2393513" cy="457297"/>
          </a:xfrm>
          <a:prstGeom prst="rect">
            <a:avLst/>
          </a:prstGeom>
        </p:spPr>
      </p:pic>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营养膳食搭配的基本原则</a:t>
            </a:r>
          </a:p>
        </p:txBody>
      </p:sp>
      <p:cxnSp>
        <p:nvCxnSpPr>
          <p:cNvPr id="10" name="直接连接符 9"/>
          <p:cNvCxnSpPr/>
          <p:nvPr>
            <p:custDataLst>
              <p:tags r:id="rId2"/>
            </p:custDataLst>
          </p:nvPr>
        </p:nvCxnSpPr>
        <p:spPr>
          <a:xfrm>
            <a:off x="1679575" y="1554114"/>
            <a:ext cx="43681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婴幼儿辅食添加的原则</a:t>
            </a:r>
          </a:p>
          <a:p>
            <a:pPr indent="504190" algn="just" fontAlgn="auto">
              <a:lnSpc>
                <a:spcPct val="175000"/>
              </a:lnSpc>
              <a:buClrTx/>
              <a:buSzTx/>
              <a:buFontTx/>
            </a:pPr>
            <a:r>
              <a:rPr lang="zh-CN" altLang="en-US" sz="1900" b="1" dirty="0">
                <a:solidFill>
                  <a:schemeClr val="tx1">
                    <a:lumMod val="75000"/>
                    <a:lumOff val="25000"/>
                  </a:schemeClr>
                </a:solidFill>
                <a:cs typeface="+mn-ea"/>
              </a:rPr>
              <a:t> 1. 辅食添加的适宜年龄</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对于大多数婴儿来说，满6个月是开始添加辅食的适宜年龄。</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当婴儿出现以下3种情况时，可以提前添加辅食，但不能早于4个月： </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① 母乳已经不能满足婴儿的需求，婴儿体重增加不理想；</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② 婴儿有进食欲望，看见食物会张嘴期待；</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③ 婴儿口咽已经具备安全地接受、吞咽辅食的能力。</a:t>
            </a:r>
          </a:p>
        </p:txBody>
      </p:sp>
      <p:pic>
        <p:nvPicPr>
          <p:cNvPr id="4" name="图片 3" descr="摄图网_400527663_母婴母爱（企业商用）"/>
          <p:cNvPicPr>
            <a:picLocks noChangeAspect="1"/>
          </p:cNvPicPr>
          <p:nvPr/>
        </p:nvPicPr>
        <p:blipFill>
          <a:blip r:embed="rId5"/>
          <a:stretch>
            <a:fillRect/>
          </a:stretch>
        </p:blipFill>
        <p:spPr>
          <a:xfrm>
            <a:off x="9168130" y="3322320"/>
            <a:ext cx="3081020" cy="3535680"/>
          </a:xfrm>
          <a:prstGeom prst="rect">
            <a:avLst/>
          </a:prstGeom>
        </p:spPr>
      </p:pic>
    </p:spTree>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继续母乳喂养</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在添加辅食期间，母乳或配方奶粉仍然是营养素和机体某些保护因子的重要来源，不能完全断掉。辅食添加前期，一般不应影响奶量的摄入；随辅食数量、质量的增加，辅食添加中后期相应减少母乳或配方奶粉的摄入。</a:t>
            </a:r>
          </a:p>
          <a:p>
            <a:pPr indent="504190" algn="just" fontAlgn="auto">
              <a:lnSpc>
                <a:spcPct val="175000"/>
              </a:lnSpc>
              <a:buClrTx/>
              <a:buSzTx/>
              <a:buFontTx/>
            </a:pPr>
            <a:r>
              <a:rPr lang="zh-CN" altLang="en-US" sz="1900" b="1" dirty="0">
                <a:solidFill>
                  <a:schemeClr val="tx1">
                    <a:lumMod val="75000"/>
                    <a:lumOff val="25000"/>
                  </a:schemeClr>
                </a:solidFill>
                <a:cs typeface="+mn-ea"/>
              </a:rPr>
              <a:t>3. 由一种到多种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开始添加辅食时，要一种一种地逐一添加，当婴儿适应了一种食物后再添加另一种新的食物。这样有助于观察婴儿对新食物的接受程度及其反应，特别是能观察到其对食物的消化情况和过敏反应。一种食物一般要适应5—7天后再考虑添加另一种新的食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由少量到多量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开始添加的食物可先从每天1次开始，之后逐渐增加到2—3次。每餐食物的数量也由少到多，逐步增加，例如刚开始添加1/2勺米粉和菜泥，渐渐增加到2—3勺。</a:t>
            </a:r>
          </a:p>
          <a:p>
            <a:pPr indent="504190" algn="just" fontAlgn="auto">
              <a:lnSpc>
                <a:spcPct val="175000"/>
              </a:lnSpc>
              <a:buClrTx/>
              <a:buSzTx/>
              <a:buFontTx/>
            </a:pPr>
            <a:r>
              <a:rPr lang="zh-CN" altLang="en-US" sz="1900" b="1" dirty="0">
                <a:solidFill>
                  <a:schemeClr val="tx1">
                    <a:lumMod val="75000"/>
                    <a:lumOff val="25000"/>
                  </a:schemeClr>
                </a:solidFill>
                <a:cs typeface="+mn-ea"/>
              </a:rPr>
              <a:t>5. 由细到粗</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与婴幼儿咀嚼、吞咽能力的发展相适应，早期阶段添加的辅食应是细软的泥糊状食物，逐步过渡为粗颗粒的半固体食物。当幼儿多数牙齿，特别是乳磨牙长出后，可给予较大的团块状固体食物。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6. 单独制作</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婴儿辅食宜单独制作，不加盐、糖和其他调味品。除了家庭不方便制作的含铁米粉、含铁营养包外，婴儿辅食可挑选优质食材在家庭中单独烹制。在制作过程中应注意卫生情况，现做现吃，不喂存留的食物。</a:t>
            </a:r>
          </a:p>
          <a:p>
            <a:pPr indent="504190" algn="just" fontAlgn="auto">
              <a:lnSpc>
                <a:spcPct val="175000"/>
              </a:lnSpc>
              <a:buClrTx/>
              <a:buSzTx/>
              <a:buFontTx/>
            </a:pPr>
            <a:r>
              <a:rPr lang="zh-CN" altLang="en-US" sz="1900" b="1" dirty="0">
                <a:solidFill>
                  <a:schemeClr val="tx1">
                    <a:lumMod val="75000"/>
                    <a:lumOff val="25000"/>
                  </a:schemeClr>
                </a:solidFill>
                <a:cs typeface="+mn-ea"/>
              </a:rPr>
              <a:t>7. 按需喂养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每个婴幼儿的饭量、进食节奏均存在个体差异。一些婴幼儿很容易接受新食物，而另一些婴幼儿则需要较长时间，甚至要尝试10多次才能接受。家长要善于观察了解婴幼儿的膳食需求和进食状态，适时调整喂养节奏，个性化地满足婴幼儿的膳食需求。定期监测其身长、体重等体格指标，以判断婴幼儿是否摄入充足的膳食营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8. 积极喂养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父母以积极、主动的态度及时回应婴幼儿的进食提示和信号，以微笑、眼神交流和鼓励的话语积极回应婴幼儿的进食表现；注意尝试不同的食物组合、口味和质地，要缓慢和耐心地喂养；如果婴幼儿停止进食时应先等待，然后再次尝试喂食；根据婴幼儿的发展水平，适时帮助婴幼儿自主进食，练习手抓，或用勺子进食，以增加婴幼儿的进食兴趣；积极鼓励婴幼儿的进食行为，但不强迫进食，避免用食物作为安慰和行为奖励。</a:t>
            </a:r>
          </a:p>
        </p:txBody>
      </p:sp>
      <p:pic>
        <p:nvPicPr>
          <p:cNvPr id="2" name="图片 1" descr="摄图网_401776694_母亲喂婴儿吃饭（企业商用）"/>
          <p:cNvPicPr>
            <a:picLocks noChangeAspect="1"/>
          </p:cNvPicPr>
          <p:nvPr/>
        </p:nvPicPr>
        <p:blipFill>
          <a:blip r:embed="rId3"/>
          <a:stretch>
            <a:fillRect/>
          </a:stretch>
        </p:blipFill>
        <p:spPr>
          <a:xfrm>
            <a:off x="8006080" y="3739515"/>
            <a:ext cx="4677410" cy="311848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62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针对幼儿的生理特点，一天三餐两点</a:t>
            </a:r>
          </a:p>
          <a:p>
            <a:pPr indent="504190" algn="just" fontAlgn="auto">
              <a:lnSpc>
                <a:spcPct val="175000"/>
              </a:lnSpc>
              <a:buClrTx/>
              <a:buSzTx/>
              <a:buFontTx/>
            </a:pPr>
            <a:r>
              <a:rPr lang="zh-CN" altLang="en-US" sz="1900" b="1" dirty="0">
                <a:solidFill>
                  <a:schemeClr val="tx1">
                    <a:lumMod val="75000"/>
                    <a:lumOff val="25000"/>
                  </a:schemeClr>
                </a:solidFill>
                <a:cs typeface="+mn-ea"/>
              </a:rPr>
              <a:t>1. 幼儿一日膳食安排</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当辅食慢慢转变为主食后，幼儿需要三餐两点。应注意一天的热量摄入，注意每顿的营养搭配，力求做到精心设计，合理搭配，粗细结合，荤素搭配，干稀都有，甜咸适宜，主副食并重且花样不重复。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幼儿上午的活动量相对较大，体能消耗较多，早餐和午餐之间需要增加点心时间。早餐的热量应占全天总热量的35%左右，安排一些热量较低、蛋白质含量丰富的食品。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幼儿中午的食欲通常不错，午餐热量应占全天总热量的40%左右，午餐以数量要足，质量要高，吃饱、吃好为原则。</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下午的活动量相对较大，幼儿的体能消耗较多，午餐和晚餐之间需要再次安排点心。</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60261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幼儿的进餐方式：开始提倡定时、定点、定量</a:t>
            </a:r>
            <a:endParaRPr lang="zh-CN" altLang="en-US" sz="1900" dirty="0">
              <a:cs typeface="+mn-ea"/>
            </a:endParaRPr>
          </a:p>
        </p:txBody>
      </p:sp>
      <p:sp>
        <p:nvSpPr>
          <p:cNvPr id="8" name="矩形 7"/>
          <p:cNvSpPr/>
          <p:nvPr>
            <p:custDataLst>
              <p:tags r:id="rId2"/>
            </p:custDataLst>
          </p:nvPr>
        </p:nvSpPr>
        <p:spPr>
          <a:xfrm>
            <a:off x="4301490" y="2019300"/>
            <a:ext cx="3531235" cy="2138045"/>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3"/>
            </p:custDataLst>
          </p:nvPr>
        </p:nvSpPr>
        <p:spPr>
          <a:xfrm>
            <a:off x="8025130" y="2019300"/>
            <a:ext cx="3291205" cy="2138045"/>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4"/>
            </p:custDataLst>
          </p:nvPr>
        </p:nvSpPr>
        <p:spPr>
          <a:xfrm>
            <a:off x="913765" y="2019300"/>
            <a:ext cx="3181350" cy="2138045"/>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5"/>
            </p:custDataLst>
          </p:nvPr>
        </p:nvSpPr>
        <p:spPr>
          <a:xfrm>
            <a:off x="1393508" y="1814830"/>
            <a:ext cx="2221865"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6"/>
            </p:custDataLst>
          </p:nvPr>
        </p:nvSpPr>
        <p:spPr>
          <a:xfrm>
            <a:off x="1536383" y="1844040"/>
            <a:ext cx="193611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（1） 定时</a:t>
            </a:r>
          </a:p>
        </p:txBody>
      </p:sp>
      <p:sp>
        <p:nvSpPr>
          <p:cNvPr id="3" name="圆角矩形 2"/>
          <p:cNvSpPr/>
          <p:nvPr>
            <p:custDataLst>
              <p:tags r:id="rId7"/>
            </p:custDataLst>
          </p:nvPr>
        </p:nvSpPr>
        <p:spPr>
          <a:xfrm>
            <a:off x="4866005" y="1814830"/>
            <a:ext cx="2401570"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 name="文本框 1"/>
          <p:cNvSpPr txBox="1"/>
          <p:nvPr>
            <p:custDataLst>
              <p:tags r:id="rId8"/>
            </p:custDataLst>
          </p:nvPr>
        </p:nvSpPr>
        <p:spPr>
          <a:xfrm>
            <a:off x="4860290" y="1844040"/>
            <a:ext cx="235267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（2） 定点</a:t>
            </a:r>
          </a:p>
        </p:txBody>
      </p:sp>
      <p:sp>
        <p:nvSpPr>
          <p:cNvPr id="5" name="圆角矩形 4"/>
          <p:cNvSpPr/>
          <p:nvPr>
            <p:custDataLst>
              <p:tags r:id="rId9"/>
            </p:custDataLst>
          </p:nvPr>
        </p:nvSpPr>
        <p:spPr>
          <a:xfrm>
            <a:off x="8314055" y="1844040"/>
            <a:ext cx="2713355" cy="450850"/>
          </a:xfrm>
          <a:prstGeom prst="roundRect">
            <a:avLst>
              <a:gd name="adj" fmla="val 50000"/>
            </a:avLst>
          </a:prstGeom>
          <a:solidFill>
            <a:srgbClr val="83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DCEA1"/>
              </a:solidFill>
            </a:endParaRPr>
          </a:p>
        </p:txBody>
      </p:sp>
      <p:sp>
        <p:nvSpPr>
          <p:cNvPr id="7" name="文本框 1"/>
          <p:cNvSpPr txBox="1"/>
          <p:nvPr>
            <p:custDataLst>
              <p:tags r:id="rId10"/>
            </p:custDataLst>
          </p:nvPr>
        </p:nvSpPr>
        <p:spPr>
          <a:xfrm>
            <a:off x="8466138" y="1873250"/>
            <a:ext cx="240919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（3） 定量</a:t>
            </a:r>
          </a:p>
        </p:txBody>
      </p:sp>
      <p:sp>
        <p:nvSpPr>
          <p:cNvPr id="101" name="文本框 100"/>
          <p:cNvSpPr txBox="1"/>
          <p:nvPr>
            <p:custDataLst>
              <p:tags r:id="rId11"/>
            </p:custDataLst>
          </p:nvPr>
        </p:nvSpPr>
        <p:spPr>
          <a:xfrm>
            <a:off x="1025208" y="2332990"/>
            <a:ext cx="2958465" cy="1545590"/>
          </a:xfrm>
          <a:prstGeom prst="rect">
            <a:avLst/>
          </a:prstGeom>
          <a:noFill/>
          <a:ln w="9525">
            <a:noFill/>
          </a:ln>
        </p:spPr>
        <p:txBody>
          <a:bodyPr wrap="square">
            <a:spAutoFit/>
          </a:bodyPr>
          <a:lstStyle/>
          <a:p>
            <a:pPr indent="0" fontAlgn="auto">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定时就是吃饭要有固定的时间，两餐之间间隔大约3—4小时为宜。</a:t>
            </a:r>
          </a:p>
        </p:txBody>
      </p:sp>
      <p:sp>
        <p:nvSpPr>
          <p:cNvPr id="11" name="文本框 10"/>
          <p:cNvSpPr txBox="1"/>
          <p:nvPr>
            <p:custDataLst>
              <p:tags r:id="rId12"/>
            </p:custDataLst>
          </p:nvPr>
        </p:nvSpPr>
        <p:spPr>
          <a:xfrm>
            <a:off x="4475480" y="2332990"/>
            <a:ext cx="3239770" cy="1060450"/>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定点就是吃饭要有固定的地点，就餐要有固定的位置。</a:t>
            </a:r>
          </a:p>
        </p:txBody>
      </p:sp>
      <p:sp>
        <p:nvSpPr>
          <p:cNvPr id="12" name="文本框 11"/>
          <p:cNvSpPr txBox="1"/>
          <p:nvPr>
            <p:custDataLst>
              <p:tags r:id="rId13"/>
            </p:custDataLst>
          </p:nvPr>
        </p:nvSpPr>
        <p:spPr>
          <a:xfrm>
            <a:off x="8165783" y="2332990"/>
            <a:ext cx="3009900" cy="1060450"/>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就是根据已经制定的膳食计划以及合理的食量去实施。</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根据季节的变化特点，选择相应的食材</a:t>
            </a:r>
          </a:p>
          <a:p>
            <a:pPr indent="504190" algn="just" fontAlgn="auto">
              <a:lnSpc>
                <a:spcPct val="175000"/>
              </a:lnSpc>
              <a:buClrTx/>
              <a:buSzTx/>
              <a:buFontTx/>
            </a:pPr>
            <a:r>
              <a:rPr lang="zh-CN" altLang="en-US" sz="1900" b="1" dirty="0">
                <a:solidFill>
                  <a:schemeClr val="tx1">
                    <a:lumMod val="75000"/>
                    <a:lumOff val="25000"/>
                  </a:schemeClr>
                </a:solidFill>
                <a:cs typeface="+mn-ea"/>
              </a:rPr>
              <a:t>1. 春季天气回暖，万物生长迅速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此时幼儿的生长、发育也进入了一个活跃期，身体所需的钙比较多，需要安排钙含量丰富的食物，如奶制品、海产品等。同时，春季也是传染病的高发期，要让幼儿多进食蔬菜和水果，尤其是菠菜、油菜、山药等，满足生长发育的需求。</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需要注意的是春季容易过敏，需要格外注意过敏体质幼儿的饮食。</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夏季天气炎热，新陈代谢活跃</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活动量加大，能量相对消耗也多，需要及时补充各种营养素，但由于天气热，幼儿又易出现食欲不佳的状况。因此，就要注重菜肴的颜色、外形、味道，增强幼儿的食欲，以清淡为主，少油腻，多摄入消暑的食物，如时令蔬菜、鱼类，鸭肉、猪瘦肉，红豆、绿豆，鲜果汁、绿豆汤等，让幼儿健康地度过盛夏。</a:t>
            </a:r>
          </a:p>
          <a:p>
            <a:pPr indent="504190" algn="just" fontAlgn="auto">
              <a:lnSpc>
                <a:spcPct val="175000"/>
              </a:lnSpc>
              <a:buClrTx/>
              <a:buSzTx/>
              <a:buFontTx/>
            </a:pPr>
            <a:r>
              <a:rPr lang="zh-CN" altLang="en-US" sz="1900" b="1" dirty="0">
                <a:solidFill>
                  <a:schemeClr val="tx1">
                    <a:lumMod val="75000"/>
                    <a:lumOff val="25000"/>
                  </a:schemeClr>
                </a:solidFill>
                <a:cs typeface="+mn-ea"/>
              </a:rPr>
              <a:t>3. 秋季天气干燥，早晚温差较大</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幼儿易出现口腔、鼻腔、皮肤干燥和大便秘结等现象。因此，应让幼儿进食有营养且性味平和的食物，如荸荠、梨、芋头、毛豆、山药、银耳、芝麻、莲藕、绿叶菜等，做好秋季保健。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冬季天气寒冷，储存热量营养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的身体一方面需要储存热量抵抗寒冷，另一方面还需要营养素用以生长。因此，这个季节应选择能增强机体抵抗力及热量高的食物，如羊肉、牛肉、红薯、红枣、豆类、核桃、萝卜等，提供具有抗寒效果的营养汤水，保证幼儿平稳地度过冬季。</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另外，冬天气温低，幼儿户外活动减少，接受太阳照射的时间也随之减少，容易出现维生素D缺乏，因此可以在幼儿的膳食中增加一些富含维生素D的食物，如动物肝脏等。</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801870" y="1550670"/>
            <a:ext cx="6711950" cy="3192145"/>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5600" b="1" dirty="0">
                <a:solidFill>
                  <a:srgbClr val="43B179"/>
                </a:solidFill>
                <a:latin typeface="+mn-ea"/>
                <a:cs typeface="+mn-ea"/>
                <a:sym typeface="+mn-lt"/>
              </a:rPr>
              <a:t>第四章</a:t>
            </a:r>
            <a:endParaRPr lang="en-US" altLang="zh-CN" sz="5600" b="1" dirty="0">
              <a:solidFill>
                <a:srgbClr val="43B179"/>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5600" b="1" dirty="0">
                <a:solidFill>
                  <a:srgbClr val="43B179"/>
                </a:solidFill>
                <a:latin typeface="+mn-ea"/>
                <a:cs typeface="+mn-ea"/>
                <a:sym typeface="+mn-lt"/>
              </a:rPr>
              <a:t> </a:t>
            </a:r>
            <a:r>
              <a:rPr sz="5600" b="1" dirty="0">
                <a:solidFill>
                  <a:srgbClr val="43B179"/>
                </a:solidFill>
                <a:latin typeface="+mn-ea"/>
                <a:cs typeface="+mn-ea"/>
                <a:sym typeface="+mn-lt"/>
              </a:rPr>
              <a:t>婴幼儿膳食的</a:t>
            </a:r>
          </a:p>
          <a:p>
            <a:pPr marL="0" marR="0" lvl="0" indent="0" algn="ctr" defTabSz="914400" rtl="0" eaLnBrk="1" fontAlgn="auto" latinLnBrk="0" hangingPunct="1">
              <a:lnSpc>
                <a:spcPct val="120000"/>
              </a:lnSpc>
              <a:spcBef>
                <a:spcPts val="0"/>
              </a:spcBef>
              <a:spcAft>
                <a:spcPts val="0"/>
              </a:spcAft>
              <a:buClrTx/>
              <a:buSzTx/>
              <a:buFontTx/>
              <a:buNone/>
              <a:defRPr/>
            </a:pPr>
            <a:r>
              <a:rPr sz="5600" b="1" dirty="0">
                <a:solidFill>
                  <a:srgbClr val="43B179"/>
                </a:solidFill>
                <a:latin typeface="+mn-ea"/>
                <a:cs typeface="+mn-ea"/>
                <a:sym typeface="+mn-lt"/>
              </a:rPr>
              <a:t>搭配制作</a:t>
            </a: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确保幼儿的生长发育，注重食物搭配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园食谱的最大特点是营养均衡、膳食合理搭配，即营养配餐。营养配餐是按幼儿身体的需要，根据食物中各种营养的含量，设计一天、一周的食谱，使人体摄入的营养素种类齐全、数量充足、比例合适，达到平衡膳食。营养配餐是实现平衡膳食的一种措施，平衡膳食的原则是通过食谱表达出来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同时，不能为了简单地达到营养要求而不遵循食物搭配的原则，食物要多样化，做到荤素搭配、粗细搭配。</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适应幼儿的心理特点，关注色彩造型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在制作时，应按照食谱精心制作，在颜色和造型上下功夫，形象诱人、色泽搭配鲜明的食物能够激发幼儿的好奇心和进食欲望。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研究发现，色彩鲜艳的食物更容易引起食欲。食材颜色越多，营养也越均衡，建议每天至少摄入5种以上不同颜色的蔬果。</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同样，可爱造型的食物也更容易引起食欲。比如，刺猬包、小猪包、蝴蝶卷等各种创意面点，就是能吸引幼儿的食物。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另外，还可以通过天然植物的颜色来调整食物原本的颜色，比如，榨取如南瓜汁、菠菜汁、胡萝卜汁调和面粉，使之呈现彩色。</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营养膳食搭配的具体技巧</a:t>
            </a:r>
          </a:p>
        </p:txBody>
      </p:sp>
      <p:cxnSp>
        <p:nvCxnSpPr>
          <p:cNvPr id="10" name="直接连接符 9"/>
          <p:cNvCxnSpPr/>
          <p:nvPr>
            <p:custDataLst>
              <p:tags r:id="rId2"/>
            </p:custDataLst>
          </p:nvPr>
        </p:nvCxnSpPr>
        <p:spPr>
          <a:xfrm>
            <a:off x="1679575" y="1554114"/>
            <a:ext cx="43681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2286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主副食搭配</a:t>
            </a:r>
          </a:p>
          <a:p>
            <a:pPr indent="504190" algn="just" fontAlgn="auto">
              <a:lnSpc>
                <a:spcPct val="175000"/>
              </a:lnSpc>
              <a:buClrTx/>
              <a:buSzTx/>
              <a:buFontTx/>
            </a:pPr>
            <a:r>
              <a:rPr lang="zh-CN" altLang="en-US" sz="1900" b="1" dirty="0">
                <a:solidFill>
                  <a:schemeClr val="tx1">
                    <a:lumMod val="75000"/>
                    <a:lumOff val="25000"/>
                  </a:schemeClr>
                </a:solidFill>
                <a:cs typeface="+mn-ea"/>
              </a:rPr>
              <a:t>1. 早餐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早餐要以主食为主，副食为辅，要有干有稀；主、副食要多含碳水化合物（糖类）和蛋白质。早餐应以饱腹、可口为主，比如肉包、菜包、奶馒头等，也可自制蛋糕等面点。在副食方面应选择高热量、高蛋白、高脂肪的食品，配制如鸡蛋、牛奶或豆浆、肉松、牛肉等餐点。</a:t>
            </a:r>
          </a:p>
        </p:txBody>
      </p:sp>
    </p:spTree>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52716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早点</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早上的点心可以适当给幼儿增加一些热量输入。此时可以是一些简单的水果、酸奶加上小饼干。</a:t>
            </a:r>
          </a:p>
          <a:p>
            <a:pPr indent="504190" algn="just" fontAlgn="auto">
              <a:lnSpc>
                <a:spcPct val="175000"/>
              </a:lnSpc>
              <a:buClrTx/>
              <a:buSzTx/>
              <a:buFontTx/>
            </a:pPr>
            <a:r>
              <a:rPr lang="zh-CN" altLang="en-US" sz="1900" b="1" dirty="0">
                <a:solidFill>
                  <a:schemeClr val="tx1">
                    <a:lumMod val="75000"/>
                    <a:lumOff val="25000"/>
                  </a:schemeClr>
                </a:solidFill>
                <a:cs typeface="+mn-ea"/>
              </a:rPr>
              <a:t>3. 午餐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午餐应主、副食的质量并重，汤、菜的数量和质量并重。主食品种应交替提供，花样可以经常翻新，如米饭或面食（包子、饺子、面条等）交替。副食要有汤、有菜，有荤、有素，最好是两菜一汤，荤素搭配。</a:t>
            </a:r>
          </a:p>
        </p:txBody>
      </p:sp>
      <p:pic>
        <p:nvPicPr>
          <p:cNvPr id="4" name="图片 3"/>
          <p:cNvPicPr>
            <a:picLocks noChangeAspect="1"/>
          </p:cNvPicPr>
          <p:nvPr>
            <p:custDataLst>
              <p:tags r:id="rId1"/>
            </p:custDataLst>
          </p:nvPr>
        </p:nvPicPr>
        <p:blipFill>
          <a:blip r:embed="rId3"/>
          <a:stretch>
            <a:fillRect/>
          </a:stretch>
        </p:blipFill>
        <p:spPr>
          <a:xfrm>
            <a:off x="8371840" y="1578610"/>
            <a:ext cx="3820160" cy="2944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午点</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下午幼儿午休起床之后，可以搭配一些水果加上清淡的小点心，提高幼儿的精神，为幼儿下午的活动提供能量。</a:t>
            </a:r>
          </a:p>
          <a:p>
            <a:pPr indent="504190" algn="just" fontAlgn="auto">
              <a:lnSpc>
                <a:spcPct val="175000"/>
              </a:lnSpc>
              <a:buClrTx/>
              <a:buSzTx/>
              <a:buFontTx/>
            </a:pPr>
            <a:r>
              <a:rPr lang="zh-CN" altLang="en-US" sz="1900" b="1" dirty="0">
                <a:solidFill>
                  <a:schemeClr val="tx1">
                    <a:lumMod val="75000"/>
                    <a:lumOff val="25000"/>
                  </a:schemeClr>
                </a:solidFill>
                <a:cs typeface="+mn-ea"/>
              </a:rPr>
              <a:t>5. 晚餐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晚餐要以主食为重，干稀搭配，副食为辅，以保证营养。烹调菜肴以容易消化为原则，配制炒菜以可口为原则。幼儿晚餐要避免单纯供给甜食。晚餐不宜吃得过饱、过量，否则易造成胃负担过重、消化功能受损，引起消化不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62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粗细粮搭配</a:t>
            </a:r>
          </a:p>
          <a:p>
            <a:pPr indent="504190" algn="just" fontAlgn="auto">
              <a:lnSpc>
                <a:spcPct val="175000"/>
              </a:lnSpc>
              <a:buClrTx/>
              <a:buSzTx/>
              <a:buFontTx/>
            </a:pPr>
            <a:r>
              <a:rPr lang="zh-CN" altLang="en-US" sz="1900" b="1" dirty="0">
                <a:solidFill>
                  <a:schemeClr val="tx1">
                    <a:lumMod val="75000"/>
                    <a:lumOff val="25000"/>
                  </a:schemeClr>
                </a:solidFill>
                <a:cs typeface="+mn-ea"/>
              </a:rPr>
              <a:t>1. 主食的粗细搭配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粗细搭配的主食含有丰富的碳水化合物，是提供人体所需能量的最经济和最重要的食物来源，也是提供B族维生素、矿物质、膳食纤维和蛋白质的重要食物来源。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细粮口感好，容易消化，但加工环节复杂，会损失很多人体所需的营养成分，比如B族维生素、矿物质、膳食纤维等。而粗粮刚好可以弥补细粮的这些不足。</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粗粮的口感较差，幼儿一般不太喜欢，所以一定要按照比例进行搭配和细作。粗粮的制作需要尽量在质地、色彩、造型上引起幼儿的兴趣和食欲。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主食的粗细搭配可以有： 紫米饭、二米饭、葡萄干米饭等。多样化的主食，会激发幼儿的进餐欲望。</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粥的粗细搭配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粗细粮搭配煮粥更适合幼儿食用，如八宝粥、小米粥、燕麦粥等，都是用粗细粮搭配出可口的粥，不但营养全面，而且容易被幼儿消化吸收。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常吃粗粮对幼儿有诸多的好处，如提供足够的B族维生素、通便、控制体重、有益皮肤及牙齿的健康等，但粗粮所含粗纤维较多，不宜被幼儿消化吸收。因此，幼儿摄入粗粮要有度，每周3—4次，每天平均不超过15克即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3岁之前，幼儿的吞咽功能还不够健全，所以不能在粥中加入花生一类容易呛入气管的食材。同时还要注意，给幼儿喝的粥要煮软一点，可以在煮粥时少加一点红枣、葡萄干、桂圆肉、莲子等，增加香甜的气息。</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荤素搭配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在荤素搭配中，</a:t>
            </a:r>
            <a:r>
              <a:rPr lang="zh-CN" altLang="en-US" sz="1900" b="1" dirty="0">
                <a:solidFill>
                  <a:srgbClr val="7DCEA1"/>
                </a:solidFill>
                <a:cs typeface="+mn-ea"/>
              </a:rPr>
              <a:t>“荤”</a:t>
            </a:r>
            <a:r>
              <a:rPr lang="zh-CN" altLang="en-US" sz="1900" dirty="0">
                <a:solidFill>
                  <a:schemeClr val="bg2">
                    <a:lumMod val="25000"/>
                  </a:schemeClr>
                </a:solidFill>
                <a:latin typeface="微软雅黑" panose="020B0503020204020204" charset="-122"/>
                <a:ea typeface="微软雅黑" panose="020B0503020204020204" charset="-122"/>
              </a:rPr>
              <a:t>是指动物性食物，如肉类、海产品、蛋类、奶制品；</a:t>
            </a:r>
            <a:r>
              <a:rPr lang="zh-CN" altLang="en-US" sz="1900" b="1" dirty="0">
                <a:solidFill>
                  <a:srgbClr val="7DCEA1"/>
                </a:solidFill>
                <a:cs typeface="+mn-ea"/>
              </a:rPr>
              <a:t>“素”</a:t>
            </a:r>
            <a:r>
              <a:rPr lang="zh-CN" altLang="en-US" sz="1900" dirty="0">
                <a:solidFill>
                  <a:schemeClr val="bg2">
                    <a:lumMod val="25000"/>
                  </a:schemeClr>
                </a:solidFill>
                <a:latin typeface="微软雅黑" panose="020B0503020204020204" charset="-122"/>
                <a:ea typeface="微软雅黑" panose="020B0503020204020204" charset="-122"/>
              </a:rPr>
              <a:t>是指植物性食物，如蔬菜、菌藻类、豆制品。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荤素搭配是一个简单又能达到营养均衡的方法。另外，荤素搭配可指一种菜肴的荤素搭配，也可指一餐或一日三餐的荤素搭配。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荤素比例一般约为1∶3，只有多吃蔬菜，主食食材多样化，才能保证身体吸收充足的优质蛋白质、必需氨基酸、维生素、矿物质及膳食纤维。</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0827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1. 一菜的荤素搭配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即一道菜中包含荤菜和素菜，以达到营养互补的作用，比如鱼香肉丝，原料包括了胡萝卜、猪肉、木耳等，做到了动物性食物、植物性食物相互搭配，以提供全面的营养。</a:t>
            </a:r>
          </a:p>
          <a:p>
            <a:pPr indent="504190" algn="just" fontAlgn="auto">
              <a:lnSpc>
                <a:spcPct val="175000"/>
              </a:lnSpc>
              <a:buClrTx/>
              <a:buSzTx/>
              <a:buFontTx/>
            </a:pPr>
            <a:r>
              <a:rPr lang="zh-CN" altLang="en-US" sz="1900" b="1" dirty="0">
                <a:solidFill>
                  <a:schemeClr val="tx1">
                    <a:lumMod val="75000"/>
                    <a:lumOff val="25000"/>
                  </a:schemeClr>
                </a:solidFill>
                <a:cs typeface="+mn-ea"/>
              </a:rPr>
              <a:t>2. 一餐的荤素搭配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主菜如果为排骨、鱼、鸡等纯荤类的食物，最好可以配以纯素食物，例如油焖小白菜、凉拌菠菜等。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如果主菜是荤素搭配的热量较高的食物，例如莴笋炒肉片，那么根据热量的需求，可以搭配纯素菜、豆制品、炒鸡蛋等食物。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如果主菜为海产品类的食物，热量较低，则可以搭配半荤半素的菜，如肉末豆腐羹、花菜牛肉汤等。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5812790"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三餐的荤素搭配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一日三餐的膳食，既要做好主副食的搭配，又要注意荤素搭配。正确的荤素搭配，可以使荤素之间的营养成分相得益彰，互相取长补短。</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肉类、鸡蛋、豆腐、奶制品是优质蛋白质的主要来源；蔬菜可弥补肉类水溶性维生素和膳食纤维的不足；可充分利用豆制品减少肉类产品的摄入，从而减少动物性脂肪的摄入。</a:t>
            </a:r>
          </a:p>
        </p:txBody>
      </p:sp>
      <p:pic>
        <p:nvPicPr>
          <p:cNvPr id="2" name="图片 1" descr="352067402"/>
          <p:cNvPicPr>
            <a:picLocks noChangeAspect="1"/>
          </p:cNvPicPr>
          <p:nvPr/>
        </p:nvPicPr>
        <p:blipFill>
          <a:blip r:embed="rId3"/>
          <a:stretch>
            <a:fillRect/>
          </a:stretch>
        </p:blipFill>
        <p:spPr>
          <a:xfrm>
            <a:off x="7419340" y="1642110"/>
            <a:ext cx="4006215" cy="267144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34173"/>
            <a:ext cx="9537700" cy="415798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31609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02435" y="1980565"/>
            <a:ext cx="8907145" cy="339026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合理的婴幼儿膳食是指遵循相关膳食指南，将合适的食材进行合理的搭配与制作，为孩子提供足够能量和均衡营养，以满足其生长发育需要的膳食。</a:t>
            </a:r>
          </a:p>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婴幼儿期是人体生长发育的重要时期，该时期的营养摄入是否全面，膳食搭配是否合理，不仅影响着这一时期的体格生长、智力发育，与成年后各种疾病的发生也息息相关。可以说，婴幼儿期的营养膳食将影响人一生的身心健康发展。婴幼儿期也是饮食习惯培养的关键时期，该时期的饮食习惯将会影响人一生的饮食偏好，不健康的饮食习惯将会给孩子带来近期和远期的影响，比如肥胖、贫血、生长发育迟缓、各种慢性疾病等。</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干稀搭配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幼儿每餐最好有粥或汤才有利于胃肠的消化和营养的吸收。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早餐一般选用粥、馄饨、面片汤、豆浆、奶制品作为稀的成分和主副食进行搭配；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午餐和晚餐稀的成分则非汤莫属，同时汤也是午餐和晚餐热量的补充剂与调节剂。</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所以，在为幼儿制作汤时，要根据主副食的热量来提供或稀或浓的汤品，如果本餐的主副食已经很丰盛，热量已足够，可以配一些纯蔬菜、热量低的清汤，如青菜汤；反之，可配一些热量高的汤，如冬瓜丸子汤、土豆浓汤、白菜肉丝汤等进行补充。</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其他相关搭配</a:t>
            </a:r>
          </a:p>
          <a:p>
            <a:pPr indent="504190" algn="just" fontAlgn="auto">
              <a:lnSpc>
                <a:spcPct val="175000"/>
              </a:lnSpc>
              <a:buClrTx/>
              <a:buSzTx/>
              <a:buFontTx/>
            </a:pPr>
            <a:r>
              <a:rPr lang="zh-CN" altLang="en-US" sz="1900" b="1" dirty="0">
                <a:solidFill>
                  <a:schemeClr val="tx1">
                    <a:lumMod val="75000"/>
                    <a:lumOff val="25000"/>
                  </a:schemeClr>
                </a:solidFill>
                <a:cs typeface="+mn-ea"/>
              </a:rPr>
              <a:t>1. 米面搭配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米面是我们生活中最主要的主食。在我国，南北方的习惯不同，北方人更喜欢吃面，而南方人更喜欢吃米。</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如果能把这两种主食合理地搭配起来，那么摄取的营养会更全面。一日三餐的主食最好不要重复，可米面交替或者搭配食用。</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411922" cy="3162404"/>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色彩搭配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食物的色彩不同，其营养成分的侧重点不同。食物的色彩搭配是一门艺术，最好是搭配出色彩协调、有冲击感的效果，这样也代表了每餐营养素的供给全面和合理。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幼儿往往对食物的形状和颜色充满了浓厚的兴趣，因此可以利用番茄、红薯、紫薯、南瓜、胡萝卜、白萝卜、油菜、小白菜、蘑菇等蔬菜的自然色彩制作不同的餐点，如黄瓜鸡蛋条（利用黄瓜的绿色和鸡蛋的黄色进行搭配）、土豆虾球（利用土豆的黄色和虾尾的红色搭配）。</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6174740"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形状搭配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幼儿良好的食欲跟食物的色、香、味、形有着千丝万缕的联系。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同样是包着肉馅的面点，一个是普通的圆形包，而另一个则是小刺猬形状的小包子；那么，毋庸置疑，幼儿一定会对憨态可掬的小刺猬爱不释手。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同样是一碗米粥，如果上面摆弄个可爱的卡通造型，幼儿也会格外感兴趣。可见，食物的色与形对幼儿进食的欲望起着举足轻重的作用。</a:t>
            </a:r>
          </a:p>
        </p:txBody>
      </p:sp>
      <p:pic>
        <p:nvPicPr>
          <p:cNvPr id="3" name="图片 2" descr="O1CN01WULGDk2BQ6afDvkrN_!!2680068332.png_430x430q90"/>
          <p:cNvPicPr>
            <a:picLocks noChangeAspect="1"/>
          </p:cNvPicPr>
          <p:nvPr/>
        </p:nvPicPr>
        <p:blipFill>
          <a:blip r:embed="rId3"/>
          <a:stretch>
            <a:fillRect/>
          </a:stretch>
        </p:blipFill>
        <p:spPr>
          <a:xfrm>
            <a:off x="7820025" y="1581150"/>
            <a:ext cx="3696335" cy="369633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蔬菜和水果搭配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蔬菜和水果都含有丰富的维生素与膳食纤维，蔬菜每日的进食量和主食量相同或略多，水果由于含糖分和果胶较多，幼儿不宜多食，也绝对不能以水果来代替蔬菜。</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蔬菜，特别是深色蔬菜比水果含有更多的维生素、矿物质、膳食纤维和植物化学物质。而水果中又含有许多碳水化合物。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两者的合理搭配不仅能使摄入的营养更丰富，还可使食物的色彩、味道更诱人，如蔬果色拉（黄甜椒、红番茄、黄瓜、西兰花、胡萝卜、梨子）、红枣莲子羹等。</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第二节    婴幼儿营养膳食的烹饪技巧</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3" name="图片 2" descr="摄图网_401622333_宝宝自己吃饭（企业商用）"/>
          <p:cNvPicPr>
            <a:picLocks noChangeAspect="1"/>
          </p:cNvPicPr>
          <p:nvPr/>
        </p:nvPicPr>
        <p:blipFill>
          <a:blip r:embed="rId33"/>
          <a:stretch>
            <a:fillRect/>
          </a:stretch>
        </p:blipFill>
        <p:spPr>
          <a:xfrm>
            <a:off x="-1905" y="3326765"/>
            <a:ext cx="5295265" cy="3531235"/>
          </a:xfrm>
          <a:prstGeom prst="rect">
            <a:avLst/>
          </a:prstGeom>
        </p:spPr>
      </p:pic>
    </p:spTree>
  </p:cSld>
  <p:clrMapOvr>
    <a:masterClrMapping/>
  </p:clrMapOvr>
  <p:transition spd="slow">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营养膳食烹饪的基本原则</a:t>
            </a:r>
          </a:p>
        </p:txBody>
      </p:sp>
      <p:cxnSp>
        <p:nvCxnSpPr>
          <p:cNvPr id="10" name="直接连接符 9"/>
          <p:cNvCxnSpPr/>
          <p:nvPr>
            <p:custDataLst>
              <p:tags r:id="rId2"/>
            </p:custDataLst>
          </p:nvPr>
        </p:nvCxnSpPr>
        <p:spPr>
          <a:xfrm>
            <a:off x="1679575" y="1554114"/>
            <a:ext cx="43681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适合幼儿消化吸收</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粗粮中含有大量膳食纤维，不易消化吸收，可以煮烂成粥，也可以打磨成粉（以便制作糊）；蔬菜的纤维较长，不易消化吸收，可以去皮、切碎、蒸软；肉类的纤维较长，不易消化吸收，可以去皮、切碎、蒸软、煮烂、炖汤，做成肉馅、丸子；面粉可以发酵，让“死面”变成“活面”。</a:t>
            </a:r>
          </a:p>
        </p:txBody>
      </p:sp>
    </p:spTree>
  </p:cSld>
  <p:clrMapOvr>
    <a:masterClrMapping/>
  </p:clrMapOvr>
  <p:transition spd="slow">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62610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最大程度保持营养</a:t>
            </a:r>
          </a:p>
          <a:p>
            <a:pPr marL="342900" indent="-342900" algn="just" fontAlgn="auto">
              <a:lnSpc>
                <a:spcPct val="170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先洗后切，可以减少水溶性维生素从刀口处的流失；</a:t>
            </a:r>
          </a:p>
          <a:p>
            <a:pPr marL="342900" indent="-342900" algn="just" fontAlgn="auto">
              <a:lnSpc>
                <a:spcPct val="170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缩短切菜、烹制、食用之间的时间，可以减少营养素的流失；</a:t>
            </a:r>
          </a:p>
          <a:p>
            <a:pPr marL="342900" indent="-342900" algn="just" fontAlgn="auto">
              <a:lnSpc>
                <a:spcPct val="170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避免长时间的烹制，也可以减少营养素的损失；</a:t>
            </a:r>
          </a:p>
          <a:p>
            <a:pPr marL="342900" indent="-342900" algn="just" fontAlgn="auto">
              <a:lnSpc>
                <a:spcPct val="170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优先选择蒸，蒸是最健康的烹制方式，水溶性营养素和抗氧化物质损失都最少，其次是煮、涮、汆、炒、熘等；</a:t>
            </a:r>
          </a:p>
          <a:p>
            <a:pPr marL="342900" indent="-342900" algn="just" fontAlgn="auto">
              <a:lnSpc>
                <a:spcPct val="170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炒菜结束时可以勾芡，炖菜结束时可以收汁，这样能够尽量保留营养；</a:t>
            </a:r>
          </a:p>
          <a:p>
            <a:pPr marL="342900" indent="-342900" algn="just" fontAlgn="auto">
              <a:lnSpc>
                <a:spcPct val="170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炒菜时使用大火快炒，可以减少一些营养素的损失；</a:t>
            </a:r>
          </a:p>
          <a:p>
            <a:pPr marL="342900" indent="-342900" algn="just" fontAlgn="auto">
              <a:lnSpc>
                <a:spcPct val="170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一些蔬菜焯水可以去掉部分草酸，要用沸水焯，可以减少维生素C的损失；</a:t>
            </a:r>
          </a:p>
          <a:p>
            <a:pPr marL="342900" indent="-342900" algn="just" fontAlgn="auto">
              <a:lnSpc>
                <a:spcPct val="170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蔬菜做成馅或丸子时不要挤出汁水，这样能够尽量保留营养；</a:t>
            </a:r>
          </a:p>
          <a:p>
            <a:pPr marL="342900" indent="-342900" algn="just" fontAlgn="auto">
              <a:lnSpc>
                <a:spcPct val="170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不要过早放盐，也能减少营养素的损失。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0">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0">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507480"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合适的烹制方法能够保护食物中的营养素，使其尽量不被或者少被破坏；反之，不合适的烹制方法不仅会导致食物中的营养素流失，甚至还会产生一些有害健康的物质，比如，煎、炸、熏、烤等烹制方式可能产生多环芳烃。</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健康营养的膳食一定是低油、低盐、低糖、高纤维的。</a:t>
            </a:r>
          </a:p>
        </p:txBody>
      </p:sp>
      <p:pic>
        <p:nvPicPr>
          <p:cNvPr id="3" name="图片 2" descr="5b86665bc1e88_610"/>
          <p:cNvPicPr>
            <a:picLocks noChangeAspect="1"/>
          </p:cNvPicPr>
          <p:nvPr/>
        </p:nvPicPr>
        <p:blipFill>
          <a:blip r:embed="rId2"/>
          <a:stretch>
            <a:fillRect/>
          </a:stretch>
        </p:blipFill>
        <p:spPr>
          <a:xfrm>
            <a:off x="8390255" y="775970"/>
            <a:ext cx="3010535" cy="3010535"/>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主食的烹饪技巧</a:t>
            </a:r>
          </a:p>
        </p:txBody>
      </p:sp>
      <p:cxnSp>
        <p:nvCxnSpPr>
          <p:cNvPr id="10" name="直接连接符 9"/>
          <p:cNvCxnSpPr/>
          <p:nvPr>
            <p:custDataLst>
              <p:tags r:id="rId2"/>
            </p:custDataLst>
          </p:nvPr>
        </p:nvCxnSpPr>
        <p:spPr>
          <a:xfrm>
            <a:off x="1679575" y="1554114"/>
            <a:ext cx="32156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米饭</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
        <p:nvSpPr>
          <p:cNvPr id="8" name="矩形 7"/>
          <p:cNvSpPr/>
          <p:nvPr>
            <p:custDataLst>
              <p:tags r:id="rId4"/>
            </p:custDataLst>
          </p:nvPr>
        </p:nvSpPr>
        <p:spPr>
          <a:xfrm>
            <a:off x="6405880" y="2873375"/>
            <a:ext cx="4625975" cy="2622550"/>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5"/>
            </p:custDataLst>
          </p:nvPr>
        </p:nvSpPr>
        <p:spPr>
          <a:xfrm>
            <a:off x="1209040" y="2873375"/>
            <a:ext cx="4615815" cy="262255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6"/>
            </p:custDataLst>
          </p:nvPr>
        </p:nvSpPr>
        <p:spPr>
          <a:xfrm>
            <a:off x="2330768" y="2668905"/>
            <a:ext cx="2372360"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7"/>
            </p:custDataLst>
          </p:nvPr>
        </p:nvSpPr>
        <p:spPr>
          <a:xfrm>
            <a:off x="2219960" y="2698115"/>
            <a:ext cx="259397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1. 米不要淘太多次</a:t>
            </a:r>
          </a:p>
        </p:txBody>
      </p:sp>
      <p:sp>
        <p:nvSpPr>
          <p:cNvPr id="5" name="圆角矩形 4"/>
          <p:cNvSpPr/>
          <p:nvPr>
            <p:custDataLst>
              <p:tags r:id="rId8"/>
            </p:custDataLst>
          </p:nvPr>
        </p:nvSpPr>
        <p:spPr>
          <a:xfrm>
            <a:off x="7281545" y="2668905"/>
            <a:ext cx="2874645"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 name="文本框 1"/>
          <p:cNvSpPr txBox="1"/>
          <p:nvPr>
            <p:custDataLst>
              <p:tags r:id="rId9"/>
            </p:custDataLst>
          </p:nvPr>
        </p:nvSpPr>
        <p:spPr>
          <a:xfrm>
            <a:off x="7281863" y="2698115"/>
            <a:ext cx="287401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2. 合理的加水量</a:t>
            </a:r>
          </a:p>
        </p:txBody>
      </p:sp>
      <p:sp>
        <p:nvSpPr>
          <p:cNvPr id="101" name="文本框 100"/>
          <p:cNvSpPr txBox="1"/>
          <p:nvPr>
            <p:custDataLst>
              <p:tags r:id="rId10"/>
            </p:custDataLst>
          </p:nvPr>
        </p:nvSpPr>
        <p:spPr>
          <a:xfrm>
            <a:off x="1375728" y="3240405"/>
            <a:ext cx="4320540" cy="1545590"/>
          </a:xfrm>
          <a:prstGeom prst="rect">
            <a:avLst/>
          </a:prstGeom>
          <a:noFill/>
          <a:ln w="9525">
            <a:noFill/>
          </a:ln>
        </p:spPr>
        <p:txBody>
          <a:bodyPr wrap="square">
            <a:spAutoFit/>
          </a:bodyPr>
          <a:lstStyle/>
          <a:p>
            <a:pPr indent="0" fontAlgn="auto">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淘米次数1—2次，洗去表面的灰尘即可。如果淘米次数太多，还连搓带洗，很容易造成大米中水溶性维生素的流失。</a:t>
            </a:r>
          </a:p>
        </p:txBody>
      </p:sp>
      <p:sp>
        <p:nvSpPr>
          <p:cNvPr id="11" name="文本框 10"/>
          <p:cNvSpPr txBox="1"/>
          <p:nvPr>
            <p:custDataLst>
              <p:tags r:id="rId11"/>
            </p:custDataLst>
          </p:nvPr>
        </p:nvSpPr>
        <p:spPr>
          <a:xfrm>
            <a:off x="6630035" y="3240405"/>
            <a:ext cx="4215765" cy="2030095"/>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若煮白米饭，米和水的比例是1∶1.6，一般水高出米2厘米比较合适。如果在大米中加入紫米、高粱或者小米等粗粮，则要适当多加水。</a:t>
            </a:r>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34173"/>
            <a:ext cx="9537700" cy="415798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31609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02435" y="1980565"/>
            <a:ext cx="8907145" cy="244792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微软雅黑" panose="020B0503020204020204" charset="-122"/>
                <a:ea typeface="微软雅黑" panose="020B0503020204020204" charset="-122"/>
                <a:cs typeface="+mn-ea"/>
              </a:rPr>
              <a:t>幼儿的膳食搭配和营养均衡是在幼儿园管理工作中需要特别加以重视的，幼儿园应配备专门的营养师、卫生保健人员，通过研究、协调、配合，从婴幼儿的生长需求和心理特点出发，对膳食进行合理的搭配，保证营养的均衡，为幼儿的身心健康发展提供最佳的保障。本章将从婴幼儿营养膳食的搭配技巧、婴幼儿营养膳食的烹饪技巧以及调味品的合理使用三个方面进行阐述。</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粥类</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
        <p:nvSpPr>
          <p:cNvPr id="8" name="矩形 7"/>
          <p:cNvSpPr/>
          <p:nvPr>
            <p:custDataLst>
              <p:tags r:id="rId1"/>
            </p:custDataLst>
          </p:nvPr>
        </p:nvSpPr>
        <p:spPr>
          <a:xfrm>
            <a:off x="4301490" y="2012950"/>
            <a:ext cx="3531235" cy="2622550"/>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2"/>
            </p:custDataLst>
          </p:nvPr>
        </p:nvSpPr>
        <p:spPr>
          <a:xfrm>
            <a:off x="8025130" y="2012950"/>
            <a:ext cx="3291205" cy="2622550"/>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3"/>
            </p:custDataLst>
          </p:nvPr>
        </p:nvSpPr>
        <p:spPr>
          <a:xfrm>
            <a:off x="913765" y="2012950"/>
            <a:ext cx="3181350" cy="262255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4"/>
            </p:custDataLst>
          </p:nvPr>
        </p:nvSpPr>
        <p:spPr>
          <a:xfrm>
            <a:off x="1393508" y="1808480"/>
            <a:ext cx="2221865"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5"/>
            </p:custDataLst>
          </p:nvPr>
        </p:nvSpPr>
        <p:spPr>
          <a:xfrm>
            <a:off x="1536383" y="1837690"/>
            <a:ext cx="193611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1. 加水</a:t>
            </a:r>
          </a:p>
        </p:txBody>
      </p:sp>
      <p:sp>
        <p:nvSpPr>
          <p:cNvPr id="3" name="圆角矩形 2"/>
          <p:cNvSpPr/>
          <p:nvPr>
            <p:custDataLst>
              <p:tags r:id="rId6"/>
            </p:custDataLst>
          </p:nvPr>
        </p:nvSpPr>
        <p:spPr>
          <a:xfrm>
            <a:off x="4866005" y="1808480"/>
            <a:ext cx="2401570"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 name="文本框 1"/>
          <p:cNvSpPr txBox="1"/>
          <p:nvPr>
            <p:custDataLst>
              <p:tags r:id="rId7"/>
            </p:custDataLst>
          </p:nvPr>
        </p:nvSpPr>
        <p:spPr>
          <a:xfrm>
            <a:off x="4860290" y="1837690"/>
            <a:ext cx="235267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2. 菜粥</a:t>
            </a:r>
          </a:p>
        </p:txBody>
      </p:sp>
      <p:sp>
        <p:nvSpPr>
          <p:cNvPr id="5" name="圆角矩形 4"/>
          <p:cNvSpPr/>
          <p:nvPr>
            <p:custDataLst>
              <p:tags r:id="rId8"/>
            </p:custDataLst>
          </p:nvPr>
        </p:nvSpPr>
        <p:spPr>
          <a:xfrm>
            <a:off x="8546783" y="1837690"/>
            <a:ext cx="2247900" cy="450850"/>
          </a:xfrm>
          <a:prstGeom prst="roundRect">
            <a:avLst>
              <a:gd name="adj" fmla="val 50000"/>
            </a:avLst>
          </a:prstGeom>
          <a:solidFill>
            <a:srgbClr val="83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DCEA1"/>
              </a:solidFill>
            </a:endParaRPr>
          </a:p>
        </p:txBody>
      </p:sp>
      <p:sp>
        <p:nvSpPr>
          <p:cNvPr id="7" name="文本框 1"/>
          <p:cNvSpPr txBox="1"/>
          <p:nvPr>
            <p:custDataLst>
              <p:tags r:id="rId9"/>
            </p:custDataLst>
          </p:nvPr>
        </p:nvSpPr>
        <p:spPr>
          <a:xfrm>
            <a:off x="8673148" y="1866900"/>
            <a:ext cx="199517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3. 杂粮粥</a:t>
            </a:r>
          </a:p>
        </p:txBody>
      </p:sp>
      <p:sp>
        <p:nvSpPr>
          <p:cNvPr id="101" name="文本框 100"/>
          <p:cNvSpPr txBox="1"/>
          <p:nvPr>
            <p:custDataLst>
              <p:tags r:id="rId10"/>
            </p:custDataLst>
          </p:nvPr>
        </p:nvSpPr>
        <p:spPr>
          <a:xfrm>
            <a:off x="1025208" y="2326640"/>
            <a:ext cx="2958465" cy="2030095"/>
          </a:xfrm>
          <a:prstGeom prst="rect">
            <a:avLst/>
          </a:prstGeom>
          <a:noFill/>
          <a:ln w="9525">
            <a:noFill/>
          </a:ln>
        </p:spPr>
        <p:txBody>
          <a:bodyPr wrap="square">
            <a:spAutoFit/>
          </a:bodyPr>
          <a:lstStyle/>
          <a:p>
            <a:pPr indent="0" fontAlgn="auto">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煮粥时水要一次加足，米和水的比例一般以1∶15左右为宜，中间不要加入凉水，以免影响粥的香味。</a:t>
            </a:r>
          </a:p>
        </p:txBody>
      </p:sp>
      <p:sp>
        <p:nvSpPr>
          <p:cNvPr id="11" name="文本框 10"/>
          <p:cNvSpPr txBox="1"/>
          <p:nvPr>
            <p:custDataLst>
              <p:tags r:id="rId11"/>
            </p:custDataLst>
          </p:nvPr>
        </p:nvSpPr>
        <p:spPr>
          <a:xfrm>
            <a:off x="4475480" y="2326640"/>
            <a:ext cx="3239770" cy="2030095"/>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煮菜粥时，先把蔬菜或者肉类煸炒至熟，在米煮至快熟时再将蔬菜或肉类放入，这样煮出的粥鲜香，无腥味。</a:t>
            </a:r>
          </a:p>
        </p:txBody>
      </p:sp>
      <p:sp>
        <p:nvSpPr>
          <p:cNvPr id="12" name="文本框 11"/>
          <p:cNvSpPr txBox="1"/>
          <p:nvPr>
            <p:custDataLst>
              <p:tags r:id="rId12"/>
            </p:custDataLst>
          </p:nvPr>
        </p:nvSpPr>
        <p:spPr>
          <a:xfrm>
            <a:off x="8165783" y="2326640"/>
            <a:ext cx="3009900" cy="2030095"/>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煮杂粮粥的时候，粮水比是1∶6或1∶8。一般来说，豆子需要提前泡8—12个小时，杂粮只需泡2—4个小时。</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面食（面条、水饺、包子、馒头、发糕）</a:t>
            </a:r>
          </a:p>
          <a:p>
            <a:pPr indent="504190" algn="just" fontAlgn="auto">
              <a:lnSpc>
                <a:spcPct val="175000"/>
              </a:lnSpc>
              <a:buClrTx/>
              <a:buSzTx/>
              <a:buFontTx/>
            </a:pPr>
            <a:r>
              <a:rPr lang="zh-CN" altLang="en-US" sz="1900" b="1" dirty="0">
                <a:solidFill>
                  <a:schemeClr val="tx1">
                    <a:lumMod val="75000"/>
                    <a:lumOff val="25000"/>
                  </a:schemeClr>
                </a:solidFill>
                <a:cs typeface="+mn-ea"/>
              </a:rPr>
              <a:t>1. 面条</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水量要足，水烧开后将面条放入，用筷子反复划以防面条黏连，煮面时可以适当加入少量的盐和油，这样面条就不会黏在一起。面条透明即为煮熟。</a:t>
            </a:r>
          </a:p>
          <a:p>
            <a:pPr indent="504190" algn="just" fontAlgn="auto">
              <a:lnSpc>
                <a:spcPct val="175000"/>
              </a:lnSpc>
              <a:buClrTx/>
              <a:buSzTx/>
              <a:buFontTx/>
            </a:pPr>
            <a:r>
              <a:rPr lang="zh-CN" altLang="en-US" sz="1900" b="1" dirty="0">
                <a:solidFill>
                  <a:schemeClr val="tx1">
                    <a:lumMod val="75000"/>
                    <a:lumOff val="25000"/>
                  </a:schemeClr>
                </a:solidFill>
                <a:cs typeface="+mn-ea"/>
              </a:rPr>
              <a:t>2. 水饺</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肉馅通常选择三肥七瘦或二肥八瘦的猪肉。瘦肉的质地纹路以瘦肉中带一点白色脂肪纹路最为理想，因为这样的肉质地嫩，没有筋，而且比较多汁。很瘦的肉通常脂肪含量低，口感比较柴，韧性比较强，做馅的口感没有那么好。</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饺子包完之后要尽快煮熟，这样能保持最佳的香气和鲜味，否则会逐渐变味。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包子、馒头、发糕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可以用全麦粉来蒸包子、馒头或者发糕等发酵类面食。这样就能增加维生素的摄入量，大大增加膳食纤维。全麦口感虽然略硬，但麦香浓郁，越嚼越甜，切片烤制之后尤其美味。另外可以在原料中加入奶粉、豆粉等富含蛋白质的原料。这种做法能提高蛋白质和维生素的含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可以用马铃薯粉、紫薯粉、荞麦粉等杂粮薯类的粉来代替部分精制小麦粉。这些粉能提供更多的膳食纤维；有些粉还能提供丰富的多酚类物质，比如紫薯粉。膳食纤维和多酚能降低淀粉酶的活性，减少淀粉的消化。</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三、 炒菜的烹饪技巧</a:t>
            </a:r>
          </a:p>
        </p:txBody>
      </p:sp>
      <p:cxnSp>
        <p:nvCxnSpPr>
          <p:cNvPr id="10" name="直接连接符 9"/>
          <p:cNvCxnSpPr/>
          <p:nvPr>
            <p:custDataLst>
              <p:tags r:id="rId2"/>
            </p:custDataLst>
          </p:nvPr>
        </p:nvCxnSpPr>
        <p:spPr>
          <a:xfrm>
            <a:off x="1679575" y="1554114"/>
            <a:ext cx="3187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蔬菜</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炒蔬菜时，早加盐会增加水溶性维生素的损失。因此建议炒素菜时可以在起锅之前放适当的盐即可。煮菜、炒菜、炖菜时，先放盐都是会增加维生素损失的。起锅时再放盐是最理想的。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炒素菜时建议使用油焖的方法，可以加适量的水（可以加点肉汤、肉片、海米、蘑菇等），煮开；然后加1勺油，加200—300g蔬菜翻匀；盖上盖子焖1—2分钟（如果是西兰花之类的大块食物，要多焖一两分钟），再开盖翻几下，加调味品，就可以盛出来了。</a:t>
            </a:r>
          </a:p>
        </p:txBody>
      </p:sp>
    </p:spTree>
  </p:cSld>
  <p:clrMapOvr>
    <a:masterClrMapping/>
  </p:clrMapOvr>
  <p:transition spd="slow">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肉类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先放点水淀粉和生抽冷藏腌制一夜，再进行煎/炒，其质地就不容易老硬。冷藏腌制不仅安全，还有利于肉类保持水分，使口感鲜嫩，也能减少维生素的流失。</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烹饪肉类时，应尽量减少使用小苏打，虽然肉类中的血红素铁不会因为加小苏打、用水泡洗而损失，但维生素B1和维生素B2，既怕碱，又易溶于水，易流失。</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鱼类</a:t>
            </a:r>
          </a:p>
        </p:txBody>
      </p:sp>
      <p:sp>
        <p:nvSpPr>
          <p:cNvPr id="8" name="矩形 7"/>
          <p:cNvSpPr/>
          <p:nvPr>
            <p:custDataLst>
              <p:tags r:id="rId1"/>
            </p:custDataLst>
          </p:nvPr>
        </p:nvSpPr>
        <p:spPr>
          <a:xfrm>
            <a:off x="4301490" y="2012950"/>
            <a:ext cx="3531235" cy="3578225"/>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2"/>
            </p:custDataLst>
          </p:nvPr>
        </p:nvSpPr>
        <p:spPr>
          <a:xfrm>
            <a:off x="8025130" y="2012950"/>
            <a:ext cx="3291205" cy="3578225"/>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3"/>
            </p:custDataLst>
          </p:nvPr>
        </p:nvSpPr>
        <p:spPr>
          <a:xfrm>
            <a:off x="913765" y="2012950"/>
            <a:ext cx="3181350" cy="3578225"/>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4"/>
            </p:custDataLst>
          </p:nvPr>
        </p:nvSpPr>
        <p:spPr>
          <a:xfrm>
            <a:off x="1393508" y="1808480"/>
            <a:ext cx="2221865"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5"/>
            </p:custDataLst>
          </p:nvPr>
        </p:nvSpPr>
        <p:spPr>
          <a:xfrm>
            <a:off x="1536383" y="1837690"/>
            <a:ext cx="193611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1. 如何挑选</a:t>
            </a:r>
          </a:p>
        </p:txBody>
      </p:sp>
      <p:sp>
        <p:nvSpPr>
          <p:cNvPr id="3" name="圆角矩形 2"/>
          <p:cNvSpPr/>
          <p:nvPr>
            <p:custDataLst>
              <p:tags r:id="rId6"/>
            </p:custDataLst>
          </p:nvPr>
        </p:nvSpPr>
        <p:spPr>
          <a:xfrm>
            <a:off x="4866323" y="1808480"/>
            <a:ext cx="2401570"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 name="文本框 1"/>
          <p:cNvSpPr txBox="1"/>
          <p:nvPr>
            <p:custDataLst>
              <p:tags r:id="rId7"/>
            </p:custDataLst>
          </p:nvPr>
        </p:nvSpPr>
        <p:spPr>
          <a:xfrm>
            <a:off x="4714558" y="1837690"/>
            <a:ext cx="270510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2. 做之前的准备工作</a:t>
            </a:r>
          </a:p>
        </p:txBody>
      </p:sp>
      <p:sp>
        <p:nvSpPr>
          <p:cNvPr id="5" name="圆角矩形 4"/>
          <p:cNvSpPr/>
          <p:nvPr>
            <p:custDataLst>
              <p:tags r:id="rId8"/>
            </p:custDataLst>
          </p:nvPr>
        </p:nvSpPr>
        <p:spPr>
          <a:xfrm>
            <a:off x="8546783" y="1837690"/>
            <a:ext cx="2247900" cy="450850"/>
          </a:xfrm>
          <a:prstGeom prst="roundRect">
            <a:avLst>
              <a:gd name="adj" fmla="val 50000"/>
            </a:avLst>
          </a:prstGeom>
          <a:solidFill>
            <a:srgbClr val="83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DCEA1"/>
              </a:solidFill>
            </a:endParaRPr>
          </a:p>
        </p:txBody>
      </p:sp>
      <p:sp>
        <p:nvSpPr>
          <p:cNvPr id="7" name="文本框 1"/>
          <p:cNvSpPr txBox="1"/>
          <p:nvPr>
            <p:custDataLst>
              <p:tags r:id="rId9"/>
            </p:custDataLst>
          </p:nvPr>
        </p:nvSpPr>
        <p:spPr>
          <a:xfrm>
            <a:off x="8595678" y="1866900"/>
            <a:ext cx="215011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3. 制作的注意事项</a:t>
            </a:r>
          </a:p>
        </p:txBody>
      </p:sp>
      <p:sp>
        <p:nvSpPr>
          <p:cNvPr id="101" name="文本框 100"/>
          <p:cNvSpPr txBox="1"/>
          <p:nvPr>
            <p:custDataLst>
              <p:tags r:id="rId10"/>
            </p:custDataLst>
          </p:nvPr>
        </p:nvSpPr>
        <p:spPr>
          <a:xfrm>
            <a:off x="1025208" y="2326640"/>
            <a:ext cx="2958465" cy="2999740"/>
          </a:xfrm>
          <a:prstGeom prst="rect">
            <a:avLst/>
          </a:prstGeom>
          <a:noFill/>
          <a:ln w="9525">
            <a:noFill/>
          </a:ln>
        </p:spPr>
        <p:txBody>
          <a:bodyPr wrap="square">
            <a:spAutoFit/>
          </a:bodyPr>
          <a:lstStyle/>
          <a:p>
            <a:pPr indent="0" fontAlgn="auto">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选用肉嫩刺少的鱼，如鳕鱼、三文鱼、带鱼、海鲈鱼、黑鱼等。这些鱼都刺少肉厚，味道鲜美，营养丰富，还含有幼儿生长发育所必需的多种氨基酸。</a:t>
            </a:r>
          </a:p>
        </p:txBody>
      </p:sp>
      <p:sp>
        <p:nvSpPr>
          <p:cNvPr id="11" name="文本框 10"/>
          <p:cNvSpPr txBox="1"/>
          <p:nvPr>
            <p:custDataLst>
              <p:tags r:id="rId11"/>
            </p:custDataLst>
          </p:nvPr>
        </p:nvSpPr>
        <p:spPr>
          <a:xfrm>
            <a:off x="4473893" y="2326640"/>
            <a:ext cx="3239770" cy="2999740"/>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做鱼前可以先用柠檬汁、酸橘汁、稀释后的香醋或米醋，加上料酒，把鱼片抓一下，放置十几分钟，这样既去腥，又增鲜，肉质不易散。然后控掉多余的醋和料酒，就可以下锅了。</a:t>
            </a:r>
          </a:p>
        </p:txBody>
      </p:sp>
      <p:sp>
        <p:nvSpPr>
          <p:cNvPr id="12" name="文本框 11"/>
          <p:cNvSpPr txBox="1"/>
          <p:nvPr>
            <p:custDataLst>
              <p:tags r:id="rId12"/>
            </p:custDataLst>
          </p:nvPr>
        </p:nvSpPr>
        <p:spPr>
          <a:xfrm>
            <a:off x="8165783" y="2326640"/>
            <a:ext cx="3009900" cy="2030095"/>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新鲜的鱼肉，以清蒸、清炖为上佳。烹调时少放盐，不放味精，尽量清淡，以保留鱼的鲜味。</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四、 蒸菜的烹饪技巧</a:t>
            </a:r>
          </a:p>
        </p:txBody>
      </p:sp>
      <p:cxnSp>
        <p:nvCxnSpPr>
          <p:cNvPr id="10" name="直接连接符 9"/>
          <p:cNvCxnSpPr/>
          <p:nvPr>
            <p:custDataLst>
              <p:tags r:id="rId2"/>
            </p:custDataLst>
          </p:nvPr>
        </p:nvCxnSpPr>
        <p:spPr>
          <a:xfrm>
            <a:off x="1679575" y="1554114"/>
            <a:ext cx="3187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蔬菜</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一般来说，蒸绿叶蔬菜只要几分钟就可以了。蒸南瓜、土豆、茄子、豆角之类就需十几分钟到二十分钟。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菠菜含草酸多，草酸对消化道黏膜表面的蛋白质有一定损害作用，幼儿胃肠娇嫩，而奶和草酸的结合会减少这种损害，但也会降低奶里的钙和蛋白质的吸收利用，所以应将菠菜焯烫一下，使草酸溶解在水中。</a:t>
            </a:r>
          </a:p>
        </p:txBody>
      </p:sp>
    </p:spTree>
  </p:cSld>
  <p:clrMapOvr>
    <a:masterClrMapping/>
  </p:clrMapOvr>
  <p:transition spd="slow">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肉类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腌”几乎是所有肉类制作时最重要的步骤，蒸法当然也不例外。尤其是当肉类被均匀裹上调味腌料，在蒸的时候，酱汁会随着蒸汽一同蒸入肉内，让肉质软嫩且入味。猪肋排、鸡肉、鸭肉等，质地相对来说比较粗糙，不易蒸熟，因此一般选择大火蒸30分钟左右，并根据不同的情况来决定具体时间。</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8044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鱼虾蟹贝</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鱼虾蟹贝有腥味，很多小朋友不爱吃。腥味物质是挥发性的小分子胺类，为弱碱性。它们与柠檬酸、醋酸可以发生反应，从而去除腥味。另外，鱼虾蟹贝的脂肪含量都较少，可以事先抹适量的食用油再进行蒸制，以增加菜肴入口时的滋润口感，并使其保持完整的形态。由于原料比较嫩，容易蒸熟，一般选择大火蒸10分钟左右（根据食材的大小多少而定），可以使食材在被蒸熟的同时不破坏其口感。</a:t>
            </a:r>
          </a:p>
          <a:p>
            <a:pPr indent="504190" algn="just" fontAlgn="auto">
              <a:lnSpc>
                <a:spcPct val="175000"/>
              </a:lnSpc>
              <a:buClrTx/>
              <a:buSzTx/>
              <a:buFontTx/>
            </a:pPr>
            <a:r>
              <a:rPr lang="zh-CN" altLang="en-US" sz="2100" b="1" dirty="0">
                <a:solidFill>
                  <a:srgbClr val="61C38F"/>
                </a:solidFill>
                <a:cs typeface="+mn-ea"/>
              </a:rPr>
              <a:t>（四） 豆制品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豆腐下锅前，可先放在开水里浸润十分钟，这样能除豆腥味。把豆腐切成丁或片，大火蒸8分钟左右即可食用。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五、 汤类的烹饪技巧</a:t>
            </a:r>
          </a:p>
        </p:txBody>
      </p:sp>
      <p:cxnSp>
        <p:nvCxnSpPr>
          <p:cNvPr id="10" name="直接连接符 9"/>
          <p:cNvCxnSpPr/>
          <p:nvPr>
            <p:custDataLst>
              <p:tags r:id="rId2"/>
            </p:custDataLst>
          </p:nvPr>
        </p:nvCxnSpPr>
        <p:spPr>
          <a:xfrm>
            <a:off x="1679575" y="1554114"/>
            <a:ext cx="3187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清煮类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可以用虾皮和菌类提升汤的鲜味，同时勾芡可以让汤喝起来更丝滑。勾芡的淀粉可以使用藕粉，藕粉除含淀粉外，还富含铁、钙、磷等多种维生素，易消化吸收。不需要放酱油、味精等调味品，以保证汤的本色。</a:t>
            </a:r>
          </a:p>
        </p:txBody>
      </p:sp>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17617"/>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282862"/>
            <a:ext cx="8505334" cy="1976120"/>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1. 了解婴幼儿营养膳食的搭配技巧。</a:t>
            </a:r>
          </a:p>
          <a:p>
            <a:pPr indent="457200" algn="just" fontAlgn="auto">
              <a:lnSpc>
                <a:spcPct val="175000"/>
              </a:lnSpc>
              <a:buClrTx/>
              <a:buSzTx/>
              <a:buNone/>
            </a:pPr>
            <a:r>
              <a:rPr sz="1750" dirty="0">
                <a:solidFill>
                  <a:schemeClr val="tx1">
                    <a:lumMod val="85000"/>
                    <a:lumOff val="15000"/>
                  </a:schemeClr>
                </a:solidFill>
                <a:latin typeface="+mn-ea"/>
                <a:cs typeface="+mn-ea"/>
              </a:rPr>
              <a:t>2. 了解婴幼儿营养膳食的烹饪技巧。</a:t>
            </a:r>
          </a:p>
          <a:p>
            <a:pPr indent="457200" algn="just" fontAlgn="auto">
              <a:lnSpc>
                <a:spcPct val="175000"/>
              </a:lnSpc>
              <a:buClrTx/>
              <a:buSzTx/>
              <a:buNone/>
            </a:pPr>
            <a:r>
              <a:rPr sz="1750" dirty="0">
                <a:solidFill>
                  <a:schemeClr val="tx1">
                    <a:lumMod val="85000"/>
                    <a:lumOff val="15000"/>
                  </a:schemeClr>
                </a:solidFill>
                <a:latin typeface="+mn-ea"/>
                <a:cs typeface="+mn-ea"/>
              </a:rPr>
              <a:t>3. 了解调味品的合理使用原则。</a:t>
            </a:r>
          </a:p>
          <a:p>
            <a:pPr indent="457200" algn="just" fontAlgn="auto">
              <a:lnSpc>
                <a:spcPct val="175000"/>
              </a:lnSpc>
              <a:buClrTx/>
              <a:buSzTx/>
              <a:buNone/>
            </a:pPr>
            <a:r>
              <a:rPr sz="1750" dirty="0">
                <a:solidFill>
                  <a:schemeClr val="tx1">
                    <a:lumMod val="85000"/>
                    <a:lumOff val="15000"/>
                  </a:schemeClr>
                </a:solidFill>
                <a:latin typeface="+mn-ea"/>
                <a:cs typeface="+mn-ea"/>
              </a:rPr>
              <a:t>4. 学会判断婴幼儿的膳食搭配是否合理，烹饪是否得当。</a:t>
            </a:r>
          </a:p>
        </p:txBody>
      </p:sp>
      <p:sp>
        <p:nvSpPr>
          <p:cNvPr id="7" name="矩形: 圆角 6"/>
          <p:cNvSpPr/>
          <p:nvPr/>
        </p:nvSpPr>
        <p:spPr>
          <a:xfrm>
            <a:off x="1262742" y="1559463"/>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72100" y="774700"/>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55285" y="795020"/>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炖汤类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一般要求水和食材的比例是3∶1。水加得过多，汤的鲜味则达不到。水加得太少，有的食材炖的时间长，容易糊锅。当炖的时候发现水不够，必须要加水时，也尽量加沸水，避免中途加冷水。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煲汤时间不宜过长，一般炖肉汤的最佳时间是0.5小时到1小时左右，炖蹄筋类食材，时间可以稍微延长，但是最好不要超过2个小时。若时间过长，食材中的营养也会随之流失，所以炖煮合适的时间，既能保证营养，还能更好地锁住味道。</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六、 糕点烘焙的烹饪技巧</a:t>
            </a:r>
          </a:p>
        </p:txBody>
      </p:sp>
      <p:cxnSp>
        <p:nvCxnSpPr>
          <p:cNvPr id="10" name="直接连接符 9"/>
          <p:cNvCxnSpPr/>
          <p:nvPr>
            <p:custDataLst>
              <p:tags r:id="rId2"/>
            </p:custDataLst>
          </p:nvPr>
        </p:nvCxnSpPr>
        <p:spPr>
          <a:xfrm>
            <a:off x="1679575" y="1554114"/>
            <a:ext cx="379095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66122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面包类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相比较而言，烘焙中比较难制作的是面包。和日常制作面食所用的白面粉相比，全麦粉具有更好的营养价值。它含有普通精白面粉3倍的维生素B</a:t>
            </a:r>
            <a:r>
              <a:rPr lang="zh-CN" altLang="en-US" sz="1900" baseline="-25000" dirty="0">
                <a:solidFill>
                  <a:schemeClr val="bg2">
                    <a:lumMod val="25000"/>
                  </a:schemeClr>
                </a:solidFill>
                <a:latin typeface="微软雅黑" panose="020B0503020204020204" charset="-122"/>
                <a:ea typeface="微软雅黑" panose="020B0503020204020204" charset="-122"/>
              </a:rPr>
              <a:t>1</a:t>
            </a:r>
            <a:r>
              <a:rPr lang="zh-CN" altLang="en-US" sz="1900" dirty="0">
                <a:solidFill>
                  <a:schemeClr val="bg2">
                    <a:lumMod val="25000"/>
                  </a:schemeClr>
                </a:solidFill>
                <a:latin typeface="微软雅黑" panose="020B0503020204020204" charset="-122"/>
                <a:ea typeface="微软雅黑" panose="020B0503020204020204" charset="-122"/>
              </a:rPr>
              <a:t>，2倍的维生素B</a:t>
            </a:r>
            <a:r>
              <a:rPr lang="zh-CN" altLang="en-US" sz="1900" baseline="-25000" dirty="0">
                <a:solidFill>
                  <a:schemeClr val="bg2">
                    <a:lumMod val="25000"/>
                  </a:schemeClr>
                </a:solidFill>
                <a:latin typeface="微软雅黑" panose="020B0503020204020204" charset="-122"/>
                <a:ea typeface="微软雅黑" panose="020B0503020204020204" charset="-122"/>
              </a:rPr>
              <a:t>2</a:t>
            </a:r>
            <a:r>
              <a:rPr lang="zh-CN" altLang="en-US" sz="1900" dirty="0">
                <a:solidFill>
                  <a:schemeClr val="bg2">
                    <a:lumMod val="25000"/>
                  </a:schemeClr>
                </a:solidFill>
                <a:latin typeface="微软雅黑" panose="020B0503020204020204" charset="-122"/>
                <a:ea typeface="微软雅黑" panose="020B0503020204020204" charset="-122"/>
              </a:rPr>
              <a:t>，3倍的钾，1.5倍的钙，1.3倍的铁，2.6倍的锌，还有17倍的膳食纤维。</a:t>
            </a:r>
          </a:p>
        </p:txBody>
      </p:sp>
      <p:pic>
        <p:nvPicPr>
          <p:cNvPr id="4" name="图片 3" descr="摄图网_401464756_面包早餐（企业商用）"/>
          <p:cNvPicPr>
            <a:picLocks noChangeAspect="1"/>
          </p:cNvPicPr>
          <p:nvPr/>
        </p:nvPicPr>
        <p:blipFill>
          <a:blip r:embed="rId5"/>
          <a:stretch>
            <a:fillRect/>
          </a:stretch>
        </p:blipFill>
        <p:spPr>
          <a:xfrm>
            <a:off x="7625715" y="2252980"/>
            <a:ext cx="4029710" cy="2686685"/>
          </a:xfrm>
          <a:prstGeom prst="rect">
            <a:avLst/>
          </a:prstGeom>
        </p:spPr>
      </p:pic>
    </p:spTree>
  </p:cSld>
  <p:clrMapOvr>
    <a:masterClrMapping/>
  </p:clrMapOvr>
  <p:transition spd="slow">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26898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蛋糕类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为幼儿制作的蛋糕最好不要加泡打粉、色素、香精、甜蜜素。只用新鲜的鸡蛋、面粉、少量糖，就可以制作安全放心、适合幼儿食用的蛋糕。</a:t>
            </a:r>
          </a:p>
          <a:p>
            <a:pPr indent="504190" algn="just" fontAlgn="auto">
              <a:lnSpc>
                <a:spcPct val="175000"/>
              </a:lnSpc>
              <a:buClrTx/>
              <a:buSzTx/>
              <a:buFontTx/>
            </a:pPr>
            <a:r>
              <a:rPr lang="zh-CN" altLang="en-US" sz="2100" b="1" dirty="0">
                <a:solidFill>
                  <a:srgbClr val="61C38F"/>
                </a:solidFill>
                <a:cs typeface="+mn-ea"/>
              </a:rPr>
              <a:t>（三） 饼干类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很多市面上售卖的饼干是按成人的消化能力和营养需求制作的，并不适应幼儿的消化系统和营养需求。即便是专门的幼儿饼干，也是糖多油多，对幼儿的健康不利。</a:t>
            </a:r>
          </a:p>
        </p:txBody>
      </p:sp>
      <p:pic>
        <p:nvPicPr>
          <p:cNvPr id="2" name="图片 1" descr="摄图网_500354330_各种颜色的蛋糕（企业商用）"/>
          <p:cNvPicPr>
            <a:picLocks noChangeAspect="1"/>
          </p:cNvPicPr>
          <p:nvPr/>
        </p:nvPicPr>
        <p:blipFill>
          <a:blip r:embed="rId2"/>
          <a:srcRect t="60358"/>
          <a:stretch>
            <a:fillRect/>
          </a:stretch>
        </p:blipFill>
        <p:spPr>
          <a:xfrm>
            <a:off x="3419475" y="4663440"/>
            <a:ext cx="5420360" cy="1432560"/>
          </a:xfrm>
          <a:prstGeom prst="rect">
            <a:avLst/>
          </a:prstGeom>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七、 错误的烹饪方式</a:t>
            </a:r>
          </a:p>
        </p:txBody>
      </p:sp>
      <p:cxnSp>
        <p:nvCxnSpPr>
          <p:cNvPr id="10" name="直接连接符 9"/>
          <p:cNvCxnSpPr/>
          <p:nvPr>
            <p:custDataLst>
              <p:tags r:id="rId2"/>
            </p:custDataLst>
          </p:nvPr>
        </p:nvCxnSpPr>
        <p:spPr>
          <a:xfrm>
            <a:off x="1679575" y="1554114"/>
            <a:ext cx="325120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菜先切后洗</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蔬菜中含有大量的维生素以及很多对人体非常有益处的营养物质，其中很多的营养物质是溶于水的。有的人在洗菜的时候考虑到食物卫生，会把菜切好之后再清洗一遍，其实这样做会令食物中的营养随着水分而流失，因为蔬菜切好之后营养大部分都是附着在切口表面的。</a:t>
            </a:r>
          </a:p>
        </p:txBody>
      </p:sp>
    </p:spTree>
  </p:cSld>
  <p:clrMapOvr>
    <a:masterClrMapping/>
  </p:clrMapOvr>
  <p:transition spd="slow">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29260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炒菜油温高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大部分烹调油加热到冒烟后，不仅口感变差，还会被分解，其中有益健康的抗氧化剂成分也被破坏，并产生多环芳烃类致癌物。因此，烹饪时建议热锅冷油进行烹饪。</a:t>
            </a:r>
          </a:p>
          <a:p>
            <a:pPr indent="504190" algn="just" fontAlgn="auto">
              <a:lnSpc>
                <a:spcPct val="175000"/>
              </a:lnSpc>
              <a:buClrTx/>
              <a:buSzTx/>
              <a:buFontTx/>
            </a:pPr>
            <a:r>
              <a:rPr lang="zh-CN" altLang="en-US" sz="2100" b="1" dirty="0">
                <a:solidFill>
                  <a:srgbClr val="61C38F"/>
                </a:solidFill>
                <a:cs typeface="+mn-ea"/>
              </a:rPr>
              <a:t>（三） 盐放得太早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若在烹饪食物时盐放得过早，导致菜外渗透压增高，菜内的水分就会很快渗出。这样菜不但熟得慢，而且出汤多，炒出的菜无鲜嫩味。</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另外，对于幼儿来说，不要刻意使用无碘盐，幼儿的生长发育需要碘，但是盐的总量需要控制。幼儿的肾脏功能没有发育完全，所以需要吃比成人饮食含盐量更低的食物。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第三节    调味品的合理使用</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6" name="图片 5" descr="油盐酱醋"/>
          <p:cNvPicPr>
            <a:picLocks noChangeAspect="1"/>
          </p:cNvPicPr>
          <p:nvPr/>
        </p:nvPicPr>
        <p:blipFill>
          <a:blip r:embed="rId33"/>
          <a:stretch>
            <a:fillRect/>
          </a:stretch>
        </p:blipFill>
        <p:spPr>
          <a:xfrm>
            <a:off x="705485" y="3607435"/>
            <a:ext cx="2905760" cy="3037840"/>
          </a:xfrm>
          <a:prstGeom prst="rect">
            <a:avLst/>
          </a:prstGeom>
        </p:spPr>
      </p:pic>
    </p:spTree>
  </p:cSld>
  <p:clrMapOvr>
    <a:masterClrMapping/>
  </p:clrMapOvr>
  <p:transition spd="slow">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油的使用</a:t>
            </a:r>
          </a:p>
        </p:txBody>
      </p:sp>
      <p:cxnSp>
        <p:nvCxnSpPr>
          <p:cNvPr id="10" name="直接连接符 9"/>
          <p:cNvCxnSpPr/>
          <p:nvPr>
            <p:custDataLst>
              <p:tags r:id="rId2"/>
            </p:custDataLst>
          </p:nvPr>
        </p:nvCxnSpPr>
        <p:spPr>
          <a:xfrm>
            <a:off x="1679575" y="1554114"/>
            <a:ext cx="23329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和成人可从植物油中获取多元不饱和脂肪酸，但应首先尽量通过天然食物来获取足够的脂肪。烹调婴儿食物时，尽量少放油。烹饪幼儿的饭菜时，可以适量放油但是不要太过油腻，避免油炸食品，尽量避免摄入不利于健康的饱和脂肪酸与反式脂肪酸。</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孩子能够从母乳、谷类、蔬菜、坚果等食材中摄取所需要的omega-6，从富含脂肪的鱼类中摄取所需要的omega-3，而不是从植物油、核桃油等中获取。</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有建议称，为幼儿准备食物时，应尽量少用食用油，如果使用，建议选择富含单元或多元不饱和脂肪酸的食用油，比如菜籽油、橄榄油。</a:t>
            </a:r>
          </a:p>
        </p:txBody>
      </p:sp>
    </p:spTree>
  </p:cSld>
  <p:clrMapOvr>
    <a:masterClrMapping/>
  </p:clrMapOvr>
  <p:transition spd="slow">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43699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7DCEA1"/>
                </a:solidFill>
                <a:latin typeface="微软雅黑" panose="020B0503020204020204" charset="-122"/>
                <a:ea typeface="微软雅黑" panose="020B0503020204020204" charset="-122"/>
                <a:sym typeface="+mn-ea"/>
              </a:rPr>
              <a:t>自榨油有两个明显的劣势：</a:t>
            </a:r>
            <a:r>
              <a:rPr lang="zh-CN" altLang="en-US" sz="1900" dirty="0">
                <a:solidFill>
                  <a:schemeClr val="bg2">
                    <a:lumMod val="25000"/>
                  </a:schemeClr>
                </a:solidFill>
                <a:latin typeface="微软雅黑" panose="020B0503020204020204" charset="-122"/>
                <a:ea typeface="微软雅黑" panose="020B0503020204020204" charset="-122"/>
                <a:sym typeface="+mn-ea"/>
              </a:rPr>
              <a:t> </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①</a:t>
            </a:r>
            <a:r>
              <a:rPr lang="en-US" altLang="zh-CN" sz="1900" dirty="0">
                <a:solidFill>
                  <a:schemeClr val="bg2">
                    <a:lumMod val="25000"/>
                  </a:schemeClr>
                </a:solidFill>
                <a:latin typeface="微软雅黑" panose="020B0503020204020204" charset="-122"/>
                <a:ea typeface="微软雅黑" panose="020B0503020204020204" charset="-122"/>
                <a:sym typeface="+mn-ea"/>
              </a:rPr>
              <a:t> </a:t>
            </a:r>
            <a:r>
              <a:rPr lang="zh-CN" altLang="en-US" sz="1900" dirty="0">
                <a:solidFill>
                  <a:schemeClr val="bg2">
                    <a:lumMod val="25000"/>
                  </a:schemeClr>
                </a:solidFill>
                <a:latin typeface="微软雅黑" panose="020B0503020204020204" charset="-122"/>
                <a:ea typeface="微软雅黑" panose="020B0503020204020204" charset="-122"/>
                <a:sym typeface="+mn-ea"/>
              </a:rPr>
              <a:t>没有经过精炼，杂质太多，很不稳定，容易变质；</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②</a:t>
            </a:r>
            <a:r>
              <a:rPr lang="en-US" altLang="zh-CN" sz="1900" dirty="0">
                <a:solidFill>
                  <a:schemeClr val="bg2">
                    <a:lumMod val="25000"/>
                  </a:schemeClr>
                </a:solidFill>
                <a:latin typeface="微软雅黑" panose="020B0503020204020204" charset="-122"/>
                <a:ea typeface="微软雅黑" panose="020B0503020204020204" charset="-122"/>
                <a:sym typeface="+mn-ea"/>
              </a:rPr>
              <a:t> </a:t>
            </a:r>
            <a:r>
              <a:rPr lang="zh-CN" altLang="en-US" sz="1900" dirty="0">
                <a:solidFill>
                  <a:schemeClr val="bg2">
                    <a:lumMod val="25000"/>
                  </a:schemeClr>
                </a:solidFill>
                <a:latin typeface="微软雅黑" panose="020B0503020204020204" charset="-122"/>
                <a:ea typeface="微软雅黑" panose="020B0503020204020204" charset="-122"/>
                <a:sym typeface="+mn-ea"/>
              </a:rPr>
              <a:t>原料不可控，花生、玉米等谷物很容易被黄曲霉素污染，无法被检出，致癌率很强。</a:t>
            </a:r>
            <a:endParaRPr lang="zh-CN" altLang="en-US" sz="1900" dirty="0">
              <a:solidFill>
                <a:schemeClr val="bg2">
                  <a:lumMod val="25000"/>
                </a:schemeClr>
              </a:solidFill>
              <a:latin typeface="微软雅黑" panose="020B0503020204020204" charset="-122"/>
              <a:ea typeface="微软雅黑" panose="020B0503020204020204" charset="-122"/>
            </a:endParaRPr>
          </a:p>
        </p:txBody>
      </p:sp>
      <p:pic>
        <p:nvPicPr>
          <p:cNvPr id="2" name="图片 1" descr="摄图网_401099062_食用油（企业商用）"/>
          <p:cNvPicPr>
            <a:picLocks noChangeAspect="1"/>
          </p:cNvPicPr>
          <p:nvPr/>
        </p:nvPicPr>
        <p:blipFill>
          <a:blip r:embed="rId2"/>
          <a:stretch>
            <a:fillRect/>
          </a:stretch>
        </p:blipFill>
        <p:spPr>
          <a:xfrm>
            <a:off x="8467090" y="1043305"/>
            <a:ext cx="2082800" cy="3028950"/>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盐的使用</a:t>
            </a:r>
          </a:p>
        </p:txBody>
      </p:sp>
      <p:cxnSp>
        <p:nvCxnSpPr>
          <p:cNvPr id="10" name="直接连接符 9"/>
          <p:cNvCxnSpPr/>
          <p:nvPr>
            <p:custDataLst>
              <p:tags r:id="rId2"/>
            </p:custDataLst>
          </p:nvPr>
        </p:nvCxnSpPr>
        <p:spPr>
          <a:xfrm>
            <a:off x="1679575" y="1554114"/>
            <a:ext cx="23329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盐是烹调菜肴最基本的原料。而盐的元素其实就是钠。钠摄入过多会导致高血压，进而增加心脏病和中风的风险，膳食中钠的主要来源就是食盐。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0—6个月的幼儿的钠需求量为120mg/d（这个年龄段并无推荐摄入量）。这是按照6个月前平均每天的母乳量（780ml），以及母乳中平均的钠含量计算出来的。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7—12个月的幼儿的钠足够摄入量是370mg/d（无推荐摄入量），这是以7—12个月纯母乳喂养幼儿平均从母乳中获得的钠为参考，再按体重和能量需要推算的。</a:t>
            </a:r>
          </a:p>
        </p:txBody>
      </p:sp>
    </p:spTree>
  </p:cSld>
  <p:clrMapOvr>
    <a:masterClrMapping/>
  </p:clrMapOvr>
  <p:transition spd="slow">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如果是家庭自制辅食就无需加盐。而在给幼儿吃购买的加工食物时，应养成看食品成分表的习惯。有时候一些购买的婴儿食物中含有微量盐，如奶酪的钠含量也不低，如果是偶尔吃，吃的量很少，是可以接受的。</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对于1岁后的幼儿，同样也无推荐摄入量，还是应以低盐为主。</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3171"/>
            <a:ext cx="9537700" cy="3559093"/>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2742" y="1555018"/>
            <a:ext cx="9674678" cy="3687892"/>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D9EBC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61C38F"/>
                </a:solidFill>
              </a:rPr>
              <a:t>本章导览</a:t>
            </a:r>
          </a:p>
        </p:txBody>
      </p:sp>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7" name="直接连接符 6"/>
          <p:cNvCxnSpPr/>
          <p:nvPr/>
        </p:nvCxnSpPr>
        <p:spPr>
          <a:xfrm>
            <a:off x="5897074" y="2416977"/>
            <a:ext cx="0" cy="699135"/>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sp>
        <p:nvSpPr>
          <p:cNvPr id="2" name="矩形: 圆角 1"/>
          <p:cNvSpPr/>
          <p:nvPr/>
        </p:nvSpPr>
        <p:spPr>
          <a:xfrm>
            <a:off x="4058920" y="2095500"/>
            <a:ext cx="3656330" cy="524510"/>
          </a:xfrm>
          <a:prstGeom prst="roundRect">
            <a:avLst>
              <a:gd name="adj" fmla="val 50000"/>
            </a:avLst>
          </a:prstGeom>
          <a:solidFill>
            <a:srgbClr val="61C38F"/>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4" name="文本框 23"/>
          <p:cNvSpPr txBox="1"/>
          <p:nvPr/>
        </p:nvSpPr>
        <p:spPr>
          <a:xfrm>
            <a:off x="4365943" y="2136775"/>
            <a:ext cx="3042285" cy="432435"/>
          </a:xfrm>
          <a:prstGeom prst="rect">
            <a:avLst/>
          </a:prstGeom>
          <a:noFill/>
        </p:spPr>
        <p:txBody>
          <a:bodyPr wrap="square" lIns="0" tIns="0" rtlCol="0">
            <a:spAutoFit/>
          </a:bodyPr>
          <a:lstStyle/>
          <a:p>
            <a:pPr algn="ctr">
              <a:lnSpc>
                <a:spcPct val="120000"/>
              </a:lnSpc>
            </a:pPr>
            <a:r>
              <a:rPr lang="zh-CN" altLang="en-US" sz="2100" b="1" dirty="0">
                <a:solidFill>
                  <a:schemeClr val="bg1"/>
                </a:solidFill>
                <a:cs typeface="+mn-ea"/>
                <a:sym typeface="+mn-lt"/>
              </a:rPr>
              <a:t>婴幼儿膳食的搭配制作</a:t>
            </a:r>
          </a:p>
        </p:txBody>
      </p:sp>
      <p:cxnSp>
        <p:nvCxnSpPr>
          <p:cNvPr id="20" name="直接连接符 19"/>
          <p:cNvCxnSpPr/>
          <p:nvPr/>
        </p:nvCxnSpPr>
        <p:spPr>
          <a:xfrm>
            <a:off x="3018936" y="3107163"/>
            <a:ext cx="5897245" cy="0"/>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cxnSp>
        <p:nvCxnSpPr>
          <p:cNvPr id="21" name="直接连接符 20"/>
          <p:cNvCxnSpPr/>
          <p:nvPr/>
        </p:nvCxnSpPr>
        <p:spPr>
          <a:xfrm>
            <a:off x="8898890" y="30905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cxnSp>
        <p:nvCxnSpPr>
          <p:cNvPr id="30" name="直接连接符 29"/>
          <p:cNvCxnSpPr/>
          <p:nvPr/>
        </p:nvCxnSpPr>
        <p:spPr>
          <a:xfrm>
            <a:off x="3035935" y="3090545"/>
            <a:ext cx="635" cy="611505"/>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
        <p:nvSpPr>
          <p:cNvPr id="32" name="矩形: 圆角 2"/>
          <p:cNvSpPr/>
          <p:nvPr/>
        </p:nvSpPr>
        <p:spPr>
          <a:xfrm>
            <a:off x="7770495" y="3810635"/>
            <a:ext cx="2331085" cy="767080"/>
          </a:xfrm>
          <a:prstGeom prst="roundRect">
            <a:avLst>
              <a:gd name="adj" fmla="val 25165"/>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5" name="矩形: 圆角 11"/>
          <p:cNvSpPr/>
          <p:nvPr/>
        </p:nvSpPr>
        <p:spPr>
          <a:xfrm>
            <a:off x="1888490" y="3811270"/>
            <a:ext cx="2296160" cy="767080"/>
          </a:xfrm>
          <a:prstGeom prst="roundRect">
            <a:avLst>
              <a:gd name="adj" fmla="val 26158"/>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nvSpPr>
        <p:spPr>
          <a:xfrm>
            <a:off x="2078355" y="3867842"/>
            <a:ext cx="1992630" cy="709930"/>
          </a:xfrm>
          <a:prstGeom prst="rect">
            <a:avLst/>
          </a:prstGeom>
          <a:noFill/>
        </p:spPr>
        <p:txBody>
          <a:bodyPr wrap="square" lIns="0" tIns="0" rtlCol="0">
            <a:spAutoFit/>
          </a:bodyPr>
          <a:lstStyle/>
          <a:p>
            <a:pPr algn="ctr">
              <a:lnSpc>
                <a:spcPct val="120000"/>
              </a:lnSpc>
            </a:pPr>
            <a:r>
              <a:rPr lang="zh-CN" altLang="en-US" dirty="0">
                <a:cs typeface="+mn-ea"/>
                <a:sym typeface="+mn-lt"/>
              </a:rPr>
              <a:t>婴幼儿营养膳食的</a:t>
            </a:r>
          </a:p>
          <a:p>
            <a:pPr algn="ctr">
              <a:lnSpc>
                <a:spcPct val="120000"/>
              </a:lnSpc>
            </a:pPr>
            <a:r>
              <a:rPr lang="zh-CN" altLang="en-US" dirty="0">
                <a:cs typeface="+mn-ea"/>
                <a:sym typeface="+mn-lt"/>
              </a:rPr>
              <a:t>搭配技巧</a:t>
            </a:r>
          </a:p>
        </p:txBody>
      </p:sp>
      <p:sp>
        <p:nvSpPr>
          <p:cNvPr id="39" name="文本框 38"/>
          <p:cNvSpPr txBox="1"/>
          <p:nvPr/>
        </p:nvSpPr>
        <p:spPr>
          <a:xfrm>
            <a:off x="7907020" y="4004945"/>
            <a:ext cx="2058035" cy="377825"/>
          </a:xfrm>
          <a:prstGeom prst="rect">
            <a:avLst/>
          </a:prstGeom>
          <a:noFill/>
        </p:spPr>
        <p:txBody>
          <a:bodyPr wrap="square" lIns="0" tIns="0" rtlCol="0">
            <a:spAutoFit/>
          </a:bodyPr>
          <a:lstStyle/>
          <a:p>
            <a:pPr algn="ctr">
              <a:lnSpc>
                <a:spcPct val="120000"/>
              </a:lnSpc>
            </a:pPr>
            <a:r>
              <a:rPr lang="zh-CN" altLang="en-US" dirty="0">
                <a:cs typeface="+mn-ea"/>
                <a:sym typeface="+mn-lt"/>
              </a:rPr>
              <a:t>调味品的合理使用</a:t>
            </a:r>
          </a:p>
        </p:txBody>
      </p:sp>
      <p:sp>
        <p:nvSpPr>
          <p:cNvPr id="8" name="矩形: 圆角 11"/>
          <p:cNvSpPr/>
          <p:nvPr>
            <p:custDataLst>
              <p:tags r:id="rId1"/>
            </p:custDataLst>
          </p:nvPr>
        </p:nvSpPr>
        <p:spPr>
          <a:xfrm>
            <a:off x="4749165" y="3814445"/>
            <a:ext cx="2296160" cy="767080"/>
          </a:xfrm>
          <a:prstGeom prst="roundRect">
            <a:avLst>
              <a:gd name="adj" fmla="val 26158"/>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9" name="文本框 8"/>
          <p:cNvSpPr txBox="1"/>
          <p:nvPr>
            <p:custDataLst>
              <p:tags r:id="rId2"/>
            </p:custDataLst>
          </p:nvPr>
        </p:nvSpPr>
        <p:spPr>
          <a:xfrm>
            <a:off x="4948555" y="3867842"/>
            <a:ext cx="1992630" cy="709930"/>
          </a:xfrm>
          <a:prstGeom prst="rect">
            <a:avLst/>
          </a:prstGeom>
          <a:noFill/>
        </p:spPr>
        <p:txBody>
          <a:bodyPr wrap="square" lIns="0" tIns="0" rtlCol="0">
            <a:spAutoFit/>
          </a:bodyPr>
          <a:lstStyle/>
          <a:p>
            <a:pPr algn="ctr">
              <a:lnSpc>
                <a:spcPct val="120000"/>
              </a:lnSpc>
            </a:pPr>
            <a:r>
              <a:rPr lang="zh-CN" altLang="en-US" dirty="0">
                <a:cs typeface="+mn-ea"/>
                <a:sym typeface="+mn-lt"/>
              </a:rPr>
              <a:t>婴幼儿营养膳食的</a:t>
            </a:r>
          </a:p>
          <a:p>
            <a:pPr algn="ctr">
              <a:lnSpc>
                <a:spcPct val="120000"/>
              </a:lnSpc>
            </a:pPr>
            <a:r>
              <a:rPr lang="zh-CN" altLang="en-US" dirty="0">
                <a:cs typeface="+mn-ea"/>
                <a:sym typeface="+mn-lt"/>
              </a:rPr>
              <a:t>烹饪技巧</a:t>
            </a:r>
          </a:p>
        </p:txBody>
      </p:sp>
      <p:cxnSp>
        <p:nvCxnSpPr>
          <p:cNvPr id="23" name="直接连接符 22"/>
          <p:cNvCxnSpPr/>
          <p:nvPr>
            <p:custDataLst>
              <p:tags r:id="rId3"/>
            </p:custDataLst>
          </p:nvPr>
        </p:nvCxnSpPr>
        <p:spPr>
          <a:xfrm>
            <a:off x="5897245" y="30905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三、 酱油的使用</a:t>
            </a:r>
          </a:p>
        </p:txBody>
      </p:sp>
      <p:cxnSp>
        <p:nvCxnSpPr>
          <p:cNvPr id="10" name="直接连接符 9"/>
          <p:cNvCxnSpPr/>
          <p:nvPr>
            <p:custDataLst>
              <p:tags r:id="rId2"/>
            </p:custDataLst>
          </p:nvPr>
        </p:nvCxnSpPr>
        <p:spPr>
          <a:xfrm>
            <a:off x="1679575" y="1554114"/>
            <a:ext cx="26346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酱油是中国传统的调味品，是用大豆、黑豆、小麦、麸皮等，加入水、食盐酿造而成的液体调味品，色泽呈红褐色，有独特酱香，滋味鲜美，有助于促进食欲。酱油的成分比较复杂，除食盐外，还有多种氨基酸、糖类、有机酸、色素及香料等，以咸味为主，亦有鲜味、香味等，它能改善菜肴的味道，还能增添或改变菜肴的色泽。</a:t>
            </a:r>
          </a:p>
        </p:txBody>
      </p:sp>
    </p:spTree>
  </p:cSld>
  <p:clrMapOvr>
    <a:masterClrMapping/>
  </p:clrMapOvr>
  <p:transition spd="slow">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绝大多数“幼儿酱油”与普通酱油基本无异。</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首先，酱油作为调味剂，日常用量很少，用酱油来补充人体所需营养素并不现实。</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其次，高钠会有一定的防腐效果，低钠常常意味着可能需要更多防腐剂以提高防腐效果（当然这些防腐剂的少量添加对人体是安全的）。</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再次，有些“幼儿酱油”钠含量甚至比普通酱油还高。</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最后，即使“幼儿酱油”钠含量确实比普通酱油低，如果为了追求“风味”而增加“幼儿酱油”的用量，实际上钠的摄入量依然不会有所减少。</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在烹调食物时如果使用酱油，要先尝味，再决定盐和酱油的用量。</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四、 味精或鸡精的使用</a:t>
            </a:r>
          </a:p>
        </p:txBody>
      </p:sp>
      <p:cxnSp>
        <p:nvCxnSpPr>
          <p:cNvPr id="10" name="直接连接符 9"/>
          <p:cNvCxnSpPr/>
          <p:nvPr>
            <p:custDataLst>
              <p:tags r:id="rId2"/>
            </p:custDataLst>
          </p:nvPr>
        </p:nvCxnSpPr>
        <p:spPr>
          <a:xfrm>
            <a:off x="1679575" y="1554114"/>
            <a:ext cx="35204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味精是高纯度的谷氨酸钠，鸡精是谷氨酸钠加上鲜味核苷酸等成分形成的复合调味料。这些成分之间形成协同效应，所以鸡精产生的鲜味比味精要丰富一些。此外，相同的鲜味程度，鸡精里所需要的谷氨酸钠要少一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二者都只是调味料，没有实质上的营养价值。它们的成分都是常见的，比如谷氨酸钠也是酱油、鱼露等发酵产品核心的鲜味来源，蛋白质在体内消化之后，就会释放出谷氨酸盐。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尽量不用味精或者鸡精，可以减少钠的摄入。过早加入味精容易失去鲜味，而超过120摄氏度高温会使味精产生有毒的焦谷氨酸钠，所以要在起锅时加入味精。</a:t>
            </a:r>
          </a:p>
        </p:txBody>
      </p:sp>
    </p:spTree>
  </p:cSld>
  <p:clrMapOvr>
    <a:masterClrMapping/>
  </p:clrMapOvr>
  <p:transition spd="slow">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五、 醋的使用</a:t>
            </a:r>
          </a:p>
        </p:txBody>
      </p:sp>
      <p:cxnSp>
        <p:nvCxnSpPr>
          <p:cNvPr id="10" name="直接连接符 9"/>
          <p:cNvCxnSpPr/>
          <p:nvPr>
            <p:custDataLst>
              <p:tags r:id="rId2"/>
            </p:custDataLst>
          </p:nvPr>
        </p:nvCxnSpPr>
        <p:spPr>
          <a:xfrm>
            <a:off x="1679575" y="1554114"/>
            <a:ext cx="23298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醋是一种发酵的酸味液态调味品，多由糯米、高粱、大米、玉米、小麦，以及糖类和酒类发酵制成。醋是主要含乙酸2%—9%的水溶液，酿造醋除含乙酸外，还含有多种氨基酸以及其他很多微量物质。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醋富含铁和钙，可去腥，在制作动物内脏、鱼、虾时烹入适量的醋可有效地去腥提鲜，也是糖醋口味不可少的原料。</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醋还可减少蔬菜中维生素C的损失，制作排骨等菜肴时加入醋可促进钙的溶解析出，有利于人体的吸收利用。但醋中同样含有钠，会增加咸味，加醋就要减少盐的使用。</a:t>
            </a:r>
          </a:p>
        </p:txBody>
      </p:sp>
    </p:spTree>
  </p:cSld>
  <p:clrMapOvr>
    <a:masterClrMapping/>
  </p:clrMapOvr>
  <p:transition spd="slow">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六、 糖的使用</a:t>
            </a:r>
          </a:p>
        </p:txBody>
      </p:sp>
      <p:cxnSp>
        <p:nvCxnSpPr>
          <p:cNvPr id="10" name="直接连接符 9"/>
          <p:cNvCxnSpPr/>
          <p:nvPr>
            <p:custDataLst>
              <p:tags r:id="rId2"/>
            </p:custDataLst>
          </p:nvPr>
        </p:nvCxnSpPr>
        <p:spPr>
          <a:xfrm>
            <a:off x="1679575" y="1554114"/>
            <a:ext cx="23298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人类很早就知道从鲜果、蜂蜜、植物中摄取甜味食物，后发展为由谷物制取糖，继而发展为由甘蔗甜菜制糖等。作为合理搭配饮食的一部分，吃糖如同吃其他东西一样，只要食用适量，是不会有碍健康的。但是幼儿的饭菜中尽量不要加入糖，也不要选择有香精的食材，或者使用无糖的人工甜味剂。</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在日常饮食中，可以用水果或水果干代替糖提供甜味，让幼儿适应自然的甜味。如果摄入纯糖类食物，要及时让幼儿刷牙以预防龋齿发生。</a:t>
            </a:r>
          </a:p>
        </p:txBody>
      </p:sp>
    </p:spTree>
  </p:cSld>
  <p:clrMapOvr>
    <a:masterClrMapping/>
  </p:clrMapOvr>
  <p:transition spd="slow">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七、 料酒的使用</a:t>
            </a:r>
          </a:p>
        </p:txBody>
      </p:sp>
      <p:cxnSp>
        <p:nvCxnSpPr>
          <p:cNvPr id="10" name="直接连接符 9"/>
          <p:cNvCxnSpPr/>
          <p:nvPr>
            <p:custDataLst>
              <p:tags r:id="rId2"/>
            </p:custDataLst>
          </p:nvPr>
        </p:nvCxnSpPr>
        <p:spPr>
          <a:xfrm>
            <a:off x="1679575" y="1554114"/>
            <a:ext cx="26346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料酒是对烹饪用酒的称呼，添加黄酒酿制，其酒精浓度低，含量在15%以下，而酯类含量高，富含氨基酸，在烹制菜肴中使用广泛。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料酒的作用主要是去除鱼类、肉类的腥膻味，增加菜肴的香气，有利于咸甜各味充分渗入菜肴中。去腥原理之一就是让腥味和酒精一起受热挥发。部分乙醇还与脂肪酸结合成酯，可增加香气。最后剩下的酒精微乎其微。但用电压力锅炖就不适合使用料酒，因为料酒的原理是醇类物质（酒）带着小分子胺类（腥味物质）挥发，从而去腥。但电压力锅盖上之后就不出气，无法挥发。如果用砂锅炖、铁锅炖，而且长时间慢慢炖，则适合放料酒。</a:t>
            </a:r>
          </a:p>
        </p:txBody>
      </p:sp>
    </p:spTree>
  </p:cSld>
  <p:clrMapOvr>
    <a:masterClrMapping/>
  </p:clrMapOvr>
  <p:transition spd="slow">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162623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需注意，调肉馅时不要加料酒。肉馅一般都是要包在面皮里的，比如做包子、饺子、馅饼、馄饨等，都不能加料酒。料酒添加在肉馅中，又被包进面皮里，在食物加热的过程中，无法得到充分挥发。</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7826375" cy="445135"/>
          </a:xfrm>
          <a:prstGeom prst="rect">
            <a:avLst/>
          </a:prstGeom>
          <a:noFill/>
        </p:spPr>
        <p:txBody>
          <a:bodyPr wrap="square">
            <a:spAutoFit/>
          </a:bodyPr>
          <a:lstStyle/>
          <a:p>
            <a:pPr fontAlgn="auto"/>
            <a:r>
              <a:rPr lang="zh-CN" altLang="en-US" sz="2300" b="1" dirty="0">
                <a:solidFill>
                  <a:srgbClr val="61C38F"/>
                </a:solidFill>
                <a:cs typeface="+mn-ea"/>
                <a:sym typeface="+mn-lt"/>
              </a:rPr>
              <a:t>八、 酱料的使用</a:t>
            </a:r>
          </a:p>
        </p:txBody>
      </p:sp>
      <p:cxnSp>
        <p:nvCxnSpPr>
          <p:cNvPr id="10" name="直接连接符 9"/>
          <p:cNvCxnSpPr/>
          <p:nvPr>
            <p:custDataLst>
              <p:tags r:id="rId2"/>
            </p:custDataLst>
          </p:nvPr>
        </p:nvCxnSpPr>
        <p:spPr>
          <a:xfrm>
            <a:off x="1679575" y="1554114"/>
            <a:ext cx="26346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1013460" y="1761490"/>
            <a:ext cx="654113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如黄豆酱、甜面酱、豆瓣酱等，具有一定的营养价值和特殊风味。但是酱类产品均为高盐、高糖、高油，幼儿的味觉敏感度远远高于成人，调味料不建议过多使用，偶尔改变风味即可，同时要控制使用量，一定不要按照成人的味觉标准来给幼儿烹制食物。</a:t>
            </a:r>
          </a:p>
        </p:txBody>
      </p:sp>
      <p:pic>
        <p:nvPicPr>
          <p:cNvPr id="109" name="图片 108"/>
          <p:cNvPicPr/>
          <p:nvPr>
            <p:custDataLst>
              <p:tags r:id="rId4"/>
            </p:custDataLst>
          </p:nvPr>
        </p:nvPicPr>
        <p:blipFill>
          <a:blip r:embed="rId6"/>
          <a:stretch>
            <a:fillRect/>
          </a:stretch>
        </p:blipFill>
        <p:spPr>
          <a:xfrm>
            <a:off x="8221980" y="1979295"/>
            <a:ext cx="3970020" cy="2491105"/>
          </a:xfrm>
          <a:prstGeom prst="rect">
            <a:avLst/>
          </a:prstGeom>
          <a:noFill/>
          <a:ln w="9525">
            <a:noFill/>
          </a:ln>
        </p:spPr>
      </p:pic>
    </p:spTree>
  </p:cSld>
  <p:clrMapOvr>
    <a:masterClrMapping/>
  </p:clrMapOvr>
  <p:transition spd="slow">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30045"/>
            <a:ext cx="9537700" cy="3438525"/>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588385"/>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sp>
        <p:nvSpPr>
          <p:cNvPr id="18" name="流程图: 数据 17"/>
          <p:cNvSpPr/>
          <p:nvPr/>
        </p:nvSpPr>
        <p:spPr>
          <a:xfrm flipH="1">
            <a:off x="2512895"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944929" y="2106437"/>
            <a:ext cx="8270487" cy="244792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婴幼儿时期是人的生长过程中最重要的时期之一，在这个时期应该有良好的营养、科学的喂养、习惯的培养。本章主要介绍了婴幼儿营养膳食的搭配技巧、烹饪技巧，即从婴幼儿满6月龄食用辅食起，应如何为其科学合理地配餐，使其摄入足量营养素，保障其健康成长。此外，特地将调味品的使用单独进行阐述，以为婴幼儿提供更加合理的膳食。</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chemeClr val="accent6">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43B179"/>
                </a:solidFill>
                <a:sym typeface="+mn-ea"/>
              </a:rPr>
              <a:t>本章小结</a:t>
            </a:r>
          </a:p>
        </p:txBody>
      </p:sp>
    </p:spTree>
  </p:cSld>
  <p:clrMapOvr>
    <a:masterClrMapping/>
  </p:clrMapOvr>
  <p:transition spd="slow">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080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330487"/>
            <a:ext cx="8505334" cy="1504950"/>
          </a:xfrm>
          <a:prstGeom prst="rect">
            <a:avLst/>
          </a:prstGeom>
          <a:noFill/>
        </p:spPr>
        <p:txBody>
          <a:bodyPr wrap="square" rtlCol="0">
            <a:spAutoFit/>
          </a:bodyPr>
          <a:lstStyle/>
          <a:p>
            <a:pPr indent="457200" algn="just">
              <a:lnSpc>
                <a:spcPct val="175000"/>
              </a:lnSpc>
              <a:buClrTx/>
              <a:buSzTx/>
              <a:buNone/>
            </a:pPr>
            <a:r>
              <a:rPr sz="1750" dirty="0">
                <a:solidFill>
                  <a:schemeClr val="tx1">
                    <a:lumMod val="85000"/>
                    <a:lumOff val="15000"/>
                  </a:schemeClr>
                </a:solidFill>
                <a:latin typeface="+mn-ea"/>
                <a:cs typeface="+mn-ea"/>
              </a:rPr>
              <a:t>1. 婴幼儿营养膳食的搭配技巧有哪些？</a:t>
            </a:r>
          </a:p>
          <a:p>
            <a:pPr indent="457200" algn="just">
              <a:lnSpc>
                <a:spcPct val="175000"/>
              </a:lnSpc>
              <a:buClrTx/>
              <a:buSzTx/>
              <a:buNone/>
            </a:pPr>
            <a:endParaRPr sz="1750" dirty="0">
              <a:solidFill>
                <a:schemeClr val="tx1">
                  <a:lumMod val="85000"/>
                  <a:lumOff val="15000"/>
                </a:schemeClr>
              </a:solidFill>
              <a:latin typeface="+mn-ea"/>
              <a:cs typeface="+mn-ea"/>
            </a:endParaRPr>
          </a:p>
          <a:p>
            <a:pPr indent="457200" algn="just">
              <a:lnSpc>
                <a:spcPct val="175000"/>
              </a:lnSpc>
              <a:buClrTx/>
              <a:buSzTx/>
              <a:buNone/>
            </a:pPr>
            <a:r>
              <a:rPr sz="1750" dirty="0">
                <a:solidFill>
                  <a:schemeClr val="tx1">
                    <a:lumMod val="85000"/>
                    <a:lumOff val="15000"/>
                  </a:schemeClr>
                </a:solidFill>
                <a:latin typeface="+mn-ea"/>
                <a:cs typeface="+mn-ea"/>
              </a:rPr>
              <a:t>2. 如何为婴幼儿烹饪营养合理的膳食？</a:t>
            </a:r>
          </a:p>
        </p:txBody>
      </p:sp>
      <p:sp>
        <p:nvSpPr>
          <p:cNvPr id="7" name="矩形: 圆角 6"/>
          <p:cNvSpPr/>
          <p:nvPr/>
        </p:nvSpPr>
        <p:spPr>
          <a:xfrm>
            <a:off x="1262742" y="15499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7461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7664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第一节    婴幼儿营养膳食的搭配技巧</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5" name="图片 4" descr="摄图网_401776694_母亲喂婴儿吃饭（企业商用）"/>
          <p:cNvPicPr>
            <a:picLocks noChangeAspect="1"/>
          </p:cNvPicPr>
          <p:nvPr/>
        </p:nvPicPr>
        <p:blipFill>
          <a:blip r:embed="rId33"/>
          <a:stretch>
            <a:fillRect/>
          </a:stretch>
        </p:blipFill>
        <p:spPr>
          <a:xfrm>
            <a:off x="-71755" y="3503930"/>
            <a:ext cx="5030470" cy="3354070"/>
          </a:xfrm>
          <a:prstGeom prst="rect">
            <a:avLst/>
          </a:prstGeom>
        </p:spPr>
      </p:pic>
    </p:spTree>
  </p:cSld>
  <p:clrMapOvr>
    <a:masterClrMapping/>
  </p:clrMapOvr>
  <p:transition spd="slow">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43B179"/>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7DCEA1"/>
              </a:solidFill>
              <a:effectLst/>
              <a:latin typeface="汉仪太极体简" panose="02010600000101010101" pitchFamily="2" charset="-122"/>
              <a:ea typeface="汉仪太极体简" panose="02010600000101010101" pitchFamily="2" charset="-122"/>
            </a:endParaRPr>
          </a:p>
        </p:txBody>
      </p:sp>
      <p:pic>
        <p:nvPicPr>
          <p:cNvPr id="9" name="图片 8" descr="卡通人物&#10;&#10;描述已自动生成"/>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l="34453" r="30255"/>
          <a:stretch>
            <a:fillRect/>
          </a:stretch>
        </p:blipFill>
        <p:spPr>
          <a:xfrm>
            <a:off x="7169150" y="828040"/>
            <a:ext cx="2956560" cy="6283960"/>
          </a:xfrm>
          <a:prstGeom prst="rect">
            <a:avLst/>
          </a:prstGeom>
        </p:spPr>
      </p:pic>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9825" y="817245"/>
            <a:ext cx="2009140" cy="532130"/>
          </a:xfrm>
        </p:spPr>
        <p:txBody>
          <a:bodyPr/>
          <a:lstStyle/>
          <a:p>
            <a:r>
              <a:rPr lang="zh-CN" altLang="en-US" sz="2600" b="1" dirty="0">
                <a:solidFill>
                  <a:srgbClr val="61C38F"/>
                </a:solidFill>
                <a:latin typeface="+mn-lt"/>
                <a:cs typeface="+mn-ea"/>
                <a:sym typeface="+mn-lt"/>
              </a:rPr>
              <a:t>案例导入</a:t>
            </a:r>
          </a:p>
        </p:txBody>
      </p:sp>
      <p:sp>
        <p:nvSpPr>
          <p:cNvPr id="100" name="文本框 99"/>
          <p:cNvSpPr txBox="1"/>
          <p:nvPr/>
        </p:nvSpPr>
        <p:spPr>
          <a:xfrm>
            <a:off x="1034415" y="1349375"/>
            <a:ext cx="10196195" cy="1660525"/>
          </a:xfrm>
          <a:prstGeom prst="rect">
            <a:avLst/>
          </a:prstGeom>
          <a:noFill/>
          <a:ln w="9525">
            <a:noFill/>
          </a:ln>
        </p:spPr>
        <p:txBody>
          <a:bodyPr wrap="square">
            <a:spAutoFit/>
          </a:bodyPr>
          <a:lstStyle/>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有的幼儿园没有专业的营养师和保健医，或者营养师和保健医只会简单拼凑菜谱，没有营养膳食搭配的理念，更没有按照儿童的特点和需求制定的菜谱，这样显然是不合格的。</a:t>
            </a:r>
          </a:p>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例如，某幼儿园的一周食谱如下： </a:t>
            </a:r>
          </a:p>
        </p:txBody>
      </p:sp>
      <p:pic>
        <p:nvPicPr>
          <p:cNvPr id="2" name="图片 1"/>
          <p:cNvPicPr>
            <a:picLocks noChangeAspect="1"/>
          </p:cNvPicPr>
          <p:nvPr>
            <p:custDataLst>
              <p:tags r:id="rId1"/>
            </p:custDataLst>
          </p:nvPr>
        </p:nvPicPr>
        <p:blipFill>
          <a:blip r:embed="rId3">
            <a:clrChange>
              <a:clrFrom>
                <a:srgbClr val="E7F5FD">
                  <a:alpha val="100000"/>
                </a:srgbClr>
              </a:clrFrom>
              <a:clrTo>
                <a:srgbClr val="E7F5FD">
                  <a:alpha val="100000"/>
                  <a:alpha val="0"/>
                </a:srgbClr>
              </a:clrTo>
            </a:clrChange>
          </a:blip>
          <a:srcRect t="7848"/>
          <a:stretch>
            <a:fillRect/>
          </a:stretch>
        </p:blipFill>
        <p:spPr>
          <a:xfrm>
            <a:off x="1579245" y="3009900"/>
            <a:ext cx="9034145" cy="3519805"/>
          </a:xfrm>
          <a:prstGeom prst="rect">
            <a:avLst/>
          </a:prstGeom>
        </p:spPr>
      </p:pic>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9825" y="817245"/>
            <a:ext cx="2009140" cy="532130"/>
          </a:xfrm>
        </p:spPr>
        <p:txBody>
          <a:bodyPr/>
          <a:lstStyle/>
          <a:p>
            <a:r>
              <a:rPr lang="zh-CN" altLang="en-US" sz="2600" b="1" dirty="0">
                <a:solidFill>
                  <a:srgbClr val="61C38F"/>
                </a:solidFill>
                <a:latin typeface="+mn-lt"/>
                <a:cs typeface="+mn-ea"/>
                <a:sym typeface="+mn-lt"/>
              </a:rPr>
              <a:t>案例导入</a:t>
            </a:r>
          </a:p>
        </p:txBody>
      </p:sp>
      <p:sp>
        <p:nvSpPr>
          <p:cNvPr id="100" name="文本框 99"/>
          <p:cNvSpPr txBox="1"/>
          <p:nvPr/>
        </p:nvSpPr>
        <p:spPr>
          <a:xfrm>
            <a:off x="1034415" y="1768475"/>
            <a:ext cx="6558915" cy="1660525"/>
          </a:xfrm>
          <a:prstGeom prst="rect">
            <a:avLst/>
          </a:prstGeom>
          <a:noFill/>
          <a:ln w="9525">
            <a:noFill/>
          </a:ln>
        </p:spPr>
        <p:txBody>
          <a:bodyPr wrap="square">
            <a:spAutoFit/>
          </a:bodyPr>
          <a:lstStyle/>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从这一食谱中，你发现了哪些问题呢？你认为食谱的营养搭配存在问题吗?该园一周食谱的膳食结构是否合理，营养是否均衡？</a:t>
            </a:r>
          </a:p>
        </p:txBody>
      </p:sp>
      <p:pic>
        <p:nvPicPr>
          <p:cNvPr id="9" name="图片 8" descr="卡通人物&#10;&#10;描述已自动生成"/>
          <p:cNvPicPr>
            <a:picLocks noChangeAspect="1"/>
          </p:cNvPicPr>
          <p:nvPr>
            <p:custDataLst>
              <p:tags r:id="rId1"/>
            </p:custDataLst>
          </p:nvPr>
        </p:nvPicPr>
        <p:blipFill>
          <a:blip r:embed="rId3">
            <a:extLst>
              <a:ext uri="{28A0092B-C50C-407E-A947-70E740481C1C}">
                <a14:useLocalDpi xmlns:a14="http://schemas.microsoft.com/office/drawing/2010/main" val="0"/>
              </a:ext>
            </a:extLst>
          </a:blip>
          <a:srcRect l="34453" r="30255"/>
          <a:stretch>
            <a:fillRect/>
          </a:stretch>
        </p:blipFill>
        <p:spPr>
          <a:xfrm>
            <a:off x="8207375" y="399415"/>
            <a:ext cx="2956560" cy="6283960"/>
          </a:xfrm>
          <a:prstGeom prst="rect">
            <a:avLst/>
          </a:prstGeom>
        </p:spPr>
      </p:pic>
    </p:spTree>
  </p:cSld>
  <p:clrMapOvr>
    <a:masterClrMapping/>
  </p:clrMapOvr>
  <p:transition spd="slow">
    <p:rand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PA" val="v3.0.1"/>
</p:tagLst>
</file>

<file path=ppt/tags/tag185.xml><?xml version="1.0" encoding="utf-8"?>
<p:tagLst xmlns:a="http://schemas.openxmlformats.org/drawingml/2006/main" xmlns:r="http://schemas.openxmlformats.org/officeDocument/2006/relationships" xmlns:p="http://schemas.openxmlformats.org/presentationml/2006/main">
  <p:tag name="PA" val="v3.0.1"/>
</p:tagLst>
</file>

<file path=ppt/tags/tag186.xml><?xml version="1.0" encoding="utf-8"?>
<p:tagLst xmlns:a="http://schemas.openxmlformats.org/drawingml/2006/main" xmlns:r="http://schemas.openxmlformats.org/officeDocument/2006/relationships" xmlns:p="http://schemas.openxmlformats.org/presentationml/2006/main">
  <p:tag name="PA" val="v3.0.1"/>
</p:tagLst>
</file>

<file path=ppt/tags/tag187.xml><?xml version="1.0" encoding="utf-8"?>
<p:tagLst xmlns:a="http://schemas.openxmlformats.org/drawingml/2006/main" xmlns:r="http://schemas.openxmlformats.org/officeDocument/2006/relationships" xmlns:p="http://schemas.openxmlformats.org/presentationml/2006/main">
  <p:tag name="PA" val="v3.0.1"/>
</p:tagLst>
</file>

<file path=ppt/tags/tag188.xml><?xml version="1.0" encoding="utf-8"?>
<p:tagLst xmlns:a="http://schemas.openxmlformats.org/drawingml/2006/main" xmlns:r="http://schemas.openxmlformats.org/officeDocument/2006/relationships" xmlns:p="http://schemas.openxmlformats.org/presentationml/2006/main">
  <p:tag name="PA" val="v3.0.1"/>
</p:tagLst>
</file>

<file path=ppt/tags/tag189.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PA" val="v3.0.1"/>
</p:tagLst>
</file>

<file path=ppt/tags/tag191.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10731</Words>
  <Application>Microsoft Office PowerPoint</Application>
  <PresentationFormat>宽屏</PresentationFormat>
  <Paragraphs>271</Paragraphs>
  <Slides>70</Slides>
  <Notes>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70</vt:i4>
      </vt:variant>
    </vt:vector>
  </HeadingPairs>
  <TitlesOfParts>
    <vt:vector size="82" baseType="lpstr">
      <vt:lpstr>等线</vt:lpstr>
      <vt:lpstr>汉仪太极体简</vt:lpstr>
      <vt:lpstr>楷体</vt:lpstr>
      <vt:lpstr>宋体</vt:lpstr>
      <vt:lpstr>微软雅黑</vt:lpstr>
      <vt:lpstr>字魂27号-布丁体</vt:lpstr>
      <vt:lpstr>Alex Brush</vt:lpstr>
      <vt:lpstr>Alibaba Sans</vt:lpstr>
      <vt:lpstr>Arial</vt:lpstr>
      <vt:lpstr>Calibri</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案例导入</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302</cp:revision>
  <dcterms:created xsi:type="dcterms:W3CDTF">2022-05-22T12:08:00Z</dcterms:created>
  <dcterms:modified xsi:type="dcterms:W3CDTF">2023-03-09T01:16:33Z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B4BED533D4EE4E3B849F8DF07A4779BA</vt:lpwstr>
  </property>
  <property fmtid="{D5CDD505-2E9C-101B-9397-08002B2CF9AE}" pid="3" name="KSOProductBuildVer">
    <vt:lpwstr>2052-11.1.0.13703</vt:lpwstr>
  </property>
</Properties>
</file>